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701" r:id="rId2"/>
    <p:sldMasterId id="2147483713" r:id="rId3"/>
  </p:sldMasterIdLst>
  <p:notesMasterIdLst>
    <p:notesMasterId r:id="rId29"/>
  </p:notesMasterIdLst>
  <p:handoutMasterIdLst>
    <p:handoutMasterId r:id="rId30"/>
  </p:handoutMasterIdLst>
  <p:sldIdLst>
    <p:sldId id="383" r:id="rId4"/>
    <p:sldId id="384" r:id="rId5"/>
    <p:sldId id="385" r:id="rId6"/>
    <p:sldId id="386" r:id="rId7"/>
    <p:sldId id="289" r:id="rId8"/>
    <p:sldId id="372" r:id="rId9"/>
    <p:sldId id="363" r:id="rId10"/>
    <p:sldId id="365" r:id="rId11"/>
    <p:sldId id="379" r:id="rId12"/>
    <p:sldId id="367" r:id="rId13"/>
    <p:sldId id="381" r:id="rId14"/>
    <p:sldId id="364" r:id="rId15"/>
    <p:sldId id="373" r:id="rId16"/>
    <p:sldId id="374" r:id="rId17"/>
    <p:sldId id="358" r:id="rId18"/>
    <p:sldId id="375" r:id="rId19"/>
    <p:sldId id="368" r:id="rId20"/>
    <p:sldId id="380" r:id="rId21"/>
    <p:sldId id="387" r:id="rId22"/>
    <p:sldId id="371" r:id="rId23"/>
    <p:sldId id="376" r:id="rId24"/>
    <p:sldId id="377" r:id="rId25"/>
    <p:sldId id="378" r:id="rId26"/>
    <p:sldId id="382" r:id="rId27"/>
    <p:sldId id="362" r:id="rId28"/>
  </p:sldIdLst>
  <p:sldSz cx="9144000" cy="6858000" type="screen4x3"/>
  <p:notesSz cx="6662738" cy="97742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FF"/>
    <a:srgbClr val="0033CC"/>
    <a:srgbClr val="00CC00"/>
    <a:srgbClr val="CCECFF"/>
    <a:srgbClr val="FFFFFF"/>
    <a:srgbClr val="FF99CC"/>
    <a:srgbClr val="FF3399"/>
    <a:srgbClr val="F8F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65" autoAdjust="0"/>
    <p:restoredTop sz="60137" autoAdjust="0"/>
  </p:normalViewPr>
  <p:slideViewPr>
    <p:cSldViewPr>
      <p:cViewPr varScale="1">
        <p:scale>
          <a:sx n="52" d="100"/>
          <a:sy n="52" d="100"/>
        </p:scale>
        <p:origin x="2059" y="43"/>
      </p:cViewPr>
      <p:guideLst>
        <p:guide orient="horz" pos="193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285288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57575805-C4B4-428C-AD82-7983A69892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smtClean="0">
                <a:effectLst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smtClean="0">
                <a:effectLst/>
              </a:defRPr>
            </a:lvl1pPr>
          </a:lstStyle>
          <a:p>
            <a:pPr>
              <a:defRPr/>
            </a:pPr>
            <a:fld id="{DDE84005-F25B-416E-A859-C99ECA05D5FE}" type="datetimeFigureOut">
              <a:rPr lang="en-US"/>
              <a:pPr>
                <a:defRPr/>
              </a:pPr>
              <a:t>3/30/2023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0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643438"/>
            <a:ext cx="5329238" cy="439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887663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smtClean="0">
                <a:effectLst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283700"/>
            <a:ext cx="2887662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smtClean="0">
                <a:effectLst/>
              </a:defRPr>
            </a:lvl1pPr>
          </a:lstStyle>
          <a:p>
            <a:pPr>
              <a:defRPr/>
            </a:pPr>
            <a:fld id="{217C774B-AD7B-4E8B-97A1-CF14CA63585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8AC8AA86-352B-32D9-C4C9-F23A6E31E1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38375" y="514350"/>
            <a:ext cx="1619250" cy="1214438"/>
          </a:xfrm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41F9E19A-BBE1-757C-5A63-059605EAD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85950"/>
            <a:ext cx="7315200" cy="308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F351B313-903A-8E47-EAD6-E42C8F7567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61D45E-13CF-403B-840C-DD6CD6EB046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D4DB0621-B017-601C-610A-7D185D408B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E398CFDC-F0D8-BD08-B52A-37585398A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236C51DF-54ED-A6EB-BD97-9A19CD9C2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200E90-FF22-4990-B721-5D36BDF02BE4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630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636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785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190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370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832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219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354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116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54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896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71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578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474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085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6CDA3E47-F693-5F52-B512-E7DB93B87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D552F557-C6A6-3026-612C-517FA846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CDFAE86E-15AB-D5A7-A3BA-606596B6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6C35C5-D505-4F0B-BE22-6D769BBBF40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446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51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083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279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064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D4DB0621-B017-601C-610A-7D185D408B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E398CFDC-F0D8-BD08-B52A-37585398A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236C51DF-54ED-A6EB-BD97-9A19CD9C2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200E90-FF22-4990-B721-5D36BDF02BE4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157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B6943DC5-CB1F-13BF-A908-3B4B25E4CB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9D3BF6-3EC7-4F4B-B7D8-83A6BDC277E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835" name="Slide Image Placeholder 1">
            <a:extLst>
              <a:ext uri="{FF2B5EF4-FFF2-40B4-BE49-F238E27FC236}">
                <a16:creationId xmlns:a16="http://schemas.microsoft.com/office/drawing/2014/main" id="{E3673774-D878-658A-78C2-2A8A73C2E3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Notes Placeholder 2">
            <a:extLst>
              <a:ext uri="{FF2B5EF4-FFF2-40B4-BE49-F238E27FC236}">
                <a16:creationId xmlns:a16="http://schemas.microsoft.com/office/drawing/2014/main" id="{DE8D2D0F-B1C1-DBA1-0F1F-FCADF229C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20837" name="Slide Number Placeholder 3">
            <a:extLst>
              <a:ext uri="{FF2B5EF4-FFF2-40B4-BE49-F238E27FC236}">
                <a16:creationId xmlns:a16="http://schemas.microsoft.com/office/drawing/2014/main" id="{3C2C2530-6B8E-4F8D-7A09-8043E0E5E9A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8A123F-44AB-40EC-9D76-7AA14B38DF7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3DEF0-1950-4882-B724-9EAB3F880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C7BF2-822E-44C7-8028-F3BA8FCFB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90F18-2B4A-4993-96AB-3442CA9B0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E6F6A-A265-41CA-B413-B80F87E44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D1C8A-04D4-4A14-ACC7-57653CF060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C2951-CC07-4F5B-9EC7-36623A373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7722F-BB8B-4112-AF7F-03014430C7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C2724-164F-46BE-B508-B132B1F3C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5789D-47CE-4B9F-AF5F-495D072B0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01254-852B-447E-BB1E-606145E0E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AD503-A195-4C10-984D-62E8AE2E3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532EC-6441-C1F9-486A-7FEA1773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C5E2C-78D3-93D0-5CCB-4C1922C6C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E70B8-A335-5278-71ED-0A81DF75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79305-5F05-487A-8DE1-F2984BB133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320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12F64-9128-59FD-82B3-785BA647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B8C0A-59CE-9B0F-6DBA-08286C62D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A9C4B-E833-1C34-F37D-0BC011558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6369B-1A36-4F5B-89D5-96FDF50D1E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9511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83BC8-4677-727B-73C1-C9BDC759B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A6B60-E438-1933-853B-D4D98BC15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D5925-9847-BEC6-A2DA-FFE69C521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1E619-26C5-4D90-91BF-B3EABD901E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7148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5CC35-2F5F-36CA-92C3-846F0480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9302C-67F6-39B8-4903-73F329FE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18D2E-0F1A-7529-0C83-8E38FCBEB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E2963-E06D-4EC9-A013-AC9CE30E1B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2011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3354E-6E80-FBF7-29EF-23F5A0BF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C86AC-DFA0-F721-ADF1-1F28B247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D353D-818D-B982-D443-4B8D6BB7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B7E8E-72BA-4337-9B45-D88064E474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8844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D4AA7-6F08-4F20-F2C0-11C53288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09878-AC3D-ADB9-C408-589C71E8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5C803F-238A-2879-EF16-619BD375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E3582-3658-40CA-8874-F3E1BD26800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07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15CC4E-494E-7564-6B0B-F804F006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5C0D29-C6A0-0381-438B-B242315C4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B0701-B916-4A45-B4D8-3454BD15D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14BBD-879E-4292-ACCD-881E8E7797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8667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D52FC3-0705-73D9-B390-EFCCE0A17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9CB26-9ADE-1D8F-73BB-4DC175D64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0D38DF-5AD2-5819-C415-1FF132B4D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FBEAC-38DF-4DA6-8A1B-76EED813FF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0494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61D1D-F422-3651-5CC6-91B9FD7E9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B8AEE-CACB-3A94-E72A-7EEDCEE2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D2E41-493C-D9EE-0588-EA1A4951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EC6D6-B98D-4A3D-894B-5AAA0B75A1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1555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F11D-15EB-A5C7-A554-DD7D24E9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22394-5CA3-BA74-2FB7-6759B665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7D593-B961-D9DB-D0FB-45CFE495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E89BB-FE98-4E6B-8971-74A8B26AE1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2632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266AA-DAAF-A723-C9AB-910FA28B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4B70-B93E-80E7-AC7C-E01BF3CF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5F85F-D629-3584-9191-C7E0474C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E7BB0-2ECF-4F7B-A6FD-6B266BEA8A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1629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CFB44-C251-F983-8C47-C4237B64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81F2A-E1DD-2AAF-19BD-2D8F7914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E756B-746D-BD51-0ACD-EC9713F3D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AB5B5-1861-475F-B82C-EC90CBB98B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14046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22DE-2798-BF24-B517-AD3C1F37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B759-9549-86AA-5FFE-48544858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EA0A2-4CDB-FA9F-64AD-694F87C33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6461-D5D4-4419-8757-343826D14A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3384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BC7A8-ECB9-901B-60AD-9DA5601C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E6307-BB9E-8705-855C-4B5222D4E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437EC-3CEA-839A-C589-97574172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DA468-CCDE-4674-90DD-C55F615AE5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6514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79658-33DF-BF5F-A071-E5CCC564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921E-C240-9403-7795-250996D2C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C4A48-A34E-89CE-E316-230E764F6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DECA0-42E3-4A06-90BA-58D00BF06B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6135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78D790-74F9-49BA-01E0-1D8AD0DAF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AF7CE-3952-46AB-6774-A8823351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3AFD45-5F84-42D1-4143-EE782C8FC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87628-6F96-4718-8FDE-2F67B828C2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94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DBC95-B1E5-04B6-FE7A-C75EF031F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D0C26B-0751-3767-6DDC-461F4229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6EC04-8D82-E579-91D1-6948D196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755E-6C7B-4686-AB78-9E37ABCC2D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87793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347AD9-C25C-47E9-E04A-572AC59D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B1A09F-6DD1-25F2-0E47-3CD42B57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C0092-120A-3F58-8454-202A8F36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1DB59-152D-4E31-9840-B83DCDC178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5691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AA317-74CE-8624-38E0-FDD7CC3D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7E75-400A-C424-192E-75DF5A8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2C742-F2F1-22DE-F1A5-AFB0965EE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577E9-2BC0-4F39-80D4-3AF033DC146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3391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CF36B-5B4F-7D80-1624-123DB66A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069D5-4723-7CB2-FB18-568D997E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1BAFB-C158-F975-506A-56005C8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1460E-A1EC-4312-A703-632E6FABD6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56674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74A79-CD56-712E-832E-B8C55B42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8C803-C53D-92BD-4BDE-EA35BFC4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722A-4693-9BD2-D03C-D0C41EFB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A394E-4742-4E4B-9E46-BC81FD1A53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4865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333EB-5DBE-72F1-BC30-AFA1A6CD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45597-E02F-DA9F-CDC9-95BB5FC6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9582A-1F3F-0F34-37B0-BD8F68ABF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B98F-BEF4-43A2-A9B9-5C365AC107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576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6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smtClean="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smtClean="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74F24CFC-94C0-410D-8D48-C87A5BA6B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7" r:id="rId2"/>
    <p:sldLayoutId id="2147483686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0" r:id="rId9"/>
    <p:sldLayoutId id="2147483679" r:id="rId10"/>
    <p:sldLayoutId id="2147483678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AF7E6FB3-1512-97E3-1D1C-D87B593E6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9DD41F85-5197-EF38-41D2-D04B8D5AE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66699-0559-CC42-A353-809FF10DC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98E7BA-E472-4F7C-ADC2-586530F5EEC1}" type="datetime1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FE51E-BF8B-8F4F-8472-BFA6AE1E2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59F3E-2ADE-CA47-BF38-3A8D54553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DA40ACEB-0A43-4D61-8CAB-781D23AAA2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7236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1FEAF41D-3FD6-1362-9CCA-D8D0DB8D1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4084C66-5DF9-3842-148E-28685F60E9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657F5-C933-771D-54D0-BC4FC0866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E09299-6492-4CFE-8906-D6C8FA765D43}" type="datetime1">
              <a:rPr lang="en-GB"/>
              <a:pPr>
                <a:defRPr/>
              </a:pPr>
              <a:t>30/03/2023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63BA7-770B-0DFC-3C9C-4568880F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5AA1C-745D-2175-DB3C-4169D7EB7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A9FAE9-9667-40D4-AE51-418985FCF1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2096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flickr.com/photos/29245046@N03/5944129769/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a-fib.com/patient-review-alivecor-heart-monitor-for-smartphone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domainpictures.net/en/view-image.php?image=278721&amp;picture=flames-in-fireplace" TargetMode="External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publicdomainpictures.net/en/view-image.php?image=215984&amp;picture=chilli-pepper-red" TargetMode="Externa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place/Ledwyche+Brook/@52.3674712,-2.6885753,15z/data=!4m5!3m4!1s0x487069bc98ab1209:0x223cd0316d10c607!8m2!3d52.3754212!4d-2.6781154?coh=164777&amp;entry=t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E2FD-8021-BE40-ADF8-73B2737CF13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0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Ludlow &amp; District Beekeepers Association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3E9B9-A95D-5443-ABB0-32B9170F5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Session 8 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(Chapter 10 of the book)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An Introduction to Beekeeping: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Getting Started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4" name="Slide Number Placeholder 6">
            <a:extLst>
              <a:ext uri="{FF2B5EF4-FFF2-40B4-BE49-F238E27FC236}">
                <a16:creationId xmlns:a16="http://schemas.microsoft.com/office/drawing/2014/main" id="{439384E8-946B-01EB-32D6-A6FB6C7A4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33271-7024-4B57-94AC-CD5CD1AEA640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6565" name="Picture 4">
            <a:extLst>
              <a:ext uri="{FF2B5EF4-FFF2-40B4-BE49-F238E27FC236}">
                <a16:creationId xmlns:a16="http://schemas.microsoft.com/office/drawing/2014/main" id="{40814225-4649-F6C3-1F86-56175835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78" y="1988840"/>
            <a:ext cx="2555844" cy="216818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TextBox 3">
            <a:extLst>
              <a:ext uri="{FF2B5EF4-FFF2-40B4-BE49-F238E27FC236}">
                <a16:creationId xmlns:a16="http://schemas.microsoft.com/office/drawing/2014/main" id="{BB0D289B-5203-8F69-5B59-C90B992F2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330950"/>
            <a:ext cx="7886700" cy="369888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7" name="Slide Number Placeholder 6">
            <a:extLst>
              <a:ext uri="{FF2B5EF4-FFF2-40B4-BE49-F238E27FC236}">
                <a16:creationId xmlns:a16="http://schemas.microsoft.com/office/drawing/2014/main" id="{7AA9E6AD-044A-DD14-ADFF-E94052FADE2A}"/>
              </a:ext>
            </a:extLst>
          </p:cNvPr>
          <p:cNvSpPr txBox="1">
            <a:spLocks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943A1-1E95-4AB3-AF82-E56BA1F9E84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Footer Placeholder 2">
            <a:extLst>
              <a:ext uri="{FF2B5EF4-FFF2-40B4-BE49-F238E27FC236}">
                <a16:creationId xmlns:a16="http://schemas.microsoft.com/office/drawing/2014/main" id="{12296956-1FC4-4D47-2E2C-7181FFA76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64275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8: Getting Started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3">
            <a:extLst>
              <a:ext uri="{FF2B5EF4-FFF2-40B4-BE49-F238E27FC236}">
                <a16:creationId xmlns:a16="http://schemas.microsoft.com/office/drawing/2014/main" id="{DC722DE6-E9EF-2A1F-15C3-B94DB78711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EC3B9E-8DD3-0646-87FE-BD6AFFD2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94747012-8885-BC80-4A6A-87F1A505E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noFill/>
        </p:spPr>
        <p:txBody>
          <a:bodyPr/>
          <a:lstStyle/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</a:p>
          <a:p>
            <a:pPr marL="0" indent="0" algn="ctr" eaLnBrk="1" hangingPunct="1">
              <a:lnSpc>
                <a:spcPct val="1000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To ensure that you can consolidate what you have learned, can continue to learn and can move on to keeping bees safely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with enjoyment.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where to site your hive(s)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what you now need to get started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continue your path to further learning about bees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have access to appropriate sources of further learning and information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understand the risks associated with keeping bees, to mitigate them, and to take appropriate safety steps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3" name="Slide Number Placeholder 6">
            <a:extLst>
              <a:ext uri="{FF2B5EF4-FFF2-40B4-BE49-F238E27FC236}">
                <a16:creationId xmlns:a16="http://schemas.microsoft.com/office/drawing/2014/main" id="{99AADD9A-5E42-A8AC-0293-2E7A98206F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737FB2-EDC6-4244-8119-10B74168370E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4" name="Footer Placeholder 2">
            <a:extLst>
              <a:ext uri="{FF2B5EF4-FFF2-40B4-BE49-F238E27FC236}">
                <a16:creationId xmlns:a16="http://schemas.microsoft.com/office/drawing/2014/main" id="{3ABECC13-5791-C705-E164-18BC0E7C40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8: Getting Started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50649C-DB25-1E1F-7603-FE2ED209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28650" y="3984895"/>
            <a:ext cx="4893288" cy="2185669"/>
          </a:xfrm>
          <a:prstGeom prst="rect">
            <a:avLst/>
          </a:prstGeom>
        </p:spPr>
      </p:pic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Bee and Wasp stings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aftermath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treatment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prevention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Anaphylaxis</a:t>
            </a:r>
          </a:p>
          <a:p>
            <a:pPr marL="800100" lvl="1" indent="-457200" eaLnBrk="1" hangingPunct="1"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Tingling – Breathing </a:t>
            </a:r>
          </a:p>
          <a:p>
            <a:pPr marL="800100" lvl="1" indent="-457200" eaLnBrk="1" hangingPunct="1"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Danger of collapse!</a:t>
            </a:r>
          </a:p>
          <a:p>
            <a:pPr marL="800100" lvl="1" indent="-457200" eaLnBrk="1" hangingPunct="1">
              <a:buFont typeface="+mj-lt"/>
              <a:buAutoNum type="alphaLcParenR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Getting Stung! – It will happen to you….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13" name="Picture 12" descr="A bug on a person's finger&#10;&#10;Description automatically generated with medium confidence">
            <a:extLst>
              <a:ext uri="{FF2B5EF4-FFF2-40B4-BE49-F238E27FC236}">
                <a16:creationId xmlns:a16="http://schemas.microsoft.com/office/drawing/2014/main" id="{00C5D632-76F0-2BDA-5058-AE7793AA7F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17605" y="1252537"/>
            <a:ext cx="4597745" cy="258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8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Getting Stung! –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The safety rules 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Preparations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Who knows where you are?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Where is your phone? Do you have signal?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Where might the ambulance / helicopter come to?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three Words for your apiary?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do paramedics need to know?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Response – Call an ambulance and mention Anaphylaxis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Remove the sting – and prevent further stings!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Adrenaline Auto injectors – Antihistamine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Lie the person down with their legs raised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 not move even if you feel better – await an ambulance!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https://www.nhs.uk/conditions/anaphylaxis/prevention/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296903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66A7FA2-F486-3459-F595-7DB53B3439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274340"/>
              </p:ext>
            </p:extLst>
          </p:nvPr>
        </p:nvGraphicFramePr>
        <p:xfrm>
          <a:off x="3275856" y="3830522"/>
          <a:ext cx="5190866" cy="2262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icture" r:id="rId4" imgW="5754148" imgH="2596681" progId="">
                  <p:embed/>
                </p:oleObj>
              </mc:Choice>
              <mc:Fallback>
                <p:oleObj name="Picture" r:id="rId4" imgW="5754148" imgH="2596681" progId="">
                  <p:embed/>
                  <p:pic>
                    <p:nvPicPr>
                      <p:cNvPr id="19046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2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830522"/>
                        <a:ext cx="5190866" cy="2262774"/>
                      </a:xfrm>
                      <a:prstGeom prst="rect">
                        <a:avLst/>
                      </a:prstGeom>
                      <a:noFill/>
                      <a:ln w="31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446753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Setting up an Apiary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13630" y="1320339"/>
            <a:ext cx="3886200" cy="4351338"/>
          </a:xfrm>
        </p:spPr>
        <p:txBody>
          <a:bodyPr/>
          <a:lstStyle/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Home or out apiary?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Liaise with your neighbours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Easy access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Away from another beekeeper’s apiary 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Hidden from road,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paths (&amp; thieves)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Level ground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Early sun &amp;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possible shade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at mid day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1FEB6A-6470-317B-7F98-50AD1DB40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0522" y="1320339"/>
            <a:ext cx="3886200" cy="4351338"/>
          </a:xfrm>
        </p:spPr>
        <p:txBody>
          <a:bodyPr/>
          <a:lstStyle/>
          <a:p>
            <a:pPr marL="593725" indent="-457200">
              <a:buFont typeface="+mj-lt"/>
              <a:buAutoNum type="arabicPeriod" startAt="8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Water nearby</a:t>
            </a:r>
          </a:p>
          <a:p>
            <a:pPr marL="593725" indent="-457200">
              <a:buFont typeface="+mj-lt"/>
              <a:buAutoNum type="arabicPeriod" startAt="8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Plenty of room to work on the hive</a:t>
            </a:r>
          </a:p>
          <a:p>
            <a:pPr marL="593725" indent="-457200">
              <a:buFont typeface="+mj-lt"/>
              <a:buAutoNum type="arabicPeriod" startAt="8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Hives not in a regular pattern</a:t>
            </a:r>
          </a:p>
          <a:p>
            <a:pPr marL="593725" indent="-457200">
              <a:buFont typeface="+mj-lt"/>
              <a:buAutoNum type="arabicPeriod" startAt="8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Safe flight path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Factors to consider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2CC98E50-CB97-657B-8DE1-672E9B232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25538"/>
            <a:ext cx="806450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GB" altLang="en-US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Hives close together may be difficult for the bees to tell apart if they all look the same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altLang="en-US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Full foragers can ‘bribe’ their way in..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altLang="en-US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there is a persistent wind (even if it is mild), then the downwind hive wins!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altLang="en-US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Face entrances </a:t>
            </a:r>
            <a:r>
              <a:rPr lang="en-GB" altLang="en-US" sz="2000" b="0" dirty="0" err="1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 different directions</a:t>
            </a:r>
          </a:p>
          <a:p>
            <a:pPr marL="457200" indent="-457200" algn="l">
              <a:buFont typeface="+mj-lt"/>
              <a:buAutoNum type="arabicPeriod"/>
            </a:pPr>
            <a:endParaRPr lang="en-US" altLang="en-US" sz="2000" b="0" dirty="0">
              <a:solidFill>
                <a:prstClr val="black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ct val="50000"/>
              </a:spcBef>
              <a:buFontTx/>
              <a:buChar char="•"/>
            </a:pPr>
            <a:endParaRPr lang="en-GB" altLang="en-US" sz="2000" b="0" dirty="0"/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400C01BD-57FA-4070-59F0-D810CC69E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34858"/>
            <a:ext cx="5593962" cy="285250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63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me apiary ken.jpg">
            <a:extLst>
              <a:ext uri="{FF2B5EF4-FFF2-40B4-BE49-F238E27FC236}">
                <a16:creationId xmlns:a16="http://schemas.microsoft.com/office/drawing/2014/main" id="{2AF5602E-2B7B-11FC-DFC5-27DDBF95FA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9698" y="1297571"/>
            <a:ext cx="7134515" cy="49026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5" descr="Apairys &amp; flowers 08 004">
            <a:extLst>
              <a:ext uri="{FF2B5EF4-FFF2-40B4-BE49-F238E27FC236}">
                <a16:creationId xmlns:a16="http://schemas.microsoft.com/office/drawing/2014/main" id="{C351DC1D-B971-41CB-7E06-DC195E0B4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b="13924"/>
          <a:stretch>
            <a:fillRect/>
          </a:stretch>
        </p:blipFill>
        <p:spPr bwMode="auto">
          <a:xfrm>
            <a:off x="1037887" y="1315162"/>
            <a:ext cx="7068300" cy="485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8" descr="Flowers &amp; Fly with Eagle 2008 006">
            <a:extLst>
              <a:ext uri="{FF2B5EF4-FFF2-40B4-BE49-F238E27FC236}">
                <a16:creationId xmlns:a16="http://schemas.microsoft.com/office/drawing/2014/main" id="{63CD24FC-EF2E-65A4-FE22-9CDB65566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b="8493"/>
          <a:stretch>
            <a:fillRect/>
          </a:stretch>
        </p:blipFill>
        <p:spPr bwMode="auto">
          <a:xfrm>
            <a:off x="1009700" y="1286524"/>
            <a:ext cx="7162699" cy="488802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4" descr="Apairys &amp; flowers 08 003">
            <a:extLst>
              <a:ext uri="{FF2B5EF4-FFF2-40B4-BE49-F238E27FC236}">
                <a16:creationId xmlns:a16="http://schemas.microsoft.com/office/drawing/2014/main" id="{55E4CACE-2944-81E2-5B33-36906B698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b="9006"/>
          <a:stretch>
            <a:fillRect/>
          </a:stretch>
        </p:blipFill>
        <p:spPr bwMode="auto">
          <a:xfrm>
            <a:off x="1009701" y="1296112"/>
            <a:ext cx="7144672" cy="48804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Examples of Apiary Sites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8" name="Picture 7" descr="A picture containing grass, outdoor, tree, person&#10;&#10;Description automatically generated">
            <a:extLst>
              <a:ext uri="{FF2B5EF4-FFF2-40B4-BE49-F238E27FC236}">
                <a16:creationId xmlns:a16="http://schemas.microsoft.com/office/drawing/2014/main" id="{51364D62-A891-3834-289D-9AA10EB854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51" y="1293156"/>
            <a:ext cx="6479184" cy="4859388"/>
          </a:xfrm>
          <a:prstGeom prst="rect">
            <a:avLst/>
          </a:prstGeom>
        </p:spPr>
      </p:pic>
      <p:pic>
        <p:nvPicPr>
          <p:cNvPr id="10" name="Picture 9" descr="A picture containing grass, outdoor, tree, plant&#10;&#10;Description automatically generated">
            <a:extLst>
              <a:ext uri="{FF2B5EF4-FFF2-40B4-BE49-F238E27FC236}">
                <a16:creationId xmlns:a16="http://schemas.microsoft.com/office/drawing/2014/main" id="{5DE08D62-8AEF-068B-DC30-EA24079888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293155"/>
            <a:ext cx="7200798" cy="3905110"/>
          </a:xfrm>
          <a:prstGeom prst="rect">
            <a:avLst/>
          </a:prstGeom>
        </p:spPr>
      </p:pic>
      <p:pic>
        <p:nvPicPr>
          <p:cNvPr id="9" name="Picture 8" descr="A picture containing outdoor, grass, ground, rock&#10;&#10;Description automatically generated">
            <a:extLst>
              <a:ext uri="{FF2B5EF4-FFF2-40B4-BE49-F238E27FC236}">
                <a16:creationId xmlns:a16="http://schemas.microsoft.com/office/drawing/2014/main" id="{B768AA46-9430-775F-3725-A8D4F3B2CE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367" y="1293154"/>
            <a:ext cx="6479185" cy="485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3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National Bee Unit Registration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GB" sz="2400" b="1" dirty="0"/>
          </a:p>
          <a:p>
            <a:pPr algn="ctr">
              <a:buFont typeface="Wingdings" pitchFamily="2" charset="2"/>
              <a:buNone/>
            </a:pPr>
            <a:endParaRPr lang="en-GB" sz="2400" b="1" dirty="0"/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DF216355-FEB6-10DD-4D7B-C6CEBEE78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" y="1341439"/>
            <a:ext cx="7886700" cy="4434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43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The Future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GB" sz="2400" b="1" dirty="0"/>
          </a:p>
          <a:p>
            <a:pPr algn="ctr">
              <a:buFont typeface="Wingdings" pitchFamily="2" charset="2"/>
              <a:buNone/>
            </a:pPr>
            <a:endParaRPr lang="en-GB" sz="2400" b="1" dirty="0"/>
          </a:p>
          <a:p>
            <a:pPr algn="ctr">
              <a:buFont typeface="Wingdings" pitchFamily="2" charset="2"/>
              <a:buNone/>
            </a:pPr>
            <a:endParaRPr lang="en-GB" sz="2400" b="1" dirty="0"/>
          </a:p>
          <a:p>
            <a:pPr algn="ctr">
              <a:buFont typeface="Wingdings" pitchFamily="2" charset="2"/>
              <a:buNone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Beekeeping</a:t>
            </a:r>
          </a:p>
          <a:p>
            <a:pPr algn="ctr">
              <a:buFont typeface="Wingdings" pitchFamily="2" charset="2"/>
              <a:buNone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</a:p>
          <a:p>
            <a:pPr algn="ctr">
              <a:buFont typeface="Wingdings" pitchFamily="2" charset="2"/>
              <a:buNone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</a:p>
          <a:p>
            <a:pPr algn="ctr">
              <a:buFont typeface="Wingdings" pitchFamily="2" charset="2"/>
              <a:buNone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 algn="ctr">
              <a:buFont typeface="Wingdings" pitchFamily="2" charset="2"/>
              <a:buNone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Knowledge!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2609018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BBKA Qualifications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A1B4FC9D-4611-1887-9F35-23B0DDC84CC3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191645"/>
              </p:ext>
            </p:extLst>
          </p:nvPr>
        </p:nvGraphicFramePr>
        <p:xfrm>
          <a:off x="1060944" y="1249348"/>
          <a:ext cx="7022111" cy="4964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4" imgW="11342857" imgH="8019048" progId="AcroExch.Document.7">
                  <p:embed/>
                </p:oleObj>
              </mc:Choice>
              <mc:Fallback>
                <p:oleObj name="Acrobat Document" r:id="rId4" imgW="11342857" imgH="8019048" progId="AcroExch.Document.7">
                  <p:embed/>
                  <p:pic>
                    <p:nvPicPr>
                      <p:cNvPr id="5" name="Content Placeholder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0944" y="1249348"/>
                        <a:ext cx="7022111" cy="49641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100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Coffee…..Now or shortly?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7" name="Content Placeholder 6" descr="Coffee on a white cup on a wooden table">
            <a:extLst>
              <a:ext uri="{FF2B5EF4-FFF2-40B4-BE49-F238E27FC236}">
                <a16:creationId xmlns:a16="http://schemas.microsoft.com/office/drawing/2014/main" id="{E7E876E4-B388-3BE9-B21E-E965DBFFE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68760"/>
            <a:ext cx="6374138" cy="4767957"/>
          </a:xfrm>
        </p:spPr>
      </p:pic>
    </p:spTree>
    <p:extLst>
      <p:ext uri="{BB962C8B-B14F-4D97-AF65-F5344CB8AC3E}">
        <p14:creationId xmlns:p14="http://schemas.microsoft.com/office/powerpoint/2010/main" val="3204122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Getting Started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Join our local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Wait until you are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sure you want to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keep bees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Start with a nucleus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May/June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Obtain local bees from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reputable source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Do not start with a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prime swarm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Obtain gentle bees rather than hard workers for the first year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Plan to have at least 2 hives in the second season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Make sure you have a mentor</a:t>
            </a:r>
          </a:p>
          <a:p>
            <a:pPr marL="593725" indent="-457200"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Read and learn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3" name="Picture 4" descr="Andy ss 045.JPG">
            <a:extLst>
              <a:ext uri="{FF2B5EF4-FFF2-40B4-BE49-F238E27FC236}">
                <a16:creationId xmlns:a16="http://schemas.microsoft.com/office/drawing/2014/main" id="{E89A0023-4481-0210-6C96-0933AE0FF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14000"/>
          </a:blip>
          <a:srcRect/>
          <a:stretch>
            <a:fillRect/>
          </a:stretch>
        </p:blipFill>
        <p:spPr bwMode="auto">
          <a:xfrm>
            <a:off x="3871913" y="1302766"/>
            <a:ext cx="4643437" cy="3482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047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Getting Started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“Here are your bees,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I’ll come back in the summer”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“I was told they didn’t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have varroa”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“These bees are ideal,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they don’t swarm”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“You will find out what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works for you….”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AF66FC-1B52-E41E-9916-36B680E32B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1068" y="1889569"/>
            <a:ext cx="4871709" cy="3653782"/>
          </a:xfrm>
          <a:prstGeom prst="rect">
            <a:avLst/>
          </a:prstGeom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45CB2FB1-91F0-B900-FDAD-800CAE2E1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706" y="1294253"/>
            <a:ext cx="3940278" cy="295520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Equipment just to start….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Wellingtons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Bee suit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Marigold gloves 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Hive tool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Smoker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Lighter / blow torch and fuel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Lidded buckets for waste wax and washing gloves and equipment – needs household soda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/>
              <a:t>Hives, parts and nuclei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1181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Basic Equipment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BAF9190F-A3FB-32FE-E293-742EA60C03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9054" y="1347787"/>
          <a:ext cx="5429250" cy="483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hoto Editor Photo" r:id="rId4" imgW="8723810" imgH="7763959" progId="">
                  <p:embed/>
                </p:oleObj>
              </mc:Choice>
              <mc:Fallback>
                <p:oleObj name="Photo Editor Photo" r:id="rId4" imgW="8723810" imgH="7763959" progId="">
                  <p:embed/>
                  <p:pic>
                    <p:nvPicPr>
                      <p:cNvPr id="7" name="Object 5">
                        <a:extLst>
                          <a:ext uri="{FF2B5EF4-FFF2-40B4-BE49-F238E27FC236}">
                            <a16:creationId xmlns:a16="http://schemas.microsoft.com/office/drawing/2014/main" id="{BAF9190F-A3FB-32FE-E293-742EA60C03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054" y="1347787"/>
                        <a:ext cx="5429250" cy="483076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accent6">
                            <a:lumMod val="75000"/>
                          </a:schemeClr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6">
            <a:extLst>
              <a:ext uri="{FF2B5EF4-FFF2-40B4-BE49-F238E27FC236}">
                <a16:creationId xmlns:a16="http://schemas.microsoft.com/office/drawing/2014/main" id="{E949BAC8-9109-B74B-FE7F-857AB1ABE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682" y="1307309"/>
            <a:ext cx="979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Smoker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A14E202F-F447-8236-1AFF-D950EA8D1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11" y="4365625"/>
            <a:ext cx="13901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Hive tools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BABF4CD2-3824-FDB9-FEFF-B52061251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185" y="2085178"/>
            <a:ext cx="12618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Porter bee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escape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AFC39F8-B0DA-F955-30D7-3D69946B5C74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1801437" y="1491975"/>
            <a:ext cx="1020480" cy="59320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4DDB914-20CB-D202-BA99-1A03505115A3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814070" y="2408344"/>
            <a:ext cx="183828" cy="66160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59B35FA-938F-EF37-7CA0-BDD37321D282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797535" y="3978129"/>
            <a:ext cx="1838361" cy="57216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BA0507D-9CF2-3242-7E27-0FA7B0E0273C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6800128" y="2742733"/>
            <a:ext cx="580183" cy="44595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F2BD0E7-6C0B-6F19-7F8E-C01910366771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5220072" y="4061103"/>
            <a:ext cx="2160394" cy="20425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72E485-90CA-A8EC-E9F8-1C9D065E5991}"/>
              </a:ext>
            </a:extLst>
          </p:cNvPr>
          <p:cNvCxnSpPr>
            <a:cxnSpLocks/>
          </p:cNvCxnSpPr>
          <p:nvPr/>
        </p:nvCxnSpPr>
        <p:spPr>
          <a:xfrm flipH="1">
            <a:off x="4593679" y="4365625"/>
            <a:ext cx="2771489" cy="18356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6E72DB8-D49D-5386-F266-9C56BBA86942}"/>
              </a:ext>
            </a:extLst>
          </p:cNvPr>
          <p:cNvCxnSpPr>
            <a:cxnSpLocks/>
          </p:cNvCxnSpPr>
          <p:nvPr/>
        </p:nvCxnSpPr>
        <p:spPr>
          <a:xfrm flipH="1">
            <a:off x="7047441" y="5157192"/>
            <a:ext cx="317727" cy="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2DCABF7-C0F0-6482-FECE-909F7688ECF1}"/>
              </a:ext>
            </a:extLst>
          </p:cNvPr>
          <p:cNvCxnSpPr>
            <a:cxnSpLocks/>
            <a:stCxn id="50183" idx="1"/>
          </p:cNvCxnSpPr>
          <p:nvPr/>
        </p:nvCxnSpPr>
        <p:spPr>
          <a:xfrm flipH="1" flipV="1">
            <a:off x="6588125" y="5157192"/>
            <a:ext cx="797795" cy="23199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31ED90F-2B2A-0C3C-1BCF-2A93A54E2964}"/>
              </a:ext>
            </a:extLst>
          </p:cNvPr>
          <p:cNvCxnSpPr>
            <a:cxnSpLocks/>
            <a:stCxn id="50179" idx="1"/>
          </p:cNvCxnSpPr>
          <p:nvPr/>
        </p:nvCxnSpPr>
        <p:spPr>
          <a:xfrm flipH="1" flipV="1">
            <a:off x="6183031" y="5699549"/>
            <a:ext cx="1190257" cy="4967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1FF1215-DF94-7066-6913-3D89E1C00D4E}"/>
              </a:ext>
            </a:extLst>
          </p:cNvPr>
          <p:cNvCxnSpPr>
            <a:cxnSpLocks/>
            <a:stCxn id="50184" idx="1"/>
          </p:cNvCxnSpPr>
          <p:nvPr/>
        </p:nvCxnSpPr>
        <p:spPr>
          <a:xfrm flipH="1" flipV="1">
            <a:off x="5429256" y="5929330"/>
            <a:ext cx="1929891" cy="15394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>
            <a:extLst>
              <a:ext uri="{FF2B5EF4-FFF2-40B4-BE49-F238E27FC236}">
                <a16:creationId xmlns:a16="http://schemas.microsoft.com/office/drawing/2014/main" id="{6CEF5FA8-E1D4-A4D3-5B85-903DCC732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791" y="2922150"/>
            <a:ext cx="1714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Queen marking cages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AD88C1-7BAD-D1EF-9319-265D5B100385}"/>
              </a:ext>
            </a:extLst>
          </p:cNvPr>
          <p:cNvSpPr txBox="1"/>
          <p:nvPr/>
        </p:nvSpPr>
        <p:spPr>
          <a:xfrm>
            <a:off x="7380312" y="1230110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Gloves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F580E2-4CCE-4D97-F919-DB4A61F0FB90}"/>
              </a:ext>
            </a:extLst>
          </p:cNvPr>
          <p:cNvSpPr txBox="1"/>
          <p:nvPr/>
        </p:nvSpPr>
        <p:spPr>
          <a:xfrm>
            <a:off x="7396181" y="1637620"/>
            <a:ext cx="2307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Butler Cage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88E46A-C135-533C-8EFB-1DCEED906BAE}"/>
              </a:ext>
            </a:extLst>
          </p:cNvPr>
          <p:cNvSpPr txBox="1"/>
          <p:nvPr/>
        </p:nvSpPr>
        <p:spPr>
          <a:xfrm>
            <a:off x="7380311" y="1916832"/>
            <a:ext cx="1714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Drawing Pins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118F35-EEC1-9CBC-64E2-1E9BB224EBBF}"/>
              </a:ext>
            </a:extLst>
          </p:cNvPr>
          <p:cNvSpPr txBox="1"/>
          <p:nvPr/>
        </p:nvSpPr>
        <p:spPr>
          <a:xfrm>
            <a:off x="7380311" y="2234901"/>
            <a:ext cx="1243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Queen cell cage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5876DF-0B45-B958-3023-70C8E369F46E}"/>
              </a:ext>
            </a:extLst>
          </p:cNvPr>
          <p:cNvSpPr txBox="1"/>
          <p:nvPr/>
        </p:nvSpPr>
        <p:spPr>
          <a:xfrm>
            <a:off x="7419210" y="3573016"/>
            <a:ext cx="1332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Matches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F8B316-DC38-9ED2-19FA-6F319C476BB8}"/>
              </a:ext>
            </a:extLst>
          </p:cNvPr>
          <p:cNvSpPr txBox="1"/>
          <p:nvPr/>
        </p:nvSpPr>
        <p:spPr>
          <a:xfrm>
            <a:off x="7380466" y="3861048"/>
            <a:ext cx="1382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Scissors</a:t>
            </a:r>
          </a:p>
        </p:txBody>
      </p:sp>
      <p:sp>
        <p:nvSpPr>
          <p:cNvPr id="50176" name="TextBox 50175">
            <a:extLst>
              <a:ext uri="{FF2B5EF4-FFF2-40B4-BE49-F238E27FC236}">
                <a16:creationId xmlns:a16="http://schemas.microsoft.com/office/drawing/2014/main" id="{2862E0C8-7FDB-709C-0332-95C03938DE14}"/>
              </a:ext>
            </a:extLst>
          </p:cNvPr>
          <p:cNvSpPr txBox="1"/>
          <p:nvPr/>
        </p:nvSpPr>
        <p:spPr>
          <a:xfrm>
            <a:off x="7355062" y="4221088"/>
            <a:ext cx="1778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Uncapping</a:t>
            </a: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Tool</a:t>
            </a:r>
          </a:p>
        </p:txBody>
      </p:sp>
      <p:sp>
        <p:nvSpPr>
          <p:cNvPr id="50177" name="TextBox 50176">
            <a:extLst>
              <a:ext uri="{FF2B5EF4-FFF2-40B4-BE49-F238E27FC236}">
                <a16:creationId xmlns:a16="http://schemas.microsoft.com/office/drawing/2014/main" id="{B916D5E0-156E-AECE-82D3-F80A9D9079BD}"/>
              </a:ext>
            </a:extLst>
          </p:cNvPr>
          <p:cNvSpPr txBox="1"/>
          <p:nvPr/>
        </p:nvSpPr>
        <p:spPr>
          <a:xfrm>
            <a:off x="7380312" y="4869160"/>
            <a:ext cx="2127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Mouse Guard</a:t>
            </a:r>
          </a:p>
        </p:txBody>
      </p:sp>
      <p:sp>
        <p:nvSpPr>
          <p:cNvPr id="50179" name="TextBox 50178">
            <a:extLst>
              <a:ext uri="{FF2B5EF4-FFF2-40B4-BE49-F238E27FC236}">
                <a16:creationId xmlns:a16="http://schemas.microsoft.com/office/drawing/2014/main" id="{D235FC1A-CD27-2164-549A-EA6BF8B6FC0D}"/>
              </a:ext>
            </a:extLst>
          </p:cNvPr>
          <p:cNvSpPr txBox="1"/>
          <p:nvPr/>
        </p:nvSpPr>
        <p:spPr>
          <a:xfrm>
            <a:off x="7373288" y="5549170"/>
            <a:ext cx="1142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‘Ends’</a:t>
            </a:r>
          </a:p>
        </p:txBody>
      </p:sp>
      <p:sp>
        <p:nvSpPr>
          <p:cNvPr id="50183" name="TextBox 50182">
            <a:extLst>
              <a:ext uri="{FF2B5EF4-FFF2-40B4-BE49-F238E27FC236}">
                <a16:creationId xmlns:a16="http://schemas.microsoft.com/office/drawing/2014/main" id="{8315E61C-379E-1F64-EBB2-6C8748096A68}"/>
              </a:ext>
            </a:extLst>
          </p:cNvPr>
          <p:cNvSpPr txBox="1"/>
          <p:nvPr/>
        </p:nvSpPr>
        <p:spPr>
          <a:xfrm>
            <a:off x="7385920" y="5189130"/>
            <a:ext cx="1917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Marking Fluid</a:t>
            </a:r>
          </a:p>
        </p:txBody>
      </p:sp>
      <p:sp>
        <p:nvSpPr>
          <p:cNvPr id="50184" name="TextBox 50183">
            <a:extLst>
              <a:ext uri="{FF2B5EF4-FFF2-40B4-BE49-F238E27FC236}">
                <a16:creationId xmlns:a16="http://schemas.microsoft.com/office/drawing/2014/main" id="{59124986-6363-9F5D-7786-126BB8F3A17E}"/>
              </a:ext>
            </a:extLst>
          </p:cNvPr>
          <p:cNvSpPr txBox="1"/>
          <p:nvPr/>
        </p:nvSpPr>
        <p:spPr>
          <a:xfrm>
            <a:off x="7359147" y="5883215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Mesh</a:t>
            </a:r>
          </a:p>
        </p:txBody>
      </p:sp>
      <p:cxnSp>
        <p:nvCxnSpPr>
          <p:cNvPr id="50193" name="Straight Arrow Connector 50192">
            <a:extLst>
              <a:ext uri="{FF2B5EF4-FFF2-40B4-BE49-F238E27FC236}">
                <a16:creationId xmlns:a16="http://schemas.microsoft.com/office/drawing/2014/main" id="{69742486-5E2F-3F7E-F052-8826261A0BC1}"/>
              </a:ext>
            </a:extLst>
          </p:cNvPr>
          <p:cNvCxnSpPr>
            <a:cxnSpLocks/>
            <a:stCxn id="30" idx="1"/>
          </p:cNvCxnSpPr>
          <p:nvPr/>
        </p:nvCxnSpPr>
        <p:spPr>
          <a:xfrm flipH="1">
            <a:off x="5508106" y="3773071"/>
            <a:ext cx="1911104" cy="9515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6" name="Straight Arrow Connector 50195">
            <a:extLst>
              <a:ext uri="{FF2B5EF4-FFF2-40B4-BE49-F238E27FC236}">
                <a16:creationId xmlns:a16="http://schemas.microsoft.com/office/drawing/2014/main" id="{090BB54B-923C-D006-52C1-DE264B2D1C0C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6790253" y="2116887"/>
            <a:ext cx="590058" cy="31536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8" name="Straight Arrow Connector 50197">
            <a:extLst>
              <a:ext uri="{FF2B5EF4-FFF2-40B4-BE49-F238E27FC236}">
                <a16:creationId xmlns:a16="http://schemas.microsoft.com/office/drawing/2014/main" id="{319CB04E-523A-EEBA-2C15-510F10C65DE6}"/>
              </a:ext>
            </a:extLst>
          </p:cNvPr>
          <p:cNvCxnSpPr>
            <a:cxnSpLocks/>
          </p:cNvCxnSpPr>
          <p:nvPr/>
        </p:nvCxnSpPr>
        <p:spPr>
          <a:xfrm flipH="1">
            <a:off x="6028828" y="1520817"/>
            <a:ext cx="1390382" cy="37925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D9431D3-DF6E-2A13-FE5A-757E78B4C5D4}"/>
              </a:ext>
            </a:extLst>
          </p:cNvPr>
          <p:cNvCxnSpPr>
            <a:cxnSpLocks/>
          </p:cNvCxnSpPr>
          <p:nvPr/>
        </p:nvCxnSpPr>
        <p:spPr>
          <a:xfrm flipH="1">
            <a:off x="6105560" y="3210910"/>
            <a:ext cx="1224370" cy="23663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573ADA-40C4-4B5F-5C7E-69907CA99571}"/>
              </a:ext>
            </a:extLst>
          </p:cNvPr>
          <p:cNvCxnSpPr>
            <a:cxnSpLocks/>
          </p:cNvCxnSpPr>
          <p:nvPr/>
        </p:nvCxnSpPr>
        <p:spPr>
          <a:xfrm flipH="1">
            <a:off x="6800129" y="3468489"/>
            <a:ext cx="573159" cy="4503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02501CE-F19D-9FCA-57D5-88A4B9E3B4B3}"/>
              </a:ext>
            </a:extLst>
          </p:cNvPr>
          <p:cNvCxnSpPr>
            <a:cxnSpLocks/>
          </p:cNvCxnSpPr>
          <p:nvPr/>
        </p:nvCxnSpPr>
        <p:spPr>
          <a:xfrm flipH="1">
            <a:off x="5921732" y="1809407"/>
            <a:ext cx="1409951" cy="10527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0" name="Straight Arrow Connector 50189">
            <a:extLst>
              <a:ext uri="{FF2B5EF4-FFF2-40B4-BE49-F238E27FC236}">
                <a16:creationId xmlns:a16="http://schemas.microsoft.com/office/drawing/2014/main" id="{9AED1A0F-0293-D7F0-B5E1-9615808ECC61}"/>
              </a:ext>
            </a:extLst>
          </p:cNvPr>
          <p:cNvCxnSpPr>
            <a:cxnSpLocks/>
          </p:cNvCxnSpPr>
          <p:nvPr/>
        </p:nvCxnSpPr>
        <p:spPr>
          <a:xfrm flipH="1" flipV="1">
            <a:off x="6300192" y="5220380"/>
            <a:ext cx="1137599" cy="40751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3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1" grpId="0"/>
      <p:bldP spid="26" grpId="0"/>
      <p:bldP spid="27" grpId="0"/>
      <p:bldP spid="28" grpId="0"/>
      <p:bldP spid="29" grpId="0"/>
      <p:bldP spid="30" grpId="0"/>
      <p:bldP spid="31" grpId="0"/>
      <p:bldP spid="50176" grpId="0"/>
      <p:bldP spid="50176" grpId="1"/>
      <p:bldP spid="50177" grpId="0"/>
      <p:bldP spid="50179" grpId="0"/>
      <p:bldP spid="50183" grpId="0"/>
      <p:bldP spid="501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Smoker – This Slide Carries a Health Warning!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9F9BE5E1-1E67-1AC8-618D-213E3A56A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290277"/>
            <a:ext cx="3936955" cy="433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5">
            <a:extLst>
              <a:ext uri="{FF2B5EF4-FFF2-40B4-BE49-F238E27FC236}">
                <a16:creationId xmlns:a16="http://schemas.microsoft.com/office/drawing/2014/main" id="{25D972E7-618B-7EF6-EACA-5D11A405B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952" y="1294861"/>
            <a:ext cx="3650398" cy="433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8">
            <a:extLst>
              <a:ext uri="{FF2B5EF4-FFF2-40B4-BE49-F238E27FC236}">
                <a16:creationId xmlns:a16="http://schemas.microsoft.com/office/drawing/2014/main" id="{0646C3D5-2836-8003-4C7E-4170EC55A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85" y="1225728"/>
            <a:ext cx="2808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/>
              <a:t>Put parcel tape here</a:t>
            </a:r>
          </a:p>
        </p:txBody>
      </p:sp>
      <p:sp>
        <p:nvSpPr>
          <p:cNvPr id="7" name="Line 32">
            <a:extLst>
              <a:ext uri="{FF2B5EF4-FFF2-40B4-BE49-F238E27FC236}">
                <a16:creationId xmlns:a16="http://schemas.microsoft.com/office/drawing/2014/main" id="{5121AF1F-508A-97AE-1C0D-7A2654DEA9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80288" y="1743851"/>
            <a:ext cx="144040" cy="964423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C5D297EF-65FC-77C4-F758-E1F360848CC5}"/>
              </a:ext>
            </a:extLst>
          </p:cNvPr>
          <p:cNvSpPr>
            <a:spLocks noChangeArrowheads="1"/>
          </p:cNvSpPr>
          <p:nvPr/>
        </p:nvSpPr>
        <p:spPr bwMode="auto">
          <a:xfrm rot="722390">
            <a:off x="7019925" y="2205038"/>
            <a:ext cx="1730375" cy="1079500"/>
          </a:xfrm>
          <a:prstGeom prst="rect">
            <a:avLst/>
          </a:prstGeom>
          <a:solidFill>
            <a:srgbClr val="993300">
              <a:alpha val="34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Line 34">
            <a:extLst>
              <a:ext uri="{FF2B5EF4-FFF2-40B4-BE49-F238E27FC236}">
                <a16:creationId xmlns:a16="http://schemas.microsoft.com/office/drawing/2014/main" id="{39CE0C5F-3F26-7E9E-A543-07DB35349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6336" y="1694971"/>
            <a:ext cx="576114" cy="1229204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Text Box 26">
            <a:extLst>
              <a:ext uri="{FF2B5EF4-FFF2-40B4-BE49-F238E27FC236}">
                <a16:creationId xmlns:a16="http://schemas.microsoft.com/office/drawing/2014/main" id="{283A393F-7C05-CD87-5AA3-DA662B902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5684748"/>
            <a:ext cx="22687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altLang="en-US" sz="2000" dirty="0"/>
              <a:t>Hearth – loose!</a:t>
            </a:r>
          </a:p>
        </p:txBody>
      </p:sp>
      <p:sp>
        <p:nvSpPr>
          <p:cNvPr id="11" name="Line 34">
            <a:extLst>
              <a:ext uri="{FF2B5EF4-FFF2-40B4-BE49-F238E27FC236}">
                <a16:creationId xmlns:a16="http://schemas.microsoft.com/office/drawing/2014/main" id="{F3AEFE05-1093-ED38-B2E2-2CB5FFA3655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31840" y="4933491"/>
            <a:ext cx="576064" cy="859325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47A0CBE1-6E5D-557D-5D15-A441DD99D3C8}"/>
              </a:ext>
            </a:extLst>
          </p:cNvPr>
          <p:cNvSpPr/>
          <p:nvPr/>
        </p:nvSpPr>
        <p:spPr>
          <a:xfrm>
            <a:off x="7596336" y="1439065"/>
            <a:ext cx="45719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Box 28">
            <a:extLst>
              <a:ext uri="{FF2B5EF4-FFF2-40B4-BE49-F238E27FC236}">
                <a16:creationId xmlns:a16="http://schemas.microsoft.com/office/drawing/2014/main" id="{15B5B4A4-0709-A114-B9C5-EFF626AF7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144" y="5761655"/>
            <a:ext cx="2808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/>
              <a:t>An essential Gap</a:t>
            </a:r>
          </a:p>
        </p:txBody>
      </p:sp>
      <p:sp>
        <p:nvSpPr>
          <p:cNvPr id="14" name="Line 34">
            <a:extLst>
              <a:ext uri="{FF2B5EF4-FFF2-40B4-BE49-F238E27FC236}">
                <a16:creationId xmlns:a16="http://schemas.microsoft.com/office/drawing/2014/main" id="{53AD203C-AAD0-5685-360E-D662FCF313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68795" y="4288540"/>
            <a:ext cx="167476" cy="1416696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pic>
        <p:nvPicPr>
          <p:cNvPr id="16" name="Picture 15" descr="A red bell pepper&#10;&#10;Description automatically generated with medium confidence">
            <a:extLst>
              <a:ext uri="{FF2B5EF4-FFF2-40B4-BE49-F238E27FC236}">
                <a16:creationId xmlns:a16="http://schemas.microsoft.com/office/drawing/2014/main" id="{B4F79B0B-498C-5F53-B772-AD2472369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45739" y="1336182"/>
            <a:ext cx="7886701" cy="4803799"/>
          </a:xfrm>
          <a:prstGeom prst="rect">
            <a:avLst/>
          </a:prstGeom>
        </p:spPr>
      </p:pic>
      <p:pic>
        <p:nvPicPr>
          <p:cNvPr id="18" name="Picture 17" descr="A picture containing nature, fire, building, fireplace&#10;&#10;Description automatically generated">
            <a:extLst>
              <a:ext uri="{FF2B5EF4-FFF2-40B4-BE49-F238E27FC236}">
                <a16:creationId xmlns:a16="http://schemas.microsoft.com/office/drawing/2014/main" id="{1D987CDF-F8D8-9DD8-9639-0FBFB5D31C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697447" y="1298331"/>
            <a:ext cx="3650398" cy="243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1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 animBg="1"/>
      <p:bldP spid="13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What Next…….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136525" indent="0">
              <a:lnSpc>
                <a:spcPct val="100000"/>
              </a:lnSpc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Practice sessions</a:t>
            </a:r>
          </a:p>
          <a:p>
            <a:pPr marL="700088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</a:p>
          <a:p>
            <a:pPr marL="700088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  <a:p>
            <a:pPr marL="700088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  <a:p>
            <a:pPr marL="700088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Bring wellies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&amp; washing up gloves</a:t>
            </a:r>
          </a:p>
          <a:p>
            <a:pPr marL="700088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Mentoring??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pic>
        <p:nvPicPr>
          <p:cNvPr id="3" name="Picture 8" descr="Apairy demonstration May 08 032">
            <a:extLst>
              <a:ext uri="{FF2B5EF4-FFF2-40B4-BE49-F238E27FC236}">
                <a16:creationId xmlns:a16="http://schemas.microsoft.com/office/drawing/2014/main" id="{DE20A2FC-24DA-8F81-07A6-158F2CD50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305347"/>
            <a:ext cx="4303390" cy="322720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653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What About Getting Bees?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Sources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Take an experienced beekeeper with you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Talk to other beekeepers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are the risks?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are the costs?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about a swarm?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about a bait hive?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about angry bees and viruses?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128060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7BE1CABB-F93D-8862-B477-3BF4DBFA6B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C7539-6261-454D-B461-B235BFD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Slide Number Placeholder 6">
            <a:extLst>
              <a:ext uri="{FF2B5EF4-FFF2-40B4-BE49-F238E27FC236}">
                <a16:creationId xmlns:a16="http://schemas.microsoft.com/office/drawing/2014/main" id="{B5239FFF-A3FC-EF3A-1FA7-E409CAA86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143A19-DE72-4BF3-B0DE-E4EC67B18AC8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EB8FF3-1F38-4145-82F7-9A96DDCFF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96752"/>
            <a:ext cx="7886700" cy="4980211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are three signs to consider in relation to anaphylaxis? 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Tingling, Change in breathing, Faster heart beat, rash away from the sting site, sweating, confusion.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safety preparation might you make if you are going to your hives?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Phone with you and tell someone where you are and an expected return time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Know what 3 words for your location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is an out apiary?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 apiary away from your place of abode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 have just been stung and have signs of anaphylaxis, what are the what 3 words for this location?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AutoNum type="arabicPeriod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7D70FED-81AE-4298-B3A0-7F1ED5B4AF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8: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133813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Key information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Ludlow and District Beekeepers Association Apiary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Squirrel lane</a:t>
            </a:r>
          </a:p>
          <a:p>
            <a:pPr marL="0" indent="0">
              <a:buNone/>
            </a:pP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Ledwyche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Ludlow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Shropshire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SY84JX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https://www.google.com/maps/place/Ledwyche+Brook/@52.3674712,-2.6885753,15z/data=!4m5!3m4!1s0x487069bc98ab1209:0x223cd0316d10c607!8m2!3d52.3754212!4d-2.6781154?coh=164777&amp;entry=tt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3 words =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swaps.trappings.tester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1720709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Key information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8C95D-1597-FD24-6454-63CFF1C13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086" y="1252537"/>
            <a:ext cx="7535366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0">
              <a:lnSpc>
                <a:spcPct val="80000"/>
              </a:lnSpc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British Beekeepers Association</a:t>
            </a:r>
          </a:p>
          <a:p>
            <a:pPr marL="547688" indent="-411163">
              <a:lnSpc>
                <a:spcPct val="80000"/>
              </a:lnSpc>
              <a:buFont typeface="Wingdings" pitchFamily="2" charset="2"/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National Beekeeping Centre</a:t>
            </a:r>
          </a:p>
          <a:p>
            <a:pPr marL="547688" indent="-411163">
              <a:lnSpc>
                <a:spcPct val="80000"/>
              </a:lnSpc>
              <a:buFont typeface="Wingdings" pitchFamily="2" charset="2"/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National Agricultural Centre</a:t>
            </a:r>
          </a:p>
          <a:p>
            <a:pPr marL="547688" indent="-411163">
              <a:lnSpc>
                <a:spcPct val="80000"/>
              </a:lnSpc>
              <a:buFont typeface="Wingdings" pitchFamily="2" charset="2"/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Stoneleigh Park</a:t>
            </a:r>
          </a:p>
          <a:p>
            <a:pPr marL="547688" indent="-411163">
              <a:lnSpc>
                <a:spcPct val="80000"/>
              </a:lnSpc>
              <a:buFont typeface="Wingdings" pitchFamily="2" charset="2"/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Kenilworth</a:t>
            </a:r>
          </a:p>
          <a:p>
            <a:pPr marL="547688" indent="-411163">
              <a:lnSpc>
                <a:spcPct val="80000"/>
              </a:lnSpc>
              <a:buFont typeface="Wingdings" pitchFamily="2" charset="2"/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CV8 2LZ</a:t>
            </a:r>
          </a:p>
          <a:p>
            <a:pPr marL="85725" indent="50800">
              <a:lnSpc>
                <a:spcPct val="80000"/>
              </a:lnSpc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02476 696679</a:t>
            </a:r>
            <a:b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https://www.bbka.org.uk</a:t>
            </a:r>
          </a:p>
          <a:p>
            <a:pPr marL="547688" indent="-411163">
              <a:lnSpc>
                <a:spcPct val="80000"/>
              </a:lnSpc>
              <a:buFont typeface="Wingdings" pitchFamily="2" charset="2"/>
              <a:buNone/>
            </a:pPr>
            <a:endParaRPr lang="en-GB" sz="2000" b="0" dirty="0">
              <a:solidFill>
                <a:prstClr val="black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7688" indent="-411163">
              <a:lnSpc>
                <a:spcPct val="80000"/>
              </a:lnSpc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National Bee Unit</a:t>
            </a:r>
          </a:p>
          <a:p>
            <a:pPr marL="547688" lvl="1" indent="-411163">
              <a:lnSpc>
                <a:spcPct val="80000"/>
              </a:lnSpc>
              <a:spcBef>
                <a:spcPts val="750"/>
              </a:spcBef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FERA</a:t>
            </a:r>
          </a:p>
          <a:p>
            <a:pPr marL="547688" lvl="1" indent="-411163">
              <a:lnSpc>
                <a:spcPct val="80000"/>
              </a:lnSpc>
              <a:spcBef>
                <a:spcPts val="750"/>
              </a:spcBef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Sand Hutton</a:t>
            </a:r>
          </a:p>
          <a:p>
            <a:pPr marL="547688" lvl="1" indent="-411163">
              <a:lnSpc>
                <a:spcPct val="80000"/>
              </a:lnSpc>
              <a:spcBef>
                <a:spcPts val="750"/>
              </a:spcBef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York, YO4 1LZ</a:t>
            </a:r>
          </a:p>
          <a:p>
            <a:pPr marL="547688" lvl="1" indent="-411163">
              <a:lnSpc>
                <a:spcPct val="80000"/>
              </a:lnSpc>
              <a:spcBef>
                <a:spcPts val="750"/>
              </a:spcBef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01904 462510</a:t>
            </a:r>
          </a:p>
          <a:p>
            <a:pPr marL="547688" lvl="1" indent="-411163">
              <a:lnSpc>
                <a:spcPct val="80000"/>
              </a:lnSpc>
              <a:spcBef>
                <a:spcPts val="750"/>
              </a:spcBef>
              <a:buNone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https://nationalbeeunit.com</a:t>
            </a:r>
          </a:p>
        </p:txBody>
      </p:sp>
    </p:spTree>
    <p:extLst>
      <p:ext uri="{BB962C8B-B14F-4D97-AF65-F5344CB8AC3E}">
        <p14:creationId xmlns:p14="http://schemas.microsoft.com/office/powerpoint/2010/main" val="193995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Key information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8C95D-1597-FD24-6454-63CFF1C13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1404938"/>
            <a:ext cx="3574926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Maisemore</a:t>
            </a: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Apiaries Ltd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GB" sz="20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OldRoad</a:t>
            </a:r>
            <a:endParaRPr lang="en-GB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GB" sz="20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Maisemore</a:t>
            </a:r>
            <a:endParaRPr lang="en-GB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Gloucestershire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GL2 8HT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01452 700289</a:t>
            </a:r>
            <a:b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6525" indent="0">
              <a:spcBef>
                <a:spcPts val="100"/>
              </a:spcBef>
              <a:buClr>
                <a:schemeClr val="tx1"/>
              </a:buClr>
              <a:buSzPct val="80000"/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BJ Sherriff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GB" sz="20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Carckew</a:t>
            </a: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Road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GB" sz="20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Mylor</a:t>
            </a: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Downs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Falmouth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TR11 5UN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01872 863304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endParaRPr lang="en-GB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D93397-3FFD-5096-4C98-897F474F0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404938"/>
            <a:ext cx="3574926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0">
              <a:spcBef>
                <a:spcPts val="100"/>
              </a:spcBef>
              <a:buClr>
                <a:schemeClr val="tx1"/>
              </a:buClr>
              <a:buSzPct val="80000"/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EH Thorne Ltd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Beehive Works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Wragby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Lincoln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LN3 5LA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01673 858555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endParaRPr lang="en-GB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9425" indent="-342900">
              <a:spcBef>
                <a:spcPts val="100"/>
              </a:spcBef>
              <a:buClr>
                <a:schemeClr val="tx1"/>
              </a:buClr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Other providers are available as well as Amazon and </a:t>
            </a:r>
            <a:r>
              <a:rPr lang="en-GB" sz="20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Ebay</a:t>
            </a:r>
            <a:endParaRPr lang="en-GB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9425" indent="-342900">
              <a:spcBef>
                <a:spcPts val="100"/>
              </a:spcBef>
              <a:buClr>
                <a:schemeClr val="tx1"/>
              </a:buClr>
            </a:pPr>
            <a:endParaRPr lang="en-GB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9425" indent="-342900">
              <a:spcBef>
                <a:spcPts val="100"/>
              </a:spcBef>
              <a:buClr>
                <a:schemeClr val="tx1"/>
              </a:buClr>
            </a:pPr>
            <a:r>
              <a:rPr lang="en-GB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See BBKA News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endParaRPr lang="en-GB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91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Books for Beginners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8: Getting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8C95D-1597-FD24-6454-63CFF1C13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1404938"/>
            <a:ext cx="77343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3725" indent="-457200">
              <a:lnSpc>
                <a:spcPct val="90000"/>
              </a:lnSpc>
              <a:buFont typeface="+mj-lt"/>
              <a:buAutoNum type="arabicPeriod"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Practical Beekeeping – Clive De </a:t>
            </a:r>
            <a:r>
              <a:rPr lang="en-GB" sz="2000" b="0" dirty="0" err="1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Bruyn</a:t>
            </a:r>
            <a:endParaRPr lang="en-GB" sz="2000" b="0" dirty="0">
              <a:solidFill>
                <a:prstClr val="black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3725" indent="-457200">
              <a:lnSpc>
                <a:spcPct val="90000"/>
              </a:lnSpc>
              <a:buFont typeface="+mj-lt"/>
              <a:buAutoNum type="arabicPeriod"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 to Bees and Honey- Ted Hooper</a:t>
            </a:r>
          </a:p>
          <a:p>
            <a:pPr marL="593725" indent="-457200">
              <a:lnSpc>
                <a:spcPct val="90000"/>
              </a:lnSpc>
              <a:buFont typeface="+mj-lt"/>
              <a:buAutoNum type="arabicPeriod"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Complete Guide to Beekeeping – Jeremy Evans </a:t>
            </a:r>
          </a:p>
          <a:p>
            <a:pPr marL="593725" indent="-457200">
              <a:lnSpc>
                <a:spcPct val="90000"/>
              </a:lnSpc>
              <a:buFont typeface="+mj-lt"/>
              <a:buAutoNum type="arabicPeriod"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 Yourself Beekeeping – Adrian &amp; Clare Waring </a:t>
            </a:r>
          </a:p>
          <a:p>
            <a:pPr marL="593725" indent="-457200">
              <a:lnSpc>
                <a:spcPct val="90000"/>
              </a:lnSpc>
              <a:buFont typeface="+mj-lt"/>
              <a:buAutoNum type="arabicPeriod"/>
            </a:pPr>
            <a:endParaRPr lang="en-GB" sz="2000" b="0" dirty="0">
              <a:solidFill>
                <a:prstClr val="black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3725" indent="-457200">
              <a:lnSpc>
                <a:spcPct val="90000"/>
              </a:lnSpc>
              <a:buFont typeface="+mj-lt"/>
              <a:buAutoNum type="arabicPeriod"/>
            </a:pP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BBKA News –bimonthly - free for all association members</a:t>
            </a:r>
          </a:p>
          <a:p>
            <a:pPr marL="593725" indent="-457200">
              <a:lnSpc>
                <a:spcPct val="90000"/>
              </a:lnSpc>
              <a:buFont typeface="+mj-lt"/>
              <a:buAutoNum type="arabicPeriod"/>
            </a:pPr>
            <a:r>
              <a:rPr lang="en-GB" sz="2000" b="0" dirty="0" err="1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BeeCraft</a:t>
            </a:r>
            <a:r>
              <a:rPr lang="en-GB" sz="2000" b="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Beekeeping Magazine – monthly</a:t>
            </a:r>
          </a:p>
          <a:p>
            <a:pPr marL="136525" indent="0">
              <a:spcBef>
                <a:spcPts val="100"/>
              </a:spcBef>
              <a:buClr>
                <a:schemeClr val="tx1"/>
              </a:buClr>
              <a:buNone/>
            </a:pPr>
            <a:endParaRPr lang="en-GB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331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3">
            <a:extLst>
              <a:ext uri="{FF2B5EF4-FFF2-40B4-BE49-F238E27FC236}">
                <a16:creationId xmlns:a16="http://schemas.microsoft.com/office/drawing/2014/main" id="{DC722DE6-E9EF-2A1F-15C3-B94DB78711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EC3B9E-8DD3-0646-87FE-BD6AFFD2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94747012-8885-BC80-4A6A-87F1A505E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noFill/>
        </p:spPr>
        <p:txBody>
          <a:bodyPr/>
          <a:lstStyle/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</a:p>
          <a:p>
            <a:pPr marL="0" indent="0" algn="ctr" eaLnBrk="1" hangingPunct="1">
              <a:lnSpc>
                <a:spcPct val="1000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To ensure that you are able to consolidate what you have learned, continue to learn and to move on to keeping bees safely and with pleasure.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where to site your hive(s)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what you now need to get started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continue your path to further learning about bees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understand the risks associated with keeping bees and to mitigate them and take appropriate safety steps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have access to appropriate sources of further learning and information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3" name="Slide Number Placeholder 6">
            <a:extLst>
              <a:ext uri="{FF2B5EF4-FFF2-40B4-BE49-F238E27FC236}">
                <a16:creationId xmlns:a16="http://schemas.microsoft.com/office/drawing/2014/main" id="{99AADD9A-5E42-A8AC-0293-2E7A98206F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737FB2-EDC6-4244-8119-10B74168370E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4" name="Footer Placeholder 2">
            <a:extLst>
              <a:ext uri="{FF2B5EF4-FFF2-40B4-BE49-F238E27FC236}">
                <a16:creationId xmlns:a16="http://schemas.microsoft.com/office/drawing/2014/main" id="{3ABECC13-5791-C705-E164-18BC0E7C40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8: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957040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Video 65540" descr="A bee on a leaf&#10;&#10;Description automatically generated with medium confidence">
            <a:extLst>
              <a:ext uri="{FF2B5EF4-FFF2-40B4-BE49-F238E27FC236}">
                <a16:creationId xmlns:a16="http://schemas.microsoft.com/office/drawing/2014/main" id="{4A884C7F-1281-B071-AA61-2CD2FC92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85"/>
          <a:stretch>
            <a:fillRect/>
          </a:stretch>
        </p:blipFill>
        <p:spPr bwMode="auto">
          <a:xfrm>
            <a:off x="-1588" y="85725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C277AC9A-888D-CEF4-5D3F-1E873755538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825500" y="3911600"/>
            <a:ext cx="7543800" cy="962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GB" altLang="en-US" b="1" u="sng" dirty="0">
                <a:solidFill>
                  <a:srgbClr val="FFFFFF"/>
                </a:solidFill>
              </a:rPr>
              <a:t>Questions?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GB" altLang="en-US" b="1" u="sng" dirty="0">
              <a:solidFill>
                <a:srgbClr val="FFFFFF"/>
              </a:solidFill>
            </a:endParaRPr>
          </a:p>
        </p:txBody>
      </p:sp>
      <p:sp>
        <p:nvSpPr>
          <p:cNvPr id="119812" name="Slide Number Placeholder 5">
            <a:extLst>
              <a:ext uri="{FF2B5EF4-FFF2-40B4-BE49-F238E27FC236}">
                <a16:creationId xmlns:a16="http://schemas.microsoft.com/office/drawing/2014/main" id="{21E9D3C0-124D-9071-F4E2-2DA036ABC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457950" y="562451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fld id="{D1D9AB83-C653-40C4-81BE-26EFE2800B91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sm" len="sm"/>
          <a:tailEnd type="stealth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sm" len="sm"/>
          <a:tailEnd type="stealth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3.xml><?xml version="1.0" encoding="utf-8"?>
<a:theme xmlns:a="http://schemas.openxmlformats.org/drawingml/2006/main" name="3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11155</TotalTime>
  <Words>1287</Words>
  <Application>Microsoft Office PowerPoint</Application>
  <PresentationFormat>On-screen Show (4:3)</PresentationFormat>
  <Paragraphs>293</Paragraphs>
  <Slides>25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Custom Design</vt:lpstr>
      <vt:lpstr>1_Theme1</vt:lpstr>
      <vt:lpstr>3_Theme1</vt:lpstr>
      <vt:lpstr>Picture</vt:lpstr>
      <vt:lpstr>Acrobat Document</vt:lpstr>
      <vt:lpstr>Photo Editor Photo</vt:lpstr>
      <vt:lpstr> Ludlow &amp; District Beekeepers Association </vt:lpstr>
      <vt:lpstr>Aims and Objectives</vt:lpstr>
      <vt:lpstr>Getting Stung! – It will happen to you….</vt:lpstr>
      <vt:lpstr>Getting Stung! – The safety rules </vt:lpstr>
      <vt:lpstr>Setting up an Apiary</vt:lpstr>
      <vt:lpstr>Factors to consider</vt:lpstr>
      <vt:lpstr>Examples of Apiary Sites</vt:lpstr>
      <vt:lpstr>National Bee Unit Registration</vt:lpstr>
      <vt:lpstr>The Future</vt:lpstr>
      <vt:lpstr>BBKA Qualifications</vt:lpstr>
      <vt:lpstr>Coffee…..Now or shortly?</vt:lpstr>
      <vt:lpstr>Getting Started</vt:lpstr>
      <vt:lpstr>Getting Started</vt:lpstr>
      <vt:lpstr>Equipment just to start….</vt:lpstr>
      <vt:lpstr>Basic Equipment</vt:lpstr>
      <vt:lpstr>Smoker – This Slide Carries a Health Warning!</vt:lpstr>
      <vt:lpstr>What Next…….</vt:lpstr>
      <vt:lpstr>What About Getting Bees?</vt:lpstr>
      <vt:lpstr>Quick Quiz</vt:lpstr>
      <vt:lpstr>Key information</vt:lpstr>
      <vt:lpstr>Key information</vt:lpstr>
      <vt:lpstr>Key information</vt:lpstr>
      <vt:lpstr>Books for Beginners</vt:lpstr>
      <vt:lpstr>Aims and Objectives</vt:lpstr>
      <vt:lpstr>PowerPoint Presentation</vt:lpstr>
    </vt:vector>
  </TitlesOfParts>
  <Company>Picos Consulting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S10 - Getting Started</dc:title>
  <dc:subject>BBKA Introduction to Beekeeping</dc:subject>
  <dc:creator>Ivor Davis</dc:creator>
  <cp:lastModifiedBy>cc ddd</cp:lastModifiedBy>
  <cp:revision>262</cp:revision>
  <cp:lastPrinted>1601-01-01T00:00:00Z</cp:lastPrinted>
  <dcterms:created xsi:type="dcterms:W3CDTF">2003-06-11T14:56:58Z</dcterms:created>
  <dcterms:modified xsi:type="dcterms:W3CDTF">2023-03-30T09:15:10Z</dcterms:modified>
  <cp:category>® BBKA January 2010</cp:category>
  <cp:contentStatus>Final v1.0</cp:contentStatus>
</cp:coreProperties>
</file>