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2.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699" r:id="rId2"/>
  </p:sldMasterIdLst>
  <p:notesMasterIdLst>
    <p:notesMasterId r:id="rId28"/>
  </p:notesMasterIdLst>
  <p:handoutMasterIdLst>
    <p:handoutMasterId r:id="rId29"/>
  </p:handoutMasterIdLst>
  <p:sldIdLst>
    <p:sldId id="285" r:id="rId3"/>
    <p:sldId id="321" r:id="rId4"/>
    <p:sldId id="338" r:id="rId5"/>
    <p:sldId id="339" r:id="rId6"/>
    <p:sldId id="340" r:id="rId7"/>
    <p:sldId id="341" r:id="rId8"/>
    <p:sldId id="342" r:id="rId9"/>
    <p:sldId id="343" r:id="rId10"/>
    <p:sldId id="345" r:id="rId11"/>
    <p:sldId id="346" r:id="rId12"/>
    <p:sldId id="347" r:id="rId13"/>
    <p:sldId id="348" r:id="rId14"/>
    <p:sldId id="349" r:id="rId15"/>
    <p:sldId id="354" r:id="rId16"/>
    <p:sldId id="356" r:id="rId17"/>
    <p:sldId id="350" r:id="rId18"/>
    <p:sldId id="355" r:id="rId19"/>
    <p:sldId id="351" r:id="rId20"/>
    <p:sldId id="352" r:id="rId21"/>
    <p:sldId id="353" r:id="rId22"/>
    <p:sldId id="314" r:id="rId23"/>
    <p:sldId id="335" r:id="rId24"/>
    <p:sldId id="357" r:id="rId25"/>
    <p:sldId id="336" r:id="rId26"/>
    <p:sldId id="292" r:id="rId27"/>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en Sherring" initials="SS" lastIdx="2" clrIdx="0">
    <p:extLst>
      <p:ext uri="{19B8F6BF-5375-455C-9EA6-DF929625EA0E}">
        <p15:presenceInfo xmlns:p15="http://schemas.microsoft.com/office/powerpoint/2012/main" userId="69fd8a94f9ce0aad" providerId="Windows Live"/>
      </p:ext>
    </p:extLst>
  </p:cmAuthor>
  <p:cmAuthor id="2" name="Mark Holbourn" initials="MH" lastIdx="1" clrIdx="1">
    <p:extLst>
      <p:ext uri="{19B8F6BF-5375-455C-9EA6-DF929625EA0E}">
        <p15:presenceInfo xmlns:p15="http://schemas.microsoft.com/office/powerpoint/2012/main" userId="28f4366b2a27c7f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26" autoAdjust="0"/>
    <p:restoredTop sz="25405" autoAdjust="0"/>
  </p:normalViewPr>
  <p:slideViewPr>
    <p:cSldViewPr>
      <p:cViewPr varScale="1">
        <p:scale>
          <a:sx n="22" d="100"/>
          <a:sy n="22" d="100"/>
        </p:scale>
        <p:origin x="2659" y="2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2-10T15:42:46.232" idx="1">
    <p:pos x="10" y="10"/>
    <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2-13T09:35:21.644" idx="2">
    <p:pos x="10" y="10"/>
    <p:text>ove</p:text>
    <p:extLst>
      <p:ext uri="{C676402C-5697-4E1C-873F-D02D1690AC5C}">
        <p15:threadingInfo xmlns:p15="http://schemas.microsoft.com/office/powerpoint/2012/main" timeZoneBias="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9BCE275-CACE-4E49-8AD9-FDACA05252BF}" type="slidenum">
              <a:rPr lang="en-GB"/>
              <a:pPr/>
              <a:t>‹#›</a:t>
            </a:fld>
            <a:endParaRPr lang="en-GB"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5B72A-1C22-4346-9FDC-3D0642989663}" type="datetimeFigureOut">
              <a:rPr lang="en-US" smtClean="0"/>
              <a:pPr/>
              <a:t>3/25/2023</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C10250-22BD-4BC5-9399-8EBF04686C90}"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8AC8AA86-352B-32D9-C4C9-F23A6E31E1DA}"/>
              </a:ext>
            </a:extLst>
          </p:cNvPr>
          <p:cNvSpPr>
            <a:spLocks noGrp="1" noRot="1" noChangeAspect="1" noChangeArrowheads="1" noTextEdit="1"/>
          </p:cNvSpPr>
          <p:nvPr>
            <p:ph type="sldImg"/>
          </p:nvPr>
        </p:nvSpPr>
        <p:spPr>
          <a:xfrm>
            <a:off x="2238375" y="514350"/>
            <a:ext cx="1619250" cy="1214438"/>
          </a:xfrm>
          <a:ln/>
        </p:spPr>
      </p:sp>
      <p:sp>
        <p:nvSpPr>
          <p:cNvPr id="67586" name="Notes Placeholder 2">
            <a:extLst>
              <a:ext uri="{FF2B5EF4-FFF2-40B4-BE49-F238E27FC236}">
                <a16:creationId xmlns:a16="http://schemas.microsoft.com/office/drawing/2014/main" id="{41F9E19A-BBE1-757C-5A63-059605EAD42C}"/>
              </a:ext>
            </a:extLst>
          </p:cNvPr>
          <p:cNvSpPr>
            <a:spLocks noGrp="1" noChangeArrowheads="1"/>
          </p:cNvSpPr>
          <p:nvPr>
            <p:ph type="body" idx="1"/>
          </p:nvPr>
        </p:nvSpPr>
        <p:spPr>
          <a:xfrm>
            <a:off x="914400" y="1885950"/>
            <a:ext cx="7315200" cy="3086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7587" name="Slide Number Placeholder 3">
            <a:extLst>
              <a:ext uri="{FF2B5EF4-FFF2-40B4-BE49-F238E27FC236}">
                <a16:creationId xmlns:a16="http://schemas.microsoft.com/office/drawing/2014/main" id="{F351B313-903A-8E47-EAD6-E42C8F75674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161D45E-13CF-403B-840C-DD6CD6EB0462}"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a:extLst>
              <a:ext uri="{FF2B5EF4-FFF2-40B4-BE49-F238E27FC236}">
                <a16:creationId xmlns:a16="http://schemas.microsoft.com/office/drawing/2014/main" id="{D4DB0621-B017-601C-610A-7D185D408B09}"/>
              </a:ext>
            </a:extLst>
          </p:cNvPr>
          <p:cNvSpPr>
            <a:spLocks noGrp="1" noRot="1" noChangeAspect="1" noChangeArrowheads="1" noTextEdit="1"/>
          </p:cNvSpPr>
          <p:nvPr>
            <p:ph type="sldImg"/>
          </p:nvPr>
        </p:nvSpPr>
        <p:spPr>
          <a:ln/>
        </p:spPr>
      </p:sp>
      <p:sp>
        <p:nvSpPr>
          <p:cNvPr id="69634" name="Notes Placeholder 2">
            <a:extLst>
              <a:ext uri="{FF2B5EF4-FFF2-40B4-BE49-F238E27FC236}">
                <a16:creationId xmlns:a16="http://schemas.microsoft.com/office/drawing/2014/main" id="{E398CFDC-F0D8-BD08-B52A-37585398AD4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b="0" dirty="0"/>
          </a:p>
        </p:txBody>
      </p:sp>
      <p:sp>
        <p:nvSpPr>
          <p:cNvPr id="69635" name="Slide Number Placeholder 3">
            <a:extLst>
              <a:ext uri="{FF2B5EF4-FFF2-40B4-BE49-F238E27FC236}">
                <a16:creationId xmlns:a16="http://schemas.microsoft.com/office/drawing/2014/main" id="{236C51DF-54ED-A6EB-BD97-9A19CD9C2BD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200E90-FF22-4990-B721-5D36BDF02BE4}" type="slidenum">
              <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6287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b="1" dirty="0"/>
          </a:p>
          <a:p>
            <a:r>
              <a:rPr lang="en-GB" altLang="en-US" b="1" dirty="0"/>
              <a:t>Speaker Notes</a:t>
            </a:r>
          </a:p>
          <a:p>
            <a:endParaRPr lang="en-GB" altLang="en-US" b="1" dirty="0"/>
          </a:p>
          <a:p>
            <a:pPr marL="228600" indent="-228600">
              <a:buAutoNum type="arabicParenR"/>
            </a:pPr>
            <a:r>
              <a:rPr lang="en-GB" altLang="en-US" b="0" dirty="0"/>
              <a:t>No Colony would ever consider Swarming if there were no Drones for the Princess to mate with. No worries for the Beekeeper!</a:t>
            </a:r>
          </a:p>
          <a:p>
            <a:pPr marL="228600" indent="-228600">
              <a:buAutoNum type="arabicParenR"/>
            </a:pPr>
            <a:r>
              <a:rPr lang="en-GB" altLang="en-US" b="0" dirty="0"/>
              <a:t>After the Drones appear then the next stage is ‘Play cups.’ These are small acorn shaped cups hanging from the frame. The Bees are getting the Idea!</a:t>
            </a:r>
          </a:p>
          <a:p>
            <a:pPr marL="228600" indent="-228600">
              <a:buAutoNum type="arabicParenR"/>
            </a:pPr>
            <a:r>
              <a:rPr lang="en-GB" altLang="en-US" b="0" dirty="0"/>
              <a:t>Now full sized Queen cells are  built into which the Queen lays a fertile egg. As soon as this hatches the nurse bees feed the larva with the famous Royal Jelly. This switches her from a fertilised but inert worker into a fully functioning Queen.  We are now a week before the actual event.</a:t>
            </a:r>
          </a:p>
          <a:p>
            <a:pPr marL="228600" indent="-228600">
              <a:buAutoNum type="arabicParenR" startAt="4"/>
            </a:pPr>
            <a:r>
              <a:rPr lang="en-GB" altLang="en-US" b="0" dirty="0"/>
              <a:t>On day 8 the Queen cell is capped. </a:t>
            </a:r>
          </a:p>
          <a:p>
            <a:pPr marL="228600" indent="-228600">
              <a:buAutoNum type="arabicParenR" startAt="4"/>
            </a:pPr>
            <a:r>
              <a:rPr lang="en-GB" altLang="en-US" b="0" dirty="0"/>
              <a:t>During this period the Old Queen will be on lean rations. This will cause her to cease egg laying and to slim down ready for flying.</a:t>
            </a:r>
          </a:p>
          <a:p>
            <a:pPr marL="0" indent="0">
              <a:buNone/>
            </a:pPr>
            <a:r>
              <a:rPr lang="en-GB" altLang="en-US" b="0" dirty="0"/>
              <a:t>6)   The Prime Swarm Departs</a:t>
            </a:r>
          </a:p>
          <a:p>
            <a:endParaRPr lang="en-GB" altLang="en-US" b="1" dirty="0"/>
          </a:p>
          <a:p>
            <a:endParaRPr lang="en-GB" altLang="en-US" b="1" dirty="0"/>
          </a:p>
          <a:p>
            <a:endParaRPr lang="en-GB" altLang="en-US" b="1" dirty="0"/>
          </a:p>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63443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dirty="0"/>
              <a:t>Speakers Notes.</a:t>
            </a:r>
          </a:p>
          <a:p>
            <a:endParaRPr lang="en-GB" altLang="en-US" b="1" dirty="0"/>
          </a:p>
          <a:p>
            <a:pPr marL="228600" indent="-228600">
              <a:buAutoNum type="arabicPeriod"/>
            </a:pPr>
            <a:r>
              <a:rPr lang="en-GB" altLang="en-US" b="0" dirty="0"/>
              <a:t>Remember- the Old Queen will take 50% of the workers and a lot of these will be the Young House-builder Bees. These are needed to physically build the new Colony.</a:t>
            </a:r>
          </a:p>
          <a:p>
            <a:pPr marL="228600" indent="-228600">
              <a:buAutoNum type="arabicPeriod"/>
            </a:pPr>
            <a:r>
              <a:rPr lang="en-GB" altLang="en-US" b="0" dirty="0"/>
              <a:t> Bees Hedge their bets. There are always multiple Queen cells. And these are capped. Normally the First Queen to emerge would eliminate her sisters by stinging them through the side of the cell walls. She is then undisputed Virgin Queen and will proceed to Mating.   HOWEVER  If the colony was very strong then the Colony may permit a Cast using a Queen from a second cell.  This Virgin heads a cast, or second Swarm- and she takes another 50% of the remaining workers. If a third Virgin Queen emerges this process could be repeated until the colony decides to keep one for themselves.</a:t>
            </a:r>
          </a:p>
          <a:p>
            <a:pPr marL="228600" indent="-228600">
              <a:buAutoNum type="arabicPeriod"/>
            </a:pPr>
            <a:r>
              <a:rPr lang="en-GB" altLang="en-US" b="0" dirty="0"/>
              <a:t>So are these cast viable?. Short answer is no. These Queens are virgins and generally there will be too few workers with them to build the new home.</a:t>
            </a:r>
          </a:p>
          <a:p>
            <a:pPr marL="228600" indent="-228600">
              <a:buAutoNum type="arabicPeriod"/>
            </a:pPr>
            <a:r>
              <a:rPr lang="en-GB" altLang="en-US" b="0" dirty="0"/>
              <a:t>And this also dooms the Parent colony. They may have hatching brood emerging but now don’t have enough foragers or nurse bees to look after them. They will get chilled.</a:t>
            </a:r>
          </a:p>
          <a:p>
            <a:pPr marL="0" indent="0">
              <a:buNone/>
            </a:pPr>
            <a:endParaRPr lang="en-GB" altLang="en-US"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036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GB" altLang="en-US" b="1" dirty="0"/>
              <a:t>Speaker Notes:</a:t>
            </a:r>
          </a:p>
          <a:p>
            <a:r>
              <a:rPr lang="en-GB" altLang="en-US" b="0" dirty="0"/>
              <a:t>Another Graph!</a:t>
            </a:r>
          </a:p>
          <a:p>
            <a:r>
              <a:rPr lang="en-GB" altLang="en-US" b="0" dirty="0"/>
              <a:t>The Vertical axis shows the population whilst the Horizontal shows the Beekeeping year.</a:t>
            </a:r>
          </a:p>
          <a:p>
            <a:r>
              <a:rPr lang="en-GB" b="0" dirty="0">
                <a:latin typeface="Arial" panose="020B0604020202020204" pitchFamily="34" charset="0"/>
                <a:cs typeface="Arial" panose="020B0604020202020204" pitchFamily="34" charset="0"/>
              </a:rPr>
              <a:t>The </a:t>
            </a:r>
            <a:r>
              <a:rPr lang="en-GB" b="1" dirty="0">
                <a:latin typeface="Arial" panose="020B0604020202020204" pitchFamily="34" charset="0"/>
                <a:cs typeface="Arial" panose="020B0604020202020204" pitchFamily="34" charset="0"/>
              </a:rPr>
              <a:t>Blue</a:t>
            </a:r>
            <a:r>
              <a:rPr lang="en-GB" b="0" dirty="0">
                <a:latin typeface="Arial" panose="020B0604020202020204" pitchFamily="34" charset="0"/>
                <a:cs typeface="Arial" panose="020B0604020202020204" pitchFamily="34" charset="0"/>
              </a:rPr>
              <a:t> line shows the population of the colony without swarming.</a:t>
            </a:r>
          </a:p>
          <a:p>
            <a:r>
              <a:rPr lang="en-GB" b="0" dirty="0">
                <a:latin typeface="Arial" panose="020B0604020202020204" pitchFamily="34" charset="0"/>
                <a:cs typeface="Arial" panose="020B0604020202020204" pitchFamily="34" charset="0"/>
              </a:rPr>
              <a:t>The </a:t>
            </a:r>
            <a:r>
              <a:rPr lang="en-GB" b="1" dirty="0">
                <a:latin typeface="Arial" panose="020B0604020202020204" pitchFamily="34" charset="0"/>
                <a:cs typeface="Arial" panose="020B0604020202020204" pitchFamily="34" charset="0"/>
              </a:rPr>
              <a:t>Pink</a:t>
            </a:r>
            <a:r>
              <a:rPr lang="en-GB" b="0" dirty="0">
                <a:latin typeface="Arial" panose="020B0604020202020204" pitchFamily="34" charset="0"/>
                <a:cs typeface="Arial" panose="020B0604020202020204" pitchFamily="34" charset="0"/>
              </a:rPr>
              <a:t> line shows the effect of Swarming on the colony! </a:t>
            </a:r>
          </a:p>
          <a:p>
            <a:r>
              <a:rPr lang="en-GB" b="0" dirty="0">
                <a:latin typeface="Arial" panose="020B0604020202020204" pitchFamily="34" charset="0"/>
                <a:cs typeface="Arial" panose="020B0604020202020204" pitchFamily="34" charset="0"/>
              </a:rPr>
              <a:t>And the </a:t>
            </a:r>
            <a:r>
              <a:rPr lang="en-GB" b="1" dirty="0">
                <a:latin typeface="Arial" panose="020B0604020202020204" pitchFamily="34" charset="0"/>
                <a:cs typeface="Arial" panose="020B0604020202020204" pitchFamily="34" charset="0"/>
              </a:rPr>
              <a:t>hashed </a:t>
            </a:r>
            <a:r>
              <a:rPr lang="en-GB" b="0" dirty="0">
                <a:latin typeface="Arial" panose="020B0604020202020204" pitchFamily="34" charset="0"/>
                <a:cs typeface="Arial" panose="020B0604020202020204" pitchFamily="34" charset="0"/>
              </a:rPr>
              <a:t>area is all the lost bees. Half will be young bees but the other half will be foragers. Say 15000 bees. Now 12 bees produce a teaspoon of honey in their lives. Multiplied up that means that you have probably lost 30 to 40 lbs of honey. And this during the Main Nectar Flow!</a:t>
            </a:r>
          </a:p>
          <a:p>
            <a:endParaRPr lang="en-GB" b="0" dirty="0">
              <a:latin typeface="Arial" panose="020B0604020202020204" pitchFamily="34" charset="0"/>
              <a:cs typeface="Arial" panose="020B0604020202020204" pitchFamily="34" charset="0"/>
            </a:endParaRPr>
          </a:p>
          <a:p>
            <a:r>
              <a:rPr lang="en-GB" b="0" dirty="0">
                <a:latin typeface="Arial" panose="020B0604020202020204" pitchFamily="34" charset="0"/>
                <a:cs typeface="Arial" panose="020B0604020202020204" pitchFamily="34" charset="0"/>
              </a:rPr>
              <a:t>So as beekeeper what you do is determined by your reasons for Beekeeping.</a:t>
            </a:r>
          </a:p>
          <a:p>
            <a:r>
              <a:rPr lang="en-GB" b="0" dirty="0">
                <a:latin typeface="Arial" panose="020B0604020202020204" pitchFamily="34" charset="0"/>
                <a:cs typeface="Arial" panose="020B0604020202020204" pitchFamily="34" charset="0"/>
              </a:rPr>
              <a:t>   If it’s Honey production then the swarm is a disaster. Perhaps just remove the Old Queen and let them get on with it. You have removed one leg of the trinity and retained the Foragers- and your Honey Crop. And you have a new young Queen.</a:t>
            </a:r>
          </a:p>
          <a:p>
            <a:endParaRPr lang="en-GB" b="0" dirty="0">
              <a:latin typeface="Arial" panose="020B0604020202020204" pitchFamily="34" charset="0"/>
              <a:cs typeface="Arial" panose="020B0604020202020204" pitchFamily="34" charset="0"/>
            </a:endParaRPr>
          </a:p>
          <a:p>
            <a:r>
              <a:rPr lang="en-GB" b="0" dirty="0">
                <a:latin typeface="Arial" panose="020B0604020202020204" pitchFamily="34" charset="0"/>
                <a:cs typeface="Arial" panose="020B0604020202020204" pitchFamily="34" charset="0"/>
              </a:rPr>
              <a:t>   If its to Protect and Nurture Bees then Maybe a Split is best for you.</a:t>
            </a:r>
          </a:p>
          <a:p>
            <a:r>
              <a:rPr lang="en-GB" b="0" dirty="0">
                <a:latin typeface="Arial" panose="020B0604020202020204" pitchFamily="34" charset="0"/>
                <a:cs typeface="Arial" panose="020B0604020202020204" pitchFamily="34" charset="0"/>
              </a:rPr>
              <a:t> You gain two strong viable colonies with the best chance of survival.</a:t>
            </a:r>
          </a:p>
          <a:p>
            <a:endParaRPr lang="en-GB" b="0"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endParaRPr lang="en-GB" b="0" dirty="0">
              <a:latin typeface="Arial" panose="020B0604020202020204" pitchFamily="34" charset="0"/>
              <a:cs typeface="Arial" panose="020B0604020202020204" pitchFamily="34" charset="0"/>
            </a:endParaRPr>
          </a:p>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02442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45972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4144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1514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endParaRPr lang="en-GB" altLang="en-US"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6424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endParaRPr lang="en-GB" b="1" dirty="0"/>
          </a:p>
          <a:p>
            <a:r>
              <a:rPr lang="en-GB" b="1" dirty="0"/>
              <a:t>Speaker Notes</a:t>
            </a:r>
          </a:p>
          <a:p>
            <a:endParaRPr lang="en-GB" b="1" dirty="0"/>
          </a:p>
          <a:p>
            <a:r>
              <a:rPr lang="en-GB" b="1" dirty="0"/>
              <a:t>Lets just call this a split. Its what we are doing.</a:t>
            </a:r>
          </a:p>
          <a:p>
            <a:endParaRPr lang="en-GB" b="0" dirty="0"/>
          </a:p>
          <a:p>
            <a:r>
              <a:rPr lang="en-GB" b="1" dirty="0"/>
              <a:t>But-</a:t>
            </a:r>
            <a:r>
              <a:rPr lang="en-GB" b="0" dirty="0"/>
              <a:t> We must end up with the Old Queen plus Workers plus food in </a:t>
            </a:r>
            <a:r>
              <a:rPr lang="en-GB" b="1" dirty="0"/>
              <a:t>Box</a:t>
            </a:r>
            <a:r>
              <a:rPr lang="en-GB" b="0" dirty="0"/>
              <a:t> </a:t>
            </a:r>
            <a:r>
              <a:rPr lang="en-GB" b="1" dirty="0"/>
              <a:t>B</a:t>
            </a:r>
            <a:r>
              <a:rPr lang="en-GB" b="0" dirty="0"/>
              <a:t> and</a:t>
            </a:r>
            <a:r>
              <a:rPr lang="en-GB" b="1" dirty="0"/>
              <a:t> </a:t>
            </a:r>
            <a:r>
              <a:rPr lang="en-GB" b="0" dirty="0"/>
              <a:t>a Charged Queen cell plus Brood plus Nurse Bees in </a:t>
            </a:r>
            <a:r>
              <a:rPr lang="en-GB" b="1" dirty="0"/>
              <a:t>Box A</a:t>
            </a:r>
          </a:p>
          <a:p>
            <a:endParaRPr lang="en-GB" b="0" dirty="0"/>
          </a:p>
          <a:p>
            <a:r>
              <a:rPr lang="en-GB" b="0" dirty="0"/>
              <a:t> 1.  Remove all Supers. Put them on a crown board on the ground and put another crown board on top of them. This keeps the little beggars out our way.</a:t>
            </a:r>
            <a:endParaRPr lang="en-GB" b="1" dirty="0"/>
          </a:p>
          <a:p>
            <a:pPr marL="228600" indent="-228600">
              <a:buAutoNum type="arabicPeriod" startAt="2"/>
            </a:pPr>
            <a:r>
              <a:rPr lang="en-GB" dirty="0"/>
              <a:t>Now we move the Whole hive onto a new stand just to the Right Hand side of its original position. (Green)</a:t>
            </a:r>
          </a:p>
          <a:p>
            <a:pPr marL="228600" indent="-228600">
              <a:buAutoNum type="arabicPeriod" startAt="2"/>
            </a:pPr>
            <a:r>
              <a:rPr lang="en-GB" dirty="0"/>
              <a:t> Now we place a new Chamber </a:t>
            </a:r>
            <a:r>
              <a:rPr lang="en-GB" b="1" dirty="0"/>
              <a:t>B </a:t>
            </a:r>
            <a:r>
              <a:rPr lang="en-GB" b="0" dirty="0"/>
              <a:t>on the Left. (Yellow)</a:t>
            </a:r>
            <a:endParaRPr lang="en-GB" dirty="0"/>
          </a:p>
          <a:p>
            <a:pPr marL="228600" indent="-228600">
              <a:buAutoNum type="arabicPeriod" startAt="4"/>
            </a:pPr>
            <a:r>
              <a:rPr lang="en-GB" dirty="0"/>
              <a:t>Go boldly into chamber </a:t>
            </a:r>
            <a:r>
              <a:rPr lang="en-GB" b="1" dirty="0"/>
              <a:t>A. </a:t>
            </a:r>
            <a:r>
              <a:rPr lang="en-GB" b="0" dirty="0"/>
              <a:t>Find the Queen and move the frame, with her on it, into the centre of new Chamber </a:t>
            </a:r>
            <a:r>
              <a:rPr lang="en-GB" b="1" dirty="0"/>
              <a:t>B. </a:t>
            </a:r>
            <a:r>
              <a:rPr lang="en-GB" b="0" dirty="0"/>
              <a:t>If this frame has any Queen cells on it they must be destroyed.</a:t>
            </a:r>
          </a:p>
          <a:p>
            <a:pPr marL="228600" indent="-228600">
              <a:buAutoNum type="arabicPeriod" startAt="5"/>
            </a:pPr>
            <a:r>
              <a:rPr lang="en-GB" b="0" dirty="0"/>
              <a:t>Fill Chamber</a:t>
            </a:r>
            <a:r>
              <a:rPr lang="en-GB" b="1" dirty="0"/>
              <a:t> B  </a:t>
            </a:r>
            <a:r>
              <a:rPr lang="en-GB" b="0" dirty="0"/>
              <a:t>with any frames from</a:t>
            </a:r>
            <a:r>
              <a:rPr lang="en-GB" b="1" dirty="0"/>
              <a:t> A  </a:t>
            </a:r>
            <a:r>
              <a:rPr lang="en-GB" b="0" dirty="0"/>
              <a:t>that contain stores or drawn foundation. Fill spaces produced in </a:t>
            </a:r>
            <a:r>
              <a:rPr lang="en-GB" b="1" dirty="0"/>
              <a:t>A </a:t>
            </a:r>
            <a:r>
              <a:rPr lang="en-GB" b="0" dirty="0"/>
              <a:t>with new frames.  </a:t>
            </a:r>
          </a:p>
          <a:p>
            <a:pPr marL="0" indent="0">
              <a:buNone/>
            </a:pPr>
            <a:r>
              <a:rPr lang="en-GB" b="0" dirty="0"/>
              <a:t>6.   Any Queen cells on any frames in </a:t>
            </a:r>
            <a:r>
              <a:rPr lang="en-GB" b="1" dirty="0"/>
              <a:t>B </a:t>
            </a:r>
            <a:r>
              <a:rPr lang="en-GB" b="0" dirty="0"/>
              <a:t>are destroyed. Then back on with the QX, Supers, Crown       Board and roof. Its boxed off. </a:t>
            </a:r>
          </a:p>
          <a:p>
            <a:pPr marL="0" indent="0">
              <a:buNone/>
            </a:pPr>
            <a:r>
              <a:rPr lang="en-GB" b="0" dirty="0"/>
              <a:t>7.   Now back into</a:t>
            </a:r>
            <a:r>
              <a:rPr lang="en-GB" b="1" dirty="0"/>
              <a:t> A. </a:t>
            </a:r>
            <a:r>
              <a:rPr lang="en-GB" b="0" dirty="0"/>
              <a:t>Examine the frames and remove any capped Queen cells. Reduce the Charged Queen cells to the best 2.  Fill any spaces with drawn frames. You can move the Dummy board closer to the brood nest to reduce the space required to heat.  Crown board and Roof on. Boxed off!</a:t>
            </a:r>
          </a:p>
          <a:p>
            <a:pPr marL="0" indent="0">
              <a:buNone/>
            </a:pPr>
            <a:r>
              <a:rPr lang="en-GB" b="0" dirty="0"/>
              <a:t>8.    So </a:t>
            </a:r>
            <a:r>
              <a:rPr lang="en-GB" dirty="0"/>
              <a:t>what have we done?  Brood Box</a:t>
            </a:r>
            <a:r>
              <a:rPr lang="en-GB" b="1" dirty="0"/>
              <a:t> A </a:t>
            </a:r>
            <a:r>
              <a:rPr lang="en-GB" b="0" dirty="0"/>
              <a:t>contains 2 Charged Queen cells, Nurse Bees to nurture them, Brood to emerge as workers and finally Food. The bees will now Bring on their new princesses. They think that they have swarmed!</a:t>
            </a:r>
          </a:p>
          <a:p>
            <a:pPr marL="0" indent="0">
              <a:buNone/>
            </a:pPr>
            <a:r>
              <a:rPr lang="en-GB" b="0" dirty="0"/>
              <a:t>8.    In Brood Box </a:t>
            </a:r>
            <a:r>
              <a:rPr lang="en-GB" b="1" dirty="0"/>
              <a:t>B </a:t>
            </a:r>
            <a:r>
              <a:rPr lang="en-GB" b="0" dirty="0"/>
              <a:t>however we have a Queen with very little brood but plenty of workers. She thinks that she has swarmed! Everyone is Happy!</a:t>
            </a:r>
          </a:p>
          <a:p>
            <a:pPr marL="228600" indent="-228600">
              <a:buAutoNum type="arabicPeriod" startAt="10"/>
            </a:pPr>
            <a:endParaRPr lang="en-GB"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1155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GB" altLang="en-US" b="1" dirty="0"/>
              <a:t>Speaker Notes</a:t>
            </a:r>
          </a:p>
          <a:p>
            <a:endParaRPr lang="en-GB" altLang="en-US" b="1" dirty="0"/>
          </a:p>
          <a:p>
            <a:pPr marL="228600" indent="-228600">
              <a:buAutoNum type="arabicPeriod"/>
            </a:pPr>
            <a:r>
              <a:rPr lang="en-GB" altLang="en-US" b="0" dirty="0"/>
              <a:t>We now Examine the Old Colony </a:t>
            </a:r>
            <a:r>
              <a:rPr lang="en-GB" altLang="en-US" b="1" dirty="0"/>
              <a:t>B. </a:t>
            </a:r>
            <a:r>
              <a:rPr lang="en-GB" altLang="en-US" b="0" dirty="0"/>
              <a:t>First off we Remove any Queen cells that we may have missed last week. The strength of this colony will have been enhance by foragers from returning to the original site from box</a:t>
            </a:r>
            <a:r>
              <a:rPr lang="en-GB" altLang="en-US" b="1" dirty="0"/>
              <a:t> A.</a:t>
            </a:r>
          </a:p>
          <a:p>
            <a:pPr marL="228600" indent="-228600">
              <a:buAutoNum type="arabicPeriod"/>
            </a:pPr>
            <a:r>
              <a:rPr lang="en-GB" altLang="en-US" b="0" dirty="0"/>
              <a:t>Examine the new colony A. Hopefully the Queen cells will now be capped. If necessary feed this colony.</a:t>
            </a:r>
          </a:p>
          <a:p>
            <a:pPr marL="228600" indent="-228600">
              <a:buAutoNum type="arabicPeriod"/>
            </a:pPr>
            <a:r>
              <a:rPr lang="en-GB" altLang="en-US" b="0" dirty="0"/>
              <a:t>So Why swop the brood boxes around again? Its to gain more foragers! Bees that have emerged and become foragers in </a:t>
            </a:r>
            <a:r>
              <a:rPr lang="en-GB" altLang="en-US" b="1" dirty="0"/>
              <a:t>A </a:t>
            </a:r>
            <a:r>
              <a:rPr lang="en-GB" altLang="en-US" b="0" dirty="0"/>
              <a:t>will be fooled into entering</a:t>
            </a:r>
            <a:r>
              <a:rPr lang="en-GB" altLang="en-US" b="1" dirty="0"/>
              <a:t> B </a:t>
            </a:r>
            <a:r>
              <a:rPr lang="en-GB" altLang="en-US" b="0" dirty="0"/>
              <a:t>thus strengthening it. If both colonies have plenty of food you can miss this stage.</a:t>
            </a:r>
            <a:endParaRPr lang="en-GB" altLang="en-US" b="1" dirty="0"/>
          </a:p>
          <a:p>
            <a:pPr marL="228600" indent="-228600">
              <a:buAutoNum type="arabicPeriod"/>
            </a:pPr>
            <a:endParaRPr lang="en-GB" altLang="en-US" b="0" dirty="0"/>
          </a:p>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8285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GB" altLang="en-US" b="1" dirty="0"/>
              <a:t> Speaker Notes:</a:t>
            </a:r>
          </a:p>
          <a:p>
            <a:r>
              <a:rPr lang="en-GB" altLang="en-US" b="0" dirty="0"/>
              <a:t>End of the second week!</a:t>
            </a:r>
          </a:p>
          <a:p>
            <a:endParaRPr lang="en-GB" altLang="en-US" b="1" dirty="0"/>
          </a:p>
          <a:p>
            <a:pPr marL="228600" indent="-228600">
              <a:buAutoNum type="arabicPeriod"/>
            </a:pPr>
            <a:r>
              <a:rPr lang="en-GB" altLang="en-US" b="0" dirty="0"/>
              <a:t>In the New colony </a:t>
            </a:r>
            <a:r>
              <a:rPr lang="en-GB" altLang="en-US" b="1" dirty="0"/>
              <a:t>B </a:t>
            </a:r>
            <a:r>
              <a:rPr lang="en-GB" altLang="en-US" b="0" dirty="0"/>
              <a:t>the first Virgin Queen has emerged and will attempt to kill her sister by stinging her through the cell wall. We now leave her to Mature, Fly and to meet the boys.  </a:t>
            </a:r>
          </a:p>
          <a:p>
            <a:pPr marL="228600" indent="-228600">
              <a:buAutoNum type="arabicPeriod"/>
            </a:pPr>
            <a:r>
              <a:rPr lang="en-GB" altLang="en-US" b="0" dirty="0"/>
              <a:t>Check the Old Colony</a:t>
            </a:r>
            <a:r>
              <a:rPr lang="en-GB" altLang="en-US" b="1" dirty="0"/>
              <a:t> A </a:t>
            </a:r>
            <a:r>
              <a:rPr lang="en-GB" altLang="en-US" b="0" dirty="0"/>
              <a:t>once again for more Queen - destroy them if found. The Old Queen Should have come into lay.</a:t>
            </a:r>
          </a:p>
          <a:p>
            <a:pPr marL="228600" indent="-228600">
              <a:buAutoNum type="arabicPeriod"/>
            </a:pPr>
            <a:r>
              <a:rPr lang="en-GB" b="0" dirty="0"/>
              <a:t>Be prepared to feed either colony if short on stores.</a:t>
            </a:r>
            <a:endParaRPr lang="en-US" dirty="0"/>
          </a:p>
          <a:p>
            <a:endParaRPr lang="en-GB" altLang="en-US" b="1"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21457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dirty="0"/>
              <a:t>Speakers notes.</a:t>
            </a:r>
          </a:p>
          <a:p>
            <a:endParaRPr lang="en-GB" altLang="en-US" b="1" dirty="0"/>
          </a:p>
          <a:p>
            <a:r>
              <a:rPr lang="en-GB" altLang="en-US" b="0" dirty="0"/>
              <a:t>We should now have two colonies. The old Queen is merrily laying away in  Box </a:t>
            </a:r>
            <a:r>
              <a:rPr lang="en-GB" altLang="en-US" b="1" dirty="0"/>
              <a:t>B </a:t>
            </a:r>
            <a:r>
              <a:rPr lang="en-GB" altLang="en-US" b="0" dirty="0"/>
              <a:t>whilst the New Queen in </a:t>
            </a:r>
            <a:r>
              <a:rPr lang="en-GB" altLang="en-US" b="1" dirty="0"/>
              <a:t>A </a:t>
            </a:r>
            <a:r>
              <a:rPr lang="en-GB" altLang="en-US" b="0" dirty="0"/>
              <a:t>has bee successfully mated, Matured and come into lay. Job done!</a:t>
            </a:r>
          </a:p>
          <a:p>
            <a:r>
              <a:rPr lang="en-GB" altLang="en-US" b="0" dirty="0"/>
              <a:t>So What now.</a:t>
            </a:r>
          </a:p>
          <a:p>
            <a:pPr marL="228600" indent="-228600">
              <a:buAutoNum type="arabicPeriod"/>
            </a:pPr>
            <a:r>
              <a:rPr lang="en-GB" altLang="en-US" b="0" dirty="0"/>
              <a:t>We could keep two colonies,</a:t>
            </a:r>
          </a:p>
          <a:p>
            <a:pPr marL="228600" indent="-228600">
              <a:buAutoNum type="arabicPeriod"/>
            </a:pPr>
            <a:r>
              <a:rPr lang="en-GB" altLang="en-US" b="0" dirty="0"/>
              <a:t>We could merge them together later in the season, keeping our New Queen.</a:t>
            </a:r>
          </a:p>
          <a:p>
            <a:pPr marL="228600" indent="-228600">
              <a:buAutoNum type="arabicPeriod"/>
            </a:pPr>
            <a:r>
              <a:rPr lang="en-GB" altLang="en-US" b="0" dirty="0"/>
              <a:t>Yes, sell the old one and use the cash to buy new equipment.</a:t>
            </a:r>
          </a:p>
          <a:p>
            <a:endParaRPr lang="en-GB" altLang="en-US"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06729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a:p>
            <a:r>
              <a:rPr lang="en-GB" altLang="en-US" b="1" dirty="0"/>
              <a:t>Speakers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1" dirty="0"/>
          </a:p>
          <a:p>
            <a:r>
              <a:rPr lang="en-GB" altLang="en-US" b="0" dirty="0"/>
              <a:t>This is just a  6 frame Nucbox used as a Bait Hive. It contains 1 frame with old pulled foundation for it’s welcoming smell and 5 frames with just ½ “ of wax at the top. The Scout bees will measure the volume and hopefully declare it suitable. It’s lots easier than chasing Swarms! The ½” of wax makes certain that they pull the frames out in the right place.</a:t>
            </a:r>
          </a:p>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0680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b="0" dirty="0"/>
          </a:p>
          <a:p>
            <a:r>
              <a:rPr lang="en-GB" altLang="en-US" b="1" dirty="0"/>
              <a:t>Speakers notes:</a:t>
            </a:r>
          </a:p>
          <a:p>
            <a:endParaRPr lang="en-GB" altLang="en-US" dirty="0"/>
          </a:p>
          <a:p>
            <a:r>
              <a:rPr lang="en-GB" altLang="en-US" dirty="0" err="1"/>
              <a:t>Oooops</a:t>
            </a:r>
            <a:r>
              <a:rPr lang="en-GB" altLang="en-US" dirty="0"/>
              <a:t>- we lost them! Now comes the rite of passage for new Beeks.</a:t>
            </a:r>
          </a:p>
          <a:p>
            <a:r>
              <a:rPr lang="en-GB" altLang="en-US" dirty="0"/>
              <a:t>Swarms come in two types.  The friendly ones that land 5 foot off the ground on a bare branch- and the </a:t>
            </a:r>
            <a:r>
              <a:rPr lang="en-GB" altLang="en-US" dirty="0" err="1"/>
              <a:t>Swineish</a:t>
            </a:r>
            <a:r>
              <a:rPr lang="en-GB" altLang="en-US" dirty="0"/>
              <a:t> ones who test the Beekeepers metal.</a:t>
            </a:r>
          </a:p>
          <a:p>
            <a:endParaRPr lang="en-GB" altLang="en-US" dirty="0"/>
          </a:p>
          <a:p>
            <a:pPr marL="228600" indent="-228600">
              <a:buAutoNum type="arabicPeriod"/>
            </a:pPr>
            <a:r>
              <a:rPr lang="en-GB" altLang="en-US" dirty="0"/>
              <a:t>The first type are the ones who didn’t do their homework. They land nearby while they wonder what to do. </a:t>
            </a:r>
          </a:p>
          <a:p>
            <a:pPr marL="228600" indent="-228600">
              <a:buAutoNum type="arabicPeriod"/>
            </a:pPr>
            <a:r>
              <a:rPr lang="en-GB" altLang="en-US" dirty="0"/>
              <a:t>Now the scouts go out looking for a suitable home., coming back and informing the cluster of their discoveries by performing a modified Waggle Dance.</a:t>
            </a:r>
          </a:p>
          <a:p>
            <a:pPr marL="228600" indent="-228600">
              <a:buAutoNum type="arabicPeriod"/>
            </a:pPr>
            <a:r>
              <a:rPr lang="en-GB" altLang="en-US" dirty="0"/>
              <a:t>Finally the swarm picks the most enthusiastic dance, form an agreement-</a:t>
            </a:r>
          </a:p>
          <a:p>
            <a:pPr marL="228600" indent="-228600">
              <a:buAutoNum type="arabicPeriod"/>
            </a:pPr>
            <a:r>
              <a:rPr lang="en-GB" altLang="en-US" dirty="0"/>
              <a:t>Scout bees then lead the swarm to a new location - And off they go.</a:t>
            </a:r>
          </a:p>
          <a:p>
            <a:pPr marL="228600" indent="-228600">
              <a:buAutoNum type="arabicPeriod"/>
            </a:pPr>
            <a:r>
              <a:rPr lang="en-GB" altLang="en-US" dirty="0"/>
              <a:t>Bees pick sites for themselves, not for us. And some can really annoy the Neighbours!</a:t>
            </a:r>
          </a:p>
          <a:p>
            <a:pPr marL="0" indent="0">
              <a:buNone/>
            </a:pPr>
            <a:r>
              <a:rPr lang="en-GB" altLang="en-US" dirty="0"/>
              <a:t>       a)   Chimneys.  Immediately they are in light your smoker and put it in the grate. Smoke them out </a:t>
            </a:r>
            <a:r>
              <a:rPr lang="en-GB" altLang="en-US" dirty="0" err="1"/>
              <a:t>befor</a:t>
            </a:r>
            <a:r>
              <a:rPr lang="en-GB" altLang="en-US" dirty="0"/>
              <a:t> the build collateral in the    form of wax or eggs.</a:t>
            </a:r>
          </a:p>
          <a:p>
            <a:pPr marL="0" indent="0">
              <a:buNone/>
            </a:pPr>
            <a:r>
              <a:rPr lang="en-GB" altLang="en-US" dirty="0"/>
              <a:t>       b)   Roof spaces. If you can soke them out from underneath then OK. You are not insured for Building work!!!!!</a:t>
            </a:r>
          </a:p>
          <a:p>
            <a:pPr marL="0" indent="0">
              <a:buNone/>
            </a:pPr>
            <a:r>
              <a:rPr lang="en-GB" altLang="en-US" dirty="0"/>
              <a:t>       c)    Now you’re in it. </a:t>
            </a:r>
          </a:p>
          <a:p>
            <a:pPr marL="228600" indent="-228600">
              <a:buAutoNum type="arabicPeriod"/>
            </a:pPr>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8454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7985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4722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AutoNum type="arabicPeriod"/>
            </a:pPr>
            <a:endParaRPr lang="en-GB" altLang="en-US" b="0"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260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2028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a:extLst>
              <a:ext uri="{FF2B5EF4-FFF2-40B4-BE49-F238E27FC236}">
                <a16:creationId xmlns:a16="http://schemas.microsoft.com/office/drawing/2014/main" id="{6CDA3E47-F693-5F52-B512-E7DB93B879C3}"/>
              </a:ext>
            </a:extLst>
          </p:cNvPr>
          <p:cNvSpPr>
            <a:spLocks noGrp="1" noRot="1" noChangeAspect="1" noChangeArrowheads="1" noTextEdit="1"/>
          </p:cNvSpPr>
          <p:nvPr>
            <p:ph type="sldImg"/>
          </p:nvPr>
        </p:nvSpPr>
        <p:spPr>
          <a:ln/>
        </p:spPr>
      </p:sp>
      <p:sp>
        <p:nvSpPr>
          <p:cNvPr id="118786" name="Notes Placeholder 2">
            <a:extLst>
              <a:ext uri="{FF2B5EF4-FFF2-40B4-BE49-F238E27FC236}">
                <a16:creationId xmlns:a16="http://schemas.microsoft.com/office/drawing/2014/main" id="{D552F557-C6A6-3026-612C-517FA846E8D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dirty="0"/>
          </a:p>
        </p:txBody>
      </p:sp>
      <p:sp>
        <p:nvSpPr>
          <p:cNvPr id="118787" name="Slide Number Placeholder 3">
            <a:extLst>
              <a:ext uri="{FF2B5EF4-FFF2-40B4-BE49-F238E27FC236}">
                <a16:creationId xmlns:a16="http://schemas.microsoft.com/office/drawing/2014/main" id="{CDFAE86E-15AB-D5A7-A3BA-606596B6BD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6C35C5-D505-4F0B-BE22-6D769BBBF40D}"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a:extLst>
              <a:ext uri="{FF2B5EF4-FFF2-40B4-BE49-F238E27FC236}">
                <a16:creationId xmlns:a16="http://schemas.microsoft.com/office/drawing/2014/main" id="{6CDA3E47-F693-5F52-B512-E7DB93B879C3}"/>
              </a:ext>
            </a:extLst>
          </p:cNvPr>
          <p:cNvSpPr>
            <a:spLocks noGrp="1" noRot="1" noChangeAspect="1" noChangeArrowheads="1" noTextEdit="1"/>
          </p:cNvSpPr>
          <p:nvPr>
            <p:ph type="sldImg"/>
          </p:nvPr>
        </p:nvSpPr>
        <p:spPr>
          <a:ln/>
        </p:spPr>
      </p:sp>
      <p:sp>
        <p:nvSpPr>
          <p:cNvPr id="118786" name="Notes Placeholder 2">
            <a:extLst>
              <a:ext uri="{FF2B5EF4-FFF2-40B4-BE49-F238E27FC236}">
                <a16:creationId xmlns:a16="http://schemas.microsoft.com/office/drawing/2014/main" id="{D552F557-C6A6-3026-612C-517FA846E8D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18787" name="Slide Number Placeholder 3">
            <a:extLst>
              <a:ext uri="{FF2B5EF4-FFF2-40B4-BE49-F238E27FC236}">
                <a16:creationId xmlns:a16="http://schemas.microsoft.com/office/drawing/2014/main" id="{CDFAE86E-15AB-D5A7-A3BA-606596B6BD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6C35C5-D505-4F0B-BE22-6D769BBBF40D}"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0544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a:extLst>
              <a:ext uri="{FF2B5EF4-FFF2-40B4-BE49-F238E27FC236}">
                <a16:creationId xmlns:a16="http://schemas.microsoft.com/office/drawing/2014/main" id="{6CDA3E47-F693-5F52-B512-E7DB93B879C3}"/>
              </a:ext>
            </a:extLst>
          </p:cNvPr>
          <p:cNvSpPr>
            <a:spLocks noGrp="1" noRot="1" noChangeAspect="1" noChangeArrowheads="1" noTextEdit="1"/>
          </p:cNvSpPr>
          <p:nvPr>
            <p:ph type="sldImg"/>
          </p:nvPr>
        </p:nvSpPr>
        <p:spPr>
          <a:ln/>
        </p:spPr>
      </p:sp>
      <p:sp>
        <p:nvSpPr>
          <p:cNvPr id="118786" name="Notes Placeholder 2">
            <a:extLst>
              <a:ext uri="{FF2B5EF4-FFF2-40B4-BE49-F238E27FC236}">
                <a16:creationId xmlns:a16="http://schemas.microsoft.com/office/drawing/2014/main" id="{D552F557-C6A6-3026-612C-517FA846E8D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18787" name="Slide Number Placeholder 3">
            <a:extLst>
              <a:ext uri="{FF2B5EF4-FFF2-40B4-BE49-F238E27FC236}">
                <a16:creationId xmlns:a16="http://schemas.microsoft.com/office/drawing/2014/main" id="{CDFAE86E-15AB-D5A7-A3BA-606596B6BD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6C35C5-D505-4F0B-BE22-6D769BBBF40D}"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559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a:extLst>
              <a:ext uri="{FF2B5EF4-FFF2-40B4-BE49-F238E27FC236}">
                <a16:creationId xmlns:a16="http://schemas.microsoft.com/office/drawing/2014/main" id="{115FD6B9-5A2D-3E2B-9024-16FB6A049096}"/>
              </a:ext>
            </a:extLst>
          </p:cNvPr>
          <p:cNvSpPr>
            <a:spLocks noGrp="1" noRot="1" noChangeAspect="1" noChangeArrowheads="1" noTextEdit="1"/>
          </p:cNvSpPr>
          <p:nvPr>
            <p:ph type="sldImg"/>
          </p:nvPr>
        </p:nvSpPr>
        <p:spPr>
          <a:ln/>
        </p:spPr>
      </p:sp>
      <p:sp>
        <p:nvSpPr>
          <p:cNvPr id="126978" name="Notes Placeholder 2">
            <a:extLst>
              <a:ext uri="{FF2B5EF4-FFF2-40B4-BE49-F238E27FC236}">
                <a16:creationId xmlns:a16="http://schemas.microsoft.com/office/drawing/2014/main" id="{48D17104-7435-B892-E607-192E41DD689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0" dirty="0"/>
          </a:p>
        </p:txBody>
      </p:sp>
      <p:sp>
        <p:nvSpPr>
          <p:cNvPr id="126979" name="Slide Number Placeholder 3">
            <a:extLst>
              <a:ext uri="{FF2B5EF4-FFF2-40B4-BE49-F238E27FC236}">
                <a16:creationId xmlns:a16="http://schemas.microsoft.com/office/drawing/2014/main" id="{F977E003-4C93-FA7F-CA57-8304B3BE999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B50E0-EAD5-491B-8153-6F0F4E288E87}"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B6943DC5-CB1F-13BF-A908-3B4B25E4CB2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D3BF6-3EC7-4F4B-B7D8-83A6BDC277EB}"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835" name="Slide Image Placeholder 1">
            <a:extLst>
              <a:ext uri="{FF2B5EF4-FFF2-40B4-BE49-F238E27FC236}">
                <a16:creationId xmlns:a16="http://schemas.microsoft.com/office/drawing/2014/main" id="{E3673774-D878-658A-78C2-2A8A73C2E3C6}"/>
              </a:ext>
            </a:extLst>
          </p:cNvPr>
          <p:cNvSpPr>
            <a:spLocks noGrp="1" noRot="1" noChangeAspect="1" noChangeArrowheads="1" noTextEdit="1"/>
          </p:cNvSpPr>
          <p:nvPr>
            <p:ph type="sldImg"/>
          </p:nvPr>
        </p:nvSpPr>
        <p:spPr>
          <a:ln/>
        </p:spPr>
      </p:sp>
      <p:sp>
        <p:nvSpPr>
          <p:cNvPr id="120836" name="Notes Placeholder 2">
            <a:extLst>
              <a:ext uri="{FF2B5EF4-FFF2-40B4-BE49-F238E27FC236}">
                <a16:creationId xmlns:a16="http://schemas.microsoft.com/office/drawing/2014/main" id="{DE8D2D0F-B1C1-DBA1-0F1F-FCADF229C97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b="1" dirty="0"/>
          </a:p>
        </p:txBody>
      </p:sp>
      <p:sp>
        <p:nvSpPr>
          <p:cNvPr id="120837" name="Slide Number Placeholder 3">
            <a:extLst>
              <a:ext uri="{FF2B5EF4-FFF2-40B4-BE49-F238E27FC236}">
                <a16:creationId xmlns:a16="http://schemas.microsoft.com/office/drawing/2014/main" id="{3C2C2530-6B8E-4F8D-7A09-8043E0E5E9A3}"/>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08A123F-44AB-40EC-9D76-7AA14B38DF7E}"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21DCBB-82E1-B969-7B82-5BFADD7BA279}"/>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9D38FC29-F0BA-C1E9-396A-3C287DE77B7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B8BE366-7A46-4E1B-0A49-67D1B54B8BF4}"/>
              </a:ext>
            </a:extLst>
          </p:cNvPr>
          <p:cNvSpPr>
            <a:spLocks noGrp="1"/>
          </p:cNvSpPr>
          <p:nvPr>
            <p:ph type="sldNum" sz="quarter" idx="12"/>
          </p:nvPr>
        </p:nvSpPr>
        <p:spPr/>
        <p:txBody>
          <a:bodyPr/>
          <a:lstStyle>
            <a:lvl1pPr>
              <a:defRPr/>
            </a:lvl1pPr>
          </a:lstStyle>
          <a:p>
            <a:fld id="{C53D07DA-EF9E-4470-9D89-7C9704711562}" type="slidenum">
              <a:rPr lang="en-GB" altLang="en-US"/>
              <a:pPr/>
              <a:t>‹#›</a:t>
            </a:fld>
            <a:endParaRPr lang="en-GB" altLang="en-US"/>
          </a:p>
        </p:txBody>
      </p:sp>
    </p:spTree>
    <p:extLst>
      <p:ext uri="{BB962C8B-B14F-4D97-AF65-F5344CB8AC3E}">
        <p14:creationId xmlns:p14="http://schemas.microsoft.com/office/powerpoint/2010/main" val="185708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9B72B5-AF2B-C5C9-2BA5-BAA035BD63F2}"/>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2CA2F6BC-33EE-9A17-F5B9-E5656DAD04D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9FD1F91-EEE5-D3E0-2696-10E7F3ADB9A2}"/>
              </a:ext>
            </a:extLst>
          </p:cNvPr>
          <p:cNvSpPr>
            <a:spLocks noGrp="1"/>
          </p:cNvSpPr>
          <p:nvPr>
            <p:ph type="sldNum" sz="quarter" idx="12"/>
          </p:nvPr>
        </p:nvSpPr>
        <p:spPr/>
        <p:txBody>
          <a:bodyPr/>
          <a:lstStyle>
            <a:lvl1pPr>
              <a:defRPr/>
            </a:lvl1pPr>
          </a:lstStyle>
          <a:p>
            <a:fld id="{AF0BFCCF-AD98-4D1E-BAEA-79750ADA5D80}" type="slidenum">
              <a:rPr lang="en-GB" altLang="en-US"/>
              <a:pPr/>
              <a:t>‹#›</a:t>
            </a:fld>
            <a:endParaRPr lang="en-GB" altLang="en-US"/>
          </a:p>
        </p:txBody>
      </p:sp>
    </p:spTree>
    <p:extLst>
      <p:ext uri="{BB962C8B-B14F-4D97-AF65-F5344CB8AC3E}">
        <p14:creationId xmlns:p14="http://schemas.microsoft.com/office/powerpoint/2010/main" val="248513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84120C-7D8B-723A-4FC1-2886A2CC2F5B}"/>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306DCB2F-233E-C5BC-A014-014A8822A62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92C8BC0-B925-6824-F807-35179E77B541}"/>
              </a:ext>
            </a:extLst>
          </p:cNvPr>
          <p:cNvSpPr>
            <a:spLocks noGrp="1"/>
          </p:cNvSpPr>
          <p:nvPr>
            <p:ph type="sldNum" sz="quarter" idx="12"/>
          </p:nvPr>
        </p:nvSpPr>
        <p:spPr/>
        <p:txBody>
          <a:bodyPr/>
          <a:lstStyle>
            <a:lvl1pPr>
              <a:defRPr/>
            </a:lvl1pPr>
          </a:lstStyle>
          <a:p>
            <a:fld id="{122C25EB-DFF8-4D4B-8427-CEE6A4FFB7D5}" type="slidenum">
              <a:rPr lang="en-GB" altLang="en-US"/>
              <a:pPr/>
              <a:t>‹#›</a:t>
            </a:fld>
            <a:endParaRPr lang="en-GB" altLang="en-US"/>
          </a:p>
        </p:txBody>
      </p:sp>
    </p:spTree>
    <p:extLst>
      <p:ext uri="{BB962C8B-B14F-4D97-AF65-F5344CB8AC3E}">
        <p14:creationId xmlns:p14="http://schemas.microsoft.com/office/powerpoint/2010/main" val="3223344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BDE91EC-C47C-DDDF-358F-32DD70809975}"/>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6" name="Footer Placeholder 5">
            <a:extLst>
              <a:ext uri="{FF2B5EF4-FFF2-40B4-BE49-F238E27FC236}">
                <a16:creationId xmlns:a16="http://schemas.microsoft.com/office/drawing/2014/main" id="{62E77052-3D77-07AF-9999-DD31B7D73DA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1A256D71-A779-879C-A5E6-BE733991F9D4}"/>
              </a:ext>
            </a:extLst>
          </p:cNvPr>
          <p:cNvSpPr>
            <a:spLocks noGrp="1"/>
          </p:cNvSpPr>
          <p:nvPr>
            <p:ph type="sldNum" sz="quarter" idx="12"/>
          </p:nvPr>
        </p:nvSpPr>
        <p:spPr/>
        <p:txBody>
          <a:bodyPr/>
          <a:lstStyle>
            <a:lvl1pPr>
              <a:defRPr/>
            </a:lvl1pPr>
          </a:lstStyle>
          <a:p>
            <a:fld id="{DE9AF2BF-3AC9-4D8F-BB06-2FF1F1A26542}" type="slidenum">
              <a:rPr lang="en-GB" altLang="en-US"/>
              <a:pPr/>
              <a:t>‹#›</a:t>
            </a:fld>
            <a:endParaRPr lang="en-GB" altLang="en-US"/>
          </a:p>
        </p:txBody>
      </p:sp>
    </p:spTree>
    <p:extLst>
      <p:ext uri="{BB962C8B-B14F-4D97-AF65-F5344CB8AC3E}">
        <p14:creationId xmlns:p14="http://schemas.microsoft.com/office/powerpoint/2010/main" val="49211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C26158-E7C4-FDA6-D62E-8AA549BF4806}"/>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8" name="Footer Placeholder 7">
            <a:extLst>
              <a:ext uri="{FF2B5EF4-FFF2-40B4-BE49-F238E27FC236}">
                <a16:creationId xmlns:a16="http://schemas.microsoft.com/office/drawing/2014/main" id="{8AE121CD-885D-FD39-2408-7F97149DA0D2}"/>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57AB2C95-3424-F716-119C-261A54F6C0D7}"/>
              </a:ext>
            </a:extLst>
          </p:cNvPr>
          <p:cNvSpPr>
            <a:spLocks noGrp="1"/>
          </p:cNvSpPr>
          <p:nvPr>
            <p:ph type="sldNum" sz="quarter" idx="12"/>
          </p:nvPr>
        </p:nvSpPr>
        <p:spPr/>
        <p:txBody>
          <a:bodyPr/>
          <a:lstStyle>
            <a:lvl1pPr>
              <a:defRPr/>
            </a:lvl1pPr>
          </a:lstStyle>
          <a:p>
            <a:fld id="{05ACA38E-1DDC-44BA-9A7F-D9F0CB900BC0}" type="slidenum">
              <a:rPr lang="en-GB" altLang="en-US"/>
              <a:pPr/>
              <a:t>‹#›</a:t>
            </a:fld>
            <a:endParaRPr lang="en-GB" altLang="en-US"/>
          </a:p>
        </p:txBody>
      </p:sp>
    </p:spTree>
    <p:extLst>
      <p:ext uri="{BB962C8B-B14F-4D97-AF65-F5344CB8AC3E}">
        <p14:creationId xmlns:p14="http://schemas.microsoft.com/office/powerpoint/2010/main" val="2810863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FDEC03-B04E-370A-08B9-062084F56478}"/>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4" name="Footer Placeholder 3">
            <a:extLst>
              <a:ext uri="{FF2B5EF4-FFF2-40B4-BE49-F238E27FC236}">
                <a16:creationId xmlns:a16="http://schemas.microsoft.com/office/drawing/2014/main" id="{02ABED8F-5D38-CF3A-9594-1272614300C9}"/>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DEC28432-B38B-C5F0-04B9-A96CEE41744E}"/>
              </a:ext>
            </a:extLst>
          </p:cNvPr>
          <p:cNvSpPr>
            <a:spLocks noGrp="1"/>
          </p:cNvSpPr>
          <p:nvPr>
            <p:ph type="sldNum" sz="quarter" idx="12"/>
          </p:nvPr>
        </p:nvSpPr>
        <p:spPr/>
        <p:txBody>
          <a:bodyPr/>
          <a:lstStyle>
            <a:lvl1pPr>
              <a:defRPr/>
            </a:lvl1pPr>
          </a:lstStyle>
          <a:p>
            <a:fld id="{E80F6967-A8BA-490D-BD03-67E914455E31}" type="slidenum">
              <a:rPr lang="en-GB" altLang="en-US"/>
              <a:pPr/>
              <a:t>‹#›</a:t>
            </a:fld>
            <a:endParaRPr lang="en-GB" altLang="en-US"/>
          </a:p>
        </p:txBody>
      </p:sp>
    </p:spTree>
    <p:extLst>
      <p:ext uri="{BB962C8B-B14F-4D97-AF65-F5344CB8AC3E}">
        <p14:creationId xmlns:p14="http://schemas.microsoft.com/office/powerpoint/2010/main" val="92076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0FAD5-964D-A5BF-4CA4-CBF35E40D5CF}"/>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3" name="Footer Placeholder 2">
            <a:extLst>
              <a:ext uri="{FF2B5EF4-FFF2-40B4-BE49-F238E27FC236}">
                <a16:creationId xmlns:a16="http://schemas.microsoft.com/office/drawing/2014/main" id="{B94CAE52-08C4-7894-CEE2-99CD74B29866}"/>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75F861F1-2D2C-B446-23D6-44C1CF5F3920}"/>
              </a:ext>
            </a:extLst>
          </p:cNvPr>
          <p:cNvSpPr>
            <a:spLocks noGrp="1"/>
          </p:cNvSpPr>
          <p:nvPr>
            <p:ph type="sldNum" sz="quarter" idx="12"/>
          </p:nvPr>
        </p:nvSpPr>
        <p:spPr/>
        <p:txBody>
          <a:bodyPr/>
          <a:lstStyle>
            <a:lvl1pPr>
              <a:defRPr/>
            </a:lvl1pPr>
          </a:lstStyle>
          <a:p>
            <a:fld id="{E6FCB908-842C-44CF-9A7E-DABBF54F432D}" type="slidenum">
              <a:rPr lang="en-GB" altLang="en-US"/>
              <a:pPr/>
              <a:t>‹#›</a:t>
            </a:fld>
            <a:endParaRPr lang="en-GB" altLang="en-US"/>
          </a:p>
        </p:txBody>
      </p:sp>
    </p:spTree>
    <p:extLst>
      <p:ext uri="{BB962C8B-B14F-4D97-AF65-F5344CB8AC3E}">
        <p14:creationId xmlns:p14="http://schemas.microsoft.com/office/powerpoint/2010/main" val="2836795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CF067C7-2F37-B27D-49E0-C60F4D0D1A38}"/>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6" name="Footer Placeholder 5">
            <a:extLst>
              <a:ext uri="{FF2B5EF4-FFF2-40B4-BE49-F238E27FC236}">
                <a16:creationId xmlns:a16="http://schemas.microsoft.com/office/drawing/2014/main" id="{E90A0B0A-931F-D13C-08F1-BB236B538AE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E3EAC3C2-24C4-18FB-1D13-697BF74C6085}"/>
              </a:ext>
            </a:extLst>
          </p:cNvPr>
          <p:cNvSpPr>
            <a:spLocks noGrp="1"/>
          </p:cNvSpPr>
          <p:nvPr>
            <p:ph type="sldNum" sz="quarter" idx="12"/>
          </p:nvPr>
        </p:nvSpPr>
        <p:spPr/>
        <p:txBody>
          <a:bodyPr/>
          <a:lstStyle>
            <a:lvl1pPr>
              <a:defRPr/>
            </a:lvl1pPr>
          </a:lstStyle>
          <a:p>
            <a:fld id="{9C292C40-E7B6-44D7-9E84-916DBDF4F29E}" type="slidenum">
              <a:rPr lang="en-GB" altLang="en-US"/>
              <a:pPr/>
              <a:t>‹#›</a:t>
            </a:fld>
            <a:endParaRPr lang="en-GB" altLang="en-US"/>
          </a:p>
        </p:txBody>
      </p:sp>
    </p:spTree>
    <p:extLst>
      <p:ext uri="{BB962C8B-B14F-4D97-AF65-F5344CB8AC3E}">
        <p14:creationId xmlns:p14="http://schemas.microsoft.com/office/powerpoint/2010/main" val="4076507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22137A0-A71D-69AD-718E-ED6232DEDC8A}"/>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6" name="Footer Placeholder 5">
            <a:extLst>
              <a:ext uri="{FF2B5EF4-FFF2-40B4-BE49-F238E27FC236}">
                <a16:creationId xmlns:a16="http://schemas.microsoft.com/office/drawing/2014/main" id="{8268E084-A520-FCED-4783-A01E246892D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4E20BF8B-6D2F-2083-79E9-7EED67DA7D17}"/>
              </a:ext>
            </a:extLst>
          </p:cNvPr>
          <p:cNvSpPr>
            <a:spLocks noGrp="1"/>
          </p:cNvSpPr>
          <p:nvPr>
            <p:ph type="sldNum" sz="quarter" idx="12"/>
          </p:nvPr>
        </p:nvSpPr>
        <p:spPr/>
        <p:txBody>
          <a:bodyPr/>
          <a:lstStyle>
            <a:lvl1pPr>
              <a:defRPr/>
            </a:lvl1pPr>
          </a:lstStyle>
          <a:p>
            <a:fld id="{7137BE61-F379-49D1-95C3-6BADAA5FCDF3}" type="slidenum">
              <a:rPr lang="en-GB" altLang="en-US"/>
              <a:pPr/>
              <a:t>‹#›</a:t>
            </a:fld>
            <a:endParaRPr lang="en-GB" altLang="en-US"/>
          </a:p>
        </p:txBody>
      </p:sp>
    </p:spTree>
    <p:extLst>
      <p:ext uri="{BB962C8B-B14F-4D97-AF65-F5344CB8AC3E}">
        <p14:creationId xmlns:p14="http://schemas.microsoft.com/office/powerpoint/2010/main" val="2042711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6C48E8-CADD-A5D3-0241-63FA6EFF866A}"/>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58F1233C-BCCF-542D-130D-86D5341A4DD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83A699D-FAB5-52B6-B446-4C6175C4AAFE}"/>
              </a:ext>
            </a:extLst>
          </p:cNvPr>
          <p:cNvSpPr>
            <a:spLocks noGrp="1"/>
          </p:cNvSpPr>
          <p:nvPr>
            <p:ph type="sldNum" sz="quarter" idx="12"/>
          </p:nvPr>
        </p:nvSpPr>
        <p:spPr/>
        <p:txBody>
          <a:bodyPr/>
          <a:lstStyle>
            <a:lvl1pPr>
              <a:defRPr/>
            </a:lvl1pPr>
          </a:lstStyle>
          <a:p>
            <a:fld id="{F94698B2-CA29-4F1A-8B4D-5ED6B52D3B48}" type="slidenum">
              <a:rPr lang="en-GB" altLang="en-US"/>
              <a:pPr/>
              <a:t>‹#›</a:t>
            </a:fld>
            <a:endParaRPr lang="en-GB" altLang="en-US"/>
          </a:p>
        </p:txBody>
      </p:sp>
    </p:spTree>
    <p:extLst>
      <p:ext uri="{BB962C8B-B14F-4D97-AF65-F5344CB8AC3E}">
        <p14:creationId xmlns:p14="http://schemas.microsoft.com/office/powerpoint/2010/main" val="366141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612288-7E56-9BDA-F59F-D49D3515D3C3}"/>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17B947DB-FB26-56DC-73C6-59DD207630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B9AA458-76C4-7673-CEE2-774335E2E020}"/>
              </a:ext>
            </a:extLst>
          </p:cNvPr>
          <p:cNvSpPr>
            <a:spLocks noGrp="1"/>
          </p:cNvSpPr>
          <p:nvPr>
            <p:ph type="sldNum" sz="quarter" idx="12"/>
          </p:nvPr>
        </p:nvSpPr>
        <p:spPr/>
        <p:txBody>
          <a:bodyPr/>
          <a:lstStyle>
            <a:lvl1pPr>
              <a:defRPr/>
            </a:lvl1pPr>
          </a:lstStyle>
          <a:p>
            <a:fld id="{0159CDBB-96C5-4939-AA4E-6F0057AFB95A}" type="slidenum">
              <a:rPr lang="en-GB" altLang="en-US"/>
              <a:pPr/>
              <a:t>‹#›</a:t>
            </a:fld>
            <a:endParaRPr lang="en-GB" altLang="en-US"/>
          </a:p>
        </p:txBody>
      </p:sp>
    </p:spTree>
    <p:extLst>
      <p:ext uri="{BB962C8B-B14F-4D97-AF65-F5344CB8AC3E}">
        <p14:creationId xmlns:p14="http://schemas.microsoft.com/office/powerpoint/2010/main" val="3389386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1CFB44-C251-F983-8C47-C4237B64B51B}"/>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98581F2A-E1DD-2AAF-19BD-2D8F791413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04E756B-746D-BD51-0ACD-EC9713F3DA97}"/>
              </a:ext>
            </a:extLst>
          </p:cNvPr>
          <p:cNvSpPr>
            <a:spLocks noGrp="1"/>
          </p:cNvSpPr>
          <p:nvPr>
            <p:ph type="sldNum" sz="quarter" idx="12"/>
          </p:nvPr>
        </p:nvSpPr>
        <p:spPr/>
        <p:txBody>
          <a:bodyPr/>
          <a:lstStyle>
            <a:lvl1pPr>
              <a:defRPr/>
            </a:lvl1pPr>
          </a:lstStyle>
          <a:p>
            <a:pPr>
              <a:defRPr/>
            </a:pPr>
            <a:fld id="{D24AB5B5-1861-475F-B82C-EC90CBB98B19}" type="slidenum">
              <a:rPr lang="en-GB" altLang="en-US"/>
              <a:pPr>
                <a:defRPr/>
              </a:pPr>
              <a:t>‹#›</a:t>
            </a:fld>
            <a:endParaRPr lang="en-GB" altLang="en-US"/>
          </a:p>
        </p:txBody>
      </p:sp>
    </p:spTree>
    <p:extLst>
      <p:ext uri="{BB962C8B-B14F-4D97-AF65-F5344CB8AC3E}">
        <p14:creationId xmlns:p14="http://schemas.microsoft.com/office/powerpoint/2010/main" val="2297249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6922DE-2798-BF24-B517-AD3C1F37ECA8}"/>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4B64B759-9549-86AA-5FFE-48544858CFB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78EA0A2-4CDB-FA9F-64AD-694F87C33F00}"/>
              </a:ext>
            </a:extLst>
          </p:cNvPr>
          <p:cNvSpPr>
            <a:spLocks noGrp="1"/>
          </p:cNvSpPr>
          <p:nvPr>
            <p:ph type="sldNum" sz="quarter" idx="12"/>
          </p:nvPr>
        </p:nvSpPr>
        <p:spPr/>
        <p:txBody>
          <a:bodyPr/>
          <a:lstStyle>
            <a:lvl1pPr>
              <a:defRPr/>
            </a:lvl1pPr>
          </a:lstStyle>
          <a:p>
            <a:pPr>
              <a:defRPr/>
            </a:pPr>
            <a:fld id="{BF0C6461-D5D4-4419-8757-343826D14A32}" type="slidenum">
              <a:rPr lang="en-GB" altLang="en-US"/>
              <a:pPr>
                <a:defRPr/>
              </a:pPr>
              <a:t>‹#›</a:t>
            </a:fld>
            <a:endParaRPr lang="en-GB" altLang="en-US"/>
          </a:p>
        </p:txBody>
      </p:sp>
    </p:spTree>
    <p:extLst>
      <p:ext uri="{BB962C8B-B14F-4D97-AF65-F5344CB8AC3E}">
        <p14:creationId xmlns:p14="http://schemas.microsoft.com/office/powerpoint/2010/main" val="1391679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CBC7A8-ECB9-901B-60AD-9DA5601C3F99}"/>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00EE6307-BB9E-8705-855C-4B5222D4E3C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C0437EC-3CEA-839A-C589-97574172EBC2}"/>
              </a:ext>
            </a:extLst>
          </p:cNvPr>
          <p:cNvSpPr>
            <a:spLocks noGrp="1"/>
          </p:cNvSpPr>
          <p:nvPr>
            <p:ph type="sldNum" sz="quarter" idx="12"/>
          </p:nvPr>
        </p:nvSpPr>
        <p:spPr/>
        <p:txBody>
          <a:bodyPr/>
          <a:lstStyle>
            <a:lvl1pPr>
              <a:defRPr/>
            </a:lvl1pPr>
          </a:lstStyle>
          <a:p>
            <a:pPr>
              <a:defRPr/>
            </a:pPr>
            <a:fld id="{E07DA468-CCDE-4674-90DD-C55F615AE53A}" type="slidenum">
              <a:rPr lang="en-GB" altLang="en-US"/>
              <a:pPr>
                <a:defRPr/>
              </a:pPr>
              <a:t>‹#›</a:t>
            </a:fld>
            <a:endParaRPr lang="en-GB" altLang="en-US"/>
          </a:p>
        </p:txBody>
      </p:sp>
    </p:spTree>
    <p:extLst>
      <p:ext uri="{BB962C8B-B14F-4D97-AF65-F5344CB8AC3E}">
        <p14:creationId xmlns:p14="http://schemas.microsoft.com/office/powerpoint/2010/main" val="2346899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979658-33DF-BF5F-A071-E5CCC564D394}"/>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6" name="Footer Placeholder 5">
            <a:extLst>
              <a:ext uri="{FF2B5EF4-FFF2-40B4-BE49-F238E27FC236}">
                <a16:creationId xmlns:a16="http://schemas.microsoft.com/office/drawing/2014/main" id="{2139921E-C240-9403-7795-250996D2C75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E47C4A48-A34E-89CE-E316-230E764F6431}"/>
              </a:ext>
            </a:extLst>
          </p:cNvPr>
          <p:cNvSpPr>
            <a:spLocks noGrp="1"/>
          </p:cNvSpPr>
          <p:nvPr>
            <p:ph type="sldNum" sz="quarter" idx="12"/>
          </p:nvPr>
        </p:nvSpPr>
        <p:spPr/>
        <p:txBody>
          <a:bodyPr/>
          <a:lstStyle>
            <a:lvl1pPr>
              <a:defRPr/>
            </a:lvl1pPr>
          </a:lstStyle>
          <a:p>
            <a:pPr>
              <a:defRPr/>
            </a:pPr>
            <a:fld id="{CF5DECA0-42E3-4A06-90BA-58D00BF06B51}" type="slidenum">
              <a:rPr lang="en-GB" altLang="en-US"/>
              <a:pPr>
                <a:defRPr/>
              </a:pPr>
              <a:t>‹#›</a:t>
            </a:fld>
            <a:endParaRPr lang="en-GB" altLang="en-US"/>
          </a:p>
        </p:txBody>
      </p:sp>
    </p:spTree>
    <p:extLst>
      <p:ext uri="{BB962C8B-B14F-4D97-AF65-F5344CB8AC3E}">
        <p14:creationId xmlns:p14="http://schemas.microsoft.com/office/powerpoint/2010/main" val="3667688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78D790-74F9-49BA-01E0-1D8AD0DAFEE1}"/>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8" name="Footer Placeholder 7">
            <a:extLst>
              <a:ext uri="{FF2B5EF4-FFF2-40B4-BE49-F238E27FC236}">
                <a16:creationId xmlns:a16="http://schemas.microsoft.com/office/drawing/2014/main" id="{6D1AF7CE-3952-46AB-6774-A88233519899}"/>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F33AFD45-5F84-42D1-4143-EE782C8FCE62}"/>
              </a:ext>
            </a:extLst>
          </p:cNvPr>
          <p:cNvSpPr>
            <a:spLocks noGrp="1"/>
          </p:cNvSpPr>
          <p:nvPr>
            <p:ph type="sldNum" sz="quarter" idx="12"/>
          </p:nvPr>
        </p:nvSpPr>
        <p:spPr/>
        <p:txBody>
          <a:bodyPr/>
          <a:lstStyle>
            <a:lvl1pPr>
              <a:defRPr/>
            </a:lvl1pPr>
          </a:lstStyle>
          <a:p>
            <a:pPr>
              <a:defRPr/>
            </a:pPr>
            <a:fld id="{B9487628-6F96-4718-8FDE-2F67B828C297}" type="slidenum">
              <a:rPr lang="en-GB" altLang="en-US"/>
              <a:pPr>
                <a:defRPr/>
              </a:pPr>
              <a:t>‹#›</a:t>
            </a:fld>
            <a:endParaRPr lang="en-GB" altLang="en-US"/>
          </a:p>
        </p:txBody>
      </p:sp>
    </p:spTree>
    <p:extLst>
      <p:ext uri="{BB962C8B-B14F-4D97-AF65-F5344CB8AC3E}">
        <p14:creationId xmlns:p14="http://schemas.microsoft.com/office/powerpoint/2010/main" val="3741671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C5DBC95-B1E5-04B6-FE7A-C75EF031F871}"/>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4" name="Footer Placeholder 3">
            <a:extLst>
              <a:ext uri="{FF2B5EF4-FFF2-40B4-BE49-F238E27FC236}">
                <a16:creationId xmlns:a16="http://schemas.microsoft.com/office/drawing/2014/main" id="{DBD0C26B-0751-3767-6DDC-461F42290475}"/>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E946EC04-8D82-E579-91D1-6948D19623B3}"/>
              </a:ext>
            </a:extLst>
          </p:cNvPr>
          <p:cNvSpPr>
            <a:spLocks noGrp="1"/>
          </p:cNvSpPr>
          <p:nvPr>
            <p:ph type="sldNum" sz="quarter" idx="12"/>
          </p:nvPr>
        </p:nvSpPr>
        <p:spPr/>
        <p:txBody>
          <a:bodyPr/>
          <a:lstStyle>
            <a:lvl1pPr>
              <a:defRPr/>
            </a:lvl1pPr>
          </a:lstStyle>
          <a:p>
            <a:pPr>
              <a:defRPr/>
            </a:pPr>
            <a:fld id="{112F755E-6C7B-4686-AB78-9E37ABCC2DDF}" type="slidenum">
              <a:rPr lang="en-GB" altLang="en-US"/>
              <a:pPr>
                <a:defRPr/>
              </a:pPr>
              <a:t>‹#›</a:t>
            </a:fld>
            <a:endParaRPr lang="en-GB" altLang="en-US"/>
          </a:p>
        </p:txBody>
      </p:sp>
    </p:spTree>
    <p:extLst>
      <p:ext uri="{BB962C8B-B14F-4D97-AF65-F5344CB8AC3E}">
        <p14:creationId xmlns:p14="http://schemas.microsoft.com/office/powerpoint/2010/main" val="3827612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347AD9-C25C-47E9-E04A-572AC59D62CA}"/>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3" name="Footer Placeholder 2">
            <a:extLst>
              <a:ext uri="{FF2B5EF4-FFF2-40B4-BE49-F238E27FC236}">
                <a16:creationId xmlns:a16="http://schemas.microsoft.com/office/drawing/2014/main" id="{ECB1A09F-6DD1-25F2-0E47-3CD42B571235}"/>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256C0092-120A-3F58-8454-202A8F360A3A}"/>
              </a:ext>
            </a:extLst>
          </p:cNvPr>
          <p:cNvSpPr>
            <a:spLocks noGrp="1"/>
          </p:cNvSpPr>
          <p:nvPr>
            <p:ph type="sldNum" sz="quarter" idx="12"/>
          </p:nvPr>
        </p:nvSpPr>
        <p:spPr/>
        <p:txBody>
          <a:bodyPr/>
          <a:lstStyle>
            <a:lvl1pPr>
              <a:defRPr/>
            </a:lvl1pPr>
          </a:lstStyle>
          <a:p>
            <a:pPr>
              <a:defRPr/>
            </a:pPr>
            <a:fld id="{F961DB59-152D-4E31-9840-B83DCDC178FC}" type="slidenum">
              <a:rPr lang="en-GB" altLang="en-US"/>
              <a:pPr>
                <a:defRPr/>
              </a:pPr>
              <a:t>‹#›</a:t>
            </a:fld>
            <a:endParaRPr lang="en-GB" altLang="en-US"/>
          </a:p>
        </p:txBody>
      </p:sp>
    </p:spTree>
    <p:extLst>
      <p:ext uri="{BB962C8B-B14F-4D97-AF65-F5344CB8AC3E}">
        <p14:creationId xmlns:p14="http://schemas.microsoft.com/office/powerpoint/2010/main" val="1691584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CAA317-74CE-8624-38E0-FDD7CC3D84E7}"/>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6" name="Footer Placeholder 5">
            <a:extLst>
              <a:ext uri="{FF2B5EF4-FFF2-40B4-BE49-F238E27FC236}">
                <a16:creationId xmlns:a16="http://schemas.microsoft.com/office/drawing/2014/main" id="{373E7E75-400A-C424-192E-75DF5A83A3A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DA62C742-F2F1-22DE-F1A5-AFB0965EE908}"/>
              </a:ext>
            </a:extLst>
          </p:cNvPr>
          <p:cNvSpPr>
            <a:spLocks noGrp="1"/>
          </p:cNvSpPr>
          <p:nvPr>
            <p:ph type="sldNum" sz="quarter" idx="12"/>
          </p:nvPr>
        </p:nvSpPr>
        <p:spPr/>
        <p:txBody>
          <a:bodyPr/>
          <a:lstStyle>
            <a:lvl1pPr>
              <a:defRPr/>
            </a:lvl1pPr>
          </a:lstStyle>
          <a:p>
            <a:pPr>
              <a:defRPr/>
            </a:pPr>
            <a:fld id="{A90577E9-2BC0-4F39-80D4-3AF033DC146C}" type="slidenum">
              <a:rPr lang="en-GB" altLang="en-US"/>
              <a:pPr>
                <a:defRPr/>
              </a:pPr>
              <a:t>‹#›</a:t>
            </a:fld>
            <a:endParaRPr lang="en-GB" altLang="en-US"/>
          </a:p>
        </p:txBody>
      </p:sp>
    </p:spTree>
    <p:extLst>
      <p:ext uri="{BB962C8B-B14F-4D97-AF65-F5344CB8AC3E}">
        <p14:creationId xmlns:p14="http://schemas.microsoft.com/office/powerpoint/2010/main" val="1594321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1CF36B-5B4F-7D80-1624-123DB66A740E}"/>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6" name="Footer Placeholder 5">
            <a:extLst>
              <a:ext uri="{FF2B5EF4-FFF2-40B4-BE49-F238E27FC236}">
                <a16:creationId xmlns:a16="http://schemas.microsoft.com/office/drawing/2014/main" id="{257069D5-4723-7CB2-FB18-568D997E6E7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AF21BAFB-C158-F975-506A-56005C85970D}"/>
              </a:ext>
            </a:extLst>
          </p:cNvPr>
          <p:cNvSpPr>
            <a:spLocks noGrp="1"/>
          </p:cNvSpPr>
          <p:nvPr>
            <p:ph type="sldNum" sz="quarter" idx="12"/>
          </p:nvPr>
        </p:nvSpPr>
        <p:spPr/>
        <p:txBody>
          <a:bodyPr/>
          <a:lstStyle>
            <a:lvl1pPr>
              <a:defRPr/>
            </a:lvl1pPr>
          </a:lstStyle>
          <a:p>
            <a:pPr>
              <a:defRPr/>
            </a:pPr>
            <a:fld id="{D101460E-A1EC-4312-A703-632E6FABD678}" type="slidenum">
              <a:rPr lang="en-GB" altLang="en-US"/>
              <a:pPr>
                <a:defRPr/>
              </a:pPr>
              <a:t>‹#›</a:t>
            </a:fld>
            <a:endParaRPr lang="en-GB" altLang="en-US"/>
          </a:p>
        </p:txBody>
      </p:sp>
    </p:spTree>
    <p:extLst>
      <p:ext uri="{BB962C8B-B14F-4D97-AF65-F5344CB8AC3E}">
        <p14:creationId xmlns:p14="http://schemas.microsoft.com/office/powerpoint/2010/main" val="344941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C74A79-CD56-712E-832E-B8C55B42877E}"/>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E3E8C803-C53D-92BD-4BDE-EA35BFC46BB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254722A-4693-9BD2-D03C-D0C41EFBAAD8}"/>
              </a:ext>
            </a:extLst>
          </p:cNvPr>
          <p:cNvSpPr>
            <a:spLocks noGrp="1"/>
          </p:cNvSpPr>
          <p:nvPr>
            <p:ph type="sldNum" sz="quarter" idx="12"/>
          </p:nvPr>
        </p:nvSpPr>
        <p:spPr/>
        <p:txBody>
          <a:bodyPr/>
          <a:lstStyle>
            <a:lvl1pPr>
              <a:defRPr/>
            </a:lvl1pPr>
          </a:lstStyle>
          <a:p>
            <a:pPr>
              <a:defRPr/>
            </a:pPr>
            <a:fld id="{86EA394E-4742-4E4B-9E46-BC81FD1A5360}" type="slidenum">
              <a:rPr lang="en-GB" altLang="en-US"/>
              <a:pPr>
                <a:defRPr/>
              </a:pPr>
              <a:t>‹#›</a:t>
            </a:fld>
            <a:endParaRPr lang="en-GB" altLang="en-US"/>
          </a:p>
        </p:txBody>
      </p:sp>
    </p:spTree>
    <p:extLst>
      <p:ext uri="{BB962C8B-B14F-4D97-AF65-F5344CB8AC3E}">
        <p14:creationId xmlns:p14="http://schemas.microsoft.com/office/powerpoint/2010/main" val="3815550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C333EB-5DBE-72F1-BC30-AFA1A6CD9F35}"/>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25/03/2023</a:t>
            </a:fld>
            <a:endParaRPr lang="en-GB"/>
          </a:p>
        </p:txBody>
      </p:sp>
      <p:sp>
        <p:nvSpPr>
          <p:cNvPr id="5" name="Footer Placeholder 4">
            <a:extLst>
              <a:ext uri="{FF2B5EF4-FFF2-40B4-BE49-F238E27FC236}">
                <a16:creationId xmlns:a16="http://schemas.microsoft.com/office/drawing/2014/main" id="{BC745597-E02F-DA9F-CDC9-95BB5FC600E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979582A-1F3F-0F34-37B0-BD8F68ABFE45}"/>
              </a:ext>
            </a:extLst>
          </p:cNvPr>
          <p:cNvSpPr>
            <a:spLocks noGrp="1"/>
          </p:cNvSpPr>
          <p:nvPr>
            <p:ph type="sldNum" sz="quarter" idx="12"/>
          </p:nvPr>
        </p:nvSpPr>
        <p:spPr/>
        <p:txBody>
          <a:bodyPr/>
          <a:lstStyle>
            <a:lvl1pPr>
              <a:defRPr/>
            </a:lvl1pPr>
          </a:lstStyle>
          <a:p>
            <a:pPr>
              <a:defRPr/>
            </a:pPr>
            <a:fld id="{B046B98F-BEF4-43A2-A9B9-5C365AC10738}" type="slidenum">
              <a:rPr lang="en-GB" altLang="en-US"/>
              <a:pPr>
                <a:defRPr/>
              </a:pPr>
              <a:t>‹#›</a:t>
            </a:fld>
            <a:endParaRPr lang="en-GB" altLang="en-US"/>
          </a:p>
        </p:txBody>
      </p:sp>
    </p:spTree>
    <p:extLst>
      <p:ext uri="{BB962C8B-B14F-4D97-AF65-F5344CB8AC3E}">
        <p14:creationId xmlns:p14="http://schemas.microsoft.com/office/powerpoint/2010/main" val="4086049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Title Placeholder 1">
            <a:extLst>
              <a:ext uri="{FF2B5EF4-FFF2-40B4-BE49-F238E27FC236}">
                <a16:creationId xmlns:a16="http://schemas.microsoft.com/office/drawing/2014/main" id="{68C353A4-AD3E-4C03-6266-FE686C0819B6}"/>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DB601775-E3DB-6043-B7DF-E7B90EE1493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C266699-0559-CC42-A353-809FF10DC32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EA869AD0-33A8-494F-AEB5-415F1492938E}" type="datetime1">
              <a:rPr lang="en-GB"/>
              <a:pPr>
                <a:defRPr/>
              </a:pPr>
              <a:t>25/03/2023</a:t>
            </a:fld>
            <a:endParaRPr lang="en-GB"/>
          </a:p>
        </p:txBody>
      </p:sp>
      <p:sp>
        <p:nvSpPr>
          <p:cNvPr id="5" name="Footer Placeholder 4">
            <a:extLst>
              <a:ext uri="{FF2B5EF4-FFF2-40B4-BE49-F238E27FC236}">
                <a16:creationId xmlns:a16="http://schemas.microsoft.com/office/drawing/2014/main" id="{B84FE51E-BF8B-8F4F-8472-BFA6AE1E2A8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GB" altLang="en-US"/>
              <a:t>Topic 1  You and The Community of the Bees</a:t>
            </a:r>
          </a:p>
        </p:txBody>
      </p:sp>
      <p:sp>
        <p:nvSpPr>
          <p:cNvPr id="6" name="Slide Number Placeholder 5">
            <a:extLst>
              <a:ext uri="{FF2B5EF4-FFF2-40B4-BE49-F238E27FC236}">
                <a16:creationId xmlns:a16="http://schemas.microsoft.com/office/drawing/2014/main" id="{D9459F3E-2ADE-CA47-BF38-3A8D545530F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20141AD-88C6-41D7-BC96-37BEC7A6BB6C}" type="slidenum">
              <a:rPr lang="en-GB" altLang="en-US"/>
              <a:pPr/>
              <a:t>‹#›</a:t>
            </a:fld>
            <a:endParaRPr lang="en-GB" altLang="en-US"/>
          </a:p>
        </p:txBody>
      </p:sp>
    </p:spTree>
    <p:extLst>
      <p:ext uri="{BB962C8B-B14F-4D97-AF65-F5344CB8AC3E}">
        <p14:creationId xmlns:p14="http://schemas.microsoft.com/office/powerpoint/2010/main" val="409708077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1FEAF41D-3FD6-1362-9CCA-D8D0DB8D1200}"/>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A4084C66-5DF9-3842-148E-28685F60E927}"/>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48657F5-C933-771D-54D0-BC4FC08664F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2CE09299-6492-4CFE-8906-D6C8FA765D43}" type="datetime1">
              <a:rPr lang="en-GB"/>
              <a:pPr>
                <a:defRPr/>
              </a:pPr>
              <a:t>25/03/2023</a:t>
            </a:fld>
            <a:endParaRPr lang="en-GB"/>
          </a:p>
        </p:txBody>
      </p:sp>
      <p:sp>
        <p:nvSpPr>
          <p:cNvPr id="5" name="Footer Placeholder 4">
            <a:extLst>
              <a:ext uri="{FF2B5EF4-FFF2-40B4-BE49-F238E27FC236}">
                <a16:creationId xmlns:a16="http://schemas.microsoft.com/office/drawing/2014/main" id="{B2A63BA7-770B-0DFC-3C9C-4568880F16E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GB" altLang="en-US"/>
              <a:t>Topic 1  You and The Community of the Bees</a:t>
            </a:r>
          </a:p>
        </p:txBody>
      </p:sp>
      <p:sp>
        <p:nvSpPr>
          <p:cNvPr id="6" name="Slide Number Placeholder 5">
            <a:extLst>
              <a:ext uri="{FF2B5EF4-FFF2-40B4-BE49-F238E27FC236}">
                <a16:creationId xmlns:a16="http://schemas.microsoft.com/office/drawing/2014/main" id="{8495AA1C-745D-2175-DB3C-4169D7EB7FA1}"/>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pPr>
              <a:defRPr/>
            </a:pPr>
            <a:fld id="{5FA9FAE9-9667-40D4-AE51-418985FCF174}" type="slidenum">
              <a:rPr lang="en-GB" altLang="en-US"/>
              <a:pPr>
                <a:defRPr/>
              </a:pPr>
              <a:t>‹#›</a:t>
            </a:fld>
            <a:endParaRPr lang="en-GB" altLang="en-US"/>
          </a:p>
        </p:txBody>
      </p:sp>
    </p:spTree>
    <p:extLst>
      <p:ext uri="{BB962C8B-B14F-4D97-AF65-F5344CB8AC3E}">
        <p14:creationId xmlns:p14="http://schemas.microsoft.com/office/powerpoint/2010/main" val="84866667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notesSlide" Target="../notesSlides/notesSlide4.xml"/><Relationship Id="rId7"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jpg"/><Relationship Id="rId11" Type="http://schemas.openxmlformats.org/officeDocument/2006/relationships/image" Target="../media/image8.jpg"/><Relationship Id="rId5" Type="http://schemas.openxmlformats.org/officeDocument/2006/relationships/image" Target="../media/image3.wmf"/><Relationship Id="rId10" Type="http://schemas.openxmlformats.org/officeDocument/2006/relationships/image" Target="../media/image7.jpeg"/><Relationship Id="rId4" Type="http://schemas.openxmlformats.org/officeDocument/2006/relationships/oleObject" Target="../embeddings/oleObject1.bin"/><Relationship Id="rId9" Type="http://schemas.openxmlformats.org/officeDocument/2006/relationships/hyperlink" Target="https://simonemcewan.wordpress.com/2017/12/03/the-life-of-a-honey-be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ohiostate.pressbooks.pub/enr3470/chapter/2-2/" TargetMode="External"/><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29.jpg"/><Relationship Id="rId4" Type="http://schemas.openxmlformats.org/officeDocument/2006/relationships/image" Target="../media/image24.jpeg"/><Relationship Id="rId9"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31.jpg"/><Relationship Id="rId7" Type="http://schemas.openxmlformats.org/officeDocument/2006/relationships/image" Target="../media/image34.jpg"/><Relationship Id="rId12"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jpg"/><Relationship Id="rId11" Type="http://schemas.openxmlformats.org/officeDocument/2006/relationships/hyperlink" Target="https://www.flickr.com/photos/nathaninsandiego/14413494141/" TargetMode="External"/><Relationship Id="rId5" Type="http://schemas.openxmlformats.org/officeDocument/2006/relationships/hyperlink" Target="https://www.publicdomainpictures.net/en/view-image.php?image=192348&amp;picture=insurance-background-with-dog" TargetMode="External"/><Relationship Id="rId10" Type="http://schemas.openxmlformats.org/officeDocument/2006/relationships/image" Target="../media/image37.jpg"/><Relationship Id="rId4" Type="http://schemas.openxmlformats.org/officeDocument/2006/relationships/image" Target="../media/image32.jpe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omments" Target="../comments/comment2.xml"/><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hyperlink" Target="https://www.insideworldsoccer.com/2013/03/swarm-of-bees-halts-football-match-in-brazil.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eg"/><Relationship Id="rId4" Type="http://schemas.openxmlformats.org/officeDocument/2006/relationships/hyperlink" Target="https://www.flickr.com/photos/furrfu/3506824563"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5.w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7E2FD-8021-BE40-ADF8-73B2737CF137}"/>
              </a:ext>
            </a:extLst>
          </p:cNvPr>
          <p:cNvSpPr>
            <a:spLocks noGrp="1"/>
          </p:cNvSpPr>
          <p:nvPr>
            <p:ph type="title"/>
          </p:nvPr>
        </p:nvSpPr>
        <p:spPr>
          <a:solidFill>
            <a:srgbClr val="EFCD9F"/>
          </a:solidFill>
          <a:ln>
            <a:solidFill>
              <a:schemeClr val="accent6">
                <a:lumMod val="75000"/>
              </a:schemeClr>
            </a:solidFill>
          </a:ln>
        </p:spPr>
        <p:txBody>
          <a:bodyPr rtlCol="0">
            <a:noAutofit/>
          </a:bodyPr>
          <a:lstStyle/>
          <a:p>
            <a:pPr algn="ctr" eaLnBrk="1" fontAlgn="auto" hangingPunct="1">
              <a:spcAft>
                <a:spcPts val="0"/>
              </a:spcAft>
              <a:defRPr/>
            </a:pPr>
            <a:br>
              <a:rPr lang="en-GB" sz="2800" b="1" dirty="0">
                <a:latin typeface="Arial" panose="020B0604020202020204" pitchFamily="34" charset="0"/>
                <a:cs typeface="Arial" panose="020B0604020202020204" pitchFamily="34" charset="0"/>
              </a:rPr>
            </a:br>
            <a:r>
              <a:rPr lang="en-GB" sz="3000" b="1" dirty="0">
                <a:effectLst>
                  <a:outerShdw blurRad="50800" dist="38100" algn="l" rotWithShape="0">
                    <a:prstClr val="black">
                      <a:alpha val="40000"/>
                    </a:prstClr>
                  </a:outerShdw>
                </a:effectLst>
                <a:latin typeface="Arial" panose="020B0604020202020204" pitchFamily="34" charset="0"/>
                <a:cs typeface="Arial" panose="020B0604020202020204" pitchFamily="34" charset="0"/>
              </a:rPr>
              <a:t>Ludlow &amp; District Beekeepers Association</a:t>
            </a:r>
            <a:br>
              <a:rPr lang="en-GB" sz="2800" b="1" dirty="0">
                <a:latin typeface="Arial" panose="020B0604020202020204" pitchFamily="34" charset="0"/>
                <a:cs typeface="Arial" panose="020B0604020202020204" pitchFamily="34" charset="0"/>
              </a:rPr>
            </a:br>
            <a:endParaRPr lang="en-GB"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863E9B9-A95D-5443-ABB0-32B9170F500C}"/>
              </a:ext>
            </a:extLst>
          </p:cNvPr>
          <p:cNvSpPr>
            <a:spLocks noGrp="1"/>
          </p:cNvSpPr>
          <p:nvPr>
            <p:ph idx="1"/>
          </p:nvPr>
        </p:nvSpPr>
        <p:spPr/>
        <p:txBody>
          <a:bodyPr rtlCol="0">
            <a:normAutofit/>
          </a:bodyPr>
          <a:lstStyle/>
          <a:p>
            <a:pPr eaLnBrk="1" fontAlgn="auto" hangingPunct="1">
              <a:spcAft>
                <a:spcPts val="0"/>
              </a:spcAft>
              <a:defRPr/>
            </a:pPr>
            <a:endParaRPr lang="en-GB"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endParaRPr lang="en-GB" sz="3200"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r>
              <a:rPr lang="en-GB" sz="3200" b="1" dirty="0">
                <a:latin typeface="Arial" panose="020B0604020202020204" pitchFamily="34" charset="0"/>
                <a:cs typeface="Arial" panose="020B0604020202020204" pitchFamily="34" charset="0"/>
              </a:rPr>
              <a:t>					</a:t>
            </a:r>
          </a:p>
          <a:p>
            <a:pPr marL="0" indent="0" algn="ctr" eaLnBrk="1" fontAlgn="auto" hangingPunct="1">
              <a:spcAft>
                <a:spcPts val="0"/>
              </a:spcAft>
              <a:buFont typeface="Arial" panose="020B0604020202020204" pitchFamily="34" charset="0"/>
              <a:buNone/>
              <a:defRPr/>
            </a:pPr>
            <a:endParaRPr lang="en-GB" sz="3200"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endParaRPr lang="en-GB" sz="3000"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r>
              <a:rPr lang="en-GB" sz="3000" b="1" dirty="0">
                <a:latin typeface="Arial" panose="020B0604020202020204" pitchFamily="34" charset="0"/>
                <a:cs typeface="Arial" panose="020B0604020202020204" pitchFamily="34" charset="0"/>
              </a:rPr>
              <a:t>Session 7 </a:t>
            </a:r>
            <a:r>
              <a:rPr lang="en-GB" sz="3000" dirty="0">
                <a:latin typeface="Arial" panose="020B0604020202020204" pitchFamily="34" charset="0"/>
                <a:cs typeface="Arial" panose="020B0604020202020204" pitchFamily="34" charset="0"/>
              </a:rPr>
              <a:t>(Chapter 7 of the book)</a:t>
            </a:r>
            <a:endParaRPr lang="en-GB" sz="3000" b="1"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r>
              <a:rPr lang="en-GB" sz="3000" dirty="0">
                <a:latin typeface="Arial" panose="020B0604020202020204" pitchFamily="34" charset="0"/>
                <a:cs typeface="Arial" panose="020B0604020202020204" pitchFamily="34" charset="0"/>
              </a:rPr>
              <a:t>An Introduction to Beekeeping:</a:t>
            </a:r>
          </a:p>
          <a:p>
            <a:pPr marL="0" indent="0" algn="ctr" eaLnBrk="1" fontAlgn="auto" hangingPunct="1">
              <a:spcAft>
                <a:spcPts val="0"/>
              </a:spcAft>
              <a:buFont typeface="Arial" panose="020B0604020202020204" pitchFamily="34" charset="0"/>
              <a:buNone/>
              <a:defRPr/>
            </a:pPr>
            <a:r>
              <a:rPr lang="en-GB" sz="3000" dirty="0">
                <a:latin typeface="Arial" panose="020B0604020202020204" pitchFamily="34" charset="0"/>
                <a:cs typeface="Arial" panose="020B0604020202020204" pitchFamily="34" charset="0"/>
              </a:rPr>
              <a:t>Swarms</a:t>
            </a:r>
          </a:p>
          <a:p>
            <a:pPr eaLnBrk="1" fontAlgn="auto" hangingPunct="1">
              <a:spcAft>
                <a:spcPts val="0"/>
              </a:spcAft>
              <a:defRPr/>
            </a:pPr>
            <a:endParaRPr lang="en-GB" dirty="0">
              <a:latin typeface="Arial" panose="020B0604020202020204" pitchFamily="34" charset="0"/>
              <a:cs typeface="Arial" panose="020B0604020202020204" pitchFamily="34" charset="0"/>
            </a:endParaRPr>
          </a:p>
        </p:txBody>
      </p:sp>
      <p:sp>
        <p:nvSpPr>
          <p:cNvPr id="66564" name="Slide Number Placeholder 6">
            <a:extLst>
              <a:ext uri="{FF2B5EF4-FFF2-40B4-BE49-F238E27FC236}">
                <a16:creationId xmlns:a16="http://schemas.microsoft.com/office/drawing/2014/main" id="{439384E8-946B-01EB-32D6-A6FB6C7A43F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9233271-7024-4B57-94AC-CD5CD1AEA640}"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6565" name="Picture 4">
            <a:extLst>
              <a:ext uri="{FF2B5EF4-FFF2-40B4-BE49-F238E27FC236}">
                <a16:creationId xmlns:a16="http://schemas.microsoft.com/office/drawing/2014/main" id="{40814225-4649-F6C3-1F86-561758355F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4078" y="1988840"/>
            <a:ext cx="2555844" cy="216818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6566" name="TextBox 3">
            <a:extLst>
              <a:ext uri="{FF2B5EF4-FFF2-40B4-BE49-F238E27FC236}">
                <a16:creationId xmlns:a16="http://schemas.microsoft.com/office/drawing/2014/main" id="{BB0D289B-5203-8F69-5B59-C90B992F2492}"/>
              </a:ext>
            </a:extLst>
          </p:cNvPr>
          <p:cNvSpPr txBox="1">
            <a:spLocks noChangeArrowheads="1"/>
          </p:cNvSpPr>
          <p:nvPr/>
        </p:nvSpPr>
        <p:spPr bwMode="auto">
          <a:xfrm>
            <a:off x="628650" y="6330950"/>
            <a:ext cx="7886700" cy="369888"/>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66567" name="Slide Number Placeholder 6">
            <a:extLst>
              <a:ext uri="{FF2B5EF4-FFF2-40B4-BE49-F238E27FC236}">
                <a16:creationId xmlns:a16="http://schemas.microsoft.com/office/drawing/2014/main" id="{7AA9E6AD-044A-DD14-ADFF-E94052FADE2A}"/>
              </a:ext>
            </a:extLst>
          </p:cNvPr>
          <p:cNvSpPr txBox="1">
            <a:spLocks/>
          </p:cNvSpPr>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D8943A1-1E95-4AB3-AF82-E56BA1F9E84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568" name="Footer Placeholder 2">
            <a:extLst>
              <a:ext uri="{FF2B5EF4-FFF2-40B4-BE49-F238E27FC236}">
                <a16:creationId xmlns:a16="http://schemas.microsoft.com/office/drawing/2014/main" id="{12296956-1FC4-4D47-2E2C-7181FFA7683F}"/>
              </a:ext>
            </a:extLst>
          </p:cNvPr>
          <p:cNvSpPr txBox="1">
            <a:spLocks noChangeArrowheads="1"/>
          </p:cNvSpPr>
          <p:nvPr/>
        </p:nvSpPr>
        <p:spPr bwMode="auto">
          <a:xfrm>
            <a:off x="2484438" y="6264275"/>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7: Swarms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8610" name="TextBox 3">
            <a:extLst>
              <a:ext uri="{FF2B5EF4-FFF2-40B4-BE49-F238E27FC236}">
                <a16:creationId xmlns:a16="http://schemas.microsoft.com/office/drawing/2014/main" id="{DC722DE6-E9EF-2A1F-15C3-B94DB787112D}"/>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60EC3B9E-8DD3-0646-87FE-BD6AFFD2B2AA}"/>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Aims and Objectives</a:t>
            </a:r>
            <a:endParaRPr lang="en-GB" b="1" dirty="0">
              <a:latin typeface="Arial" panose="020B0604020202020204" pitchFamily="34" charset="0"/>
              <a:cs typeface="Arial" panose="020B0604020202020204" pitchFamily="34" charset="0"/>
            </a:endParaRPr>
          </a:p>
        </p:txBody>
      </p:sp>
      <p:sp>
        <p:nvSpPr>
          <p:cNvPr id="68612" name="Content Placeholder 2">
            <a:extLst>
              <a:ext uri="{FF2B5EF4-FFF2-40B4-BE49-F238E27FC236}">
                <a16:creationId xmlns:a16="http://schemas.microsoft.com/office/drawing/2014/main" id="{94747012-8885-BC80-4A6A-87F1A505E908}"/>
              </a:ext>
            </a:extLst>
          </p:cNvPr>
          <p:cNvSpPr>
            <a:spLocks noGrp="1" noChangeArrowheads="1"/>
          </p:cNvSpPr>
          <p:nvPr>
            <p:ph idx="1"/>
          </p:nvPr>
        </p:nvSpPr>
        <p:spPr>
          <a:xfrm>
            <a:off x="628650" y="1252538"/>
            <a:ext cx="7886700" cy="4352925"/>
          </a:xfrm>
          <a:noFill/>
        </p:spPr>
        <p:txBody>
          <a:bodyPr/>
          <a:lstStyle/>
          <a:p>
            <a:pPr eaLnBrk="1" hangingPunct="1"/>
            <a:endParaRPr lang="en-US" altLang="en-US" sz="2000"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2000" b="1" dirty="0">
                <a:latin typeface="Arial" panose="020B0604020202020204" pitchFamily="34" charset="0"/>
                <a:cs typeface="Arial" panose="020B0604020202020204" pitchFamily="34" charset="0"/>
              </a:rPr>
              <a:t>Aim: </a:t>
            </a:r>
          </a:p>
          <a:p>
            <a:pPr marL="0" indent="0" algn="ctr" eaLnBrk="1" hangingPunct="1">
              <a:lnSpc>
                <a:spcPct val="100000"/>
              </a:lnSpc>
              <a:buNone/>
            </a:pPr>
            <a:r>
              <a:rPr lang="en-US" altLang="en-US" sz="2000" dirty="0">
                <a:latin typeface="Arial" panose="020B0604020202020204" pitchFamily="34" charset="0"/>
                <a:cs typeface="Arial" panose="020B0604020202020204" pitchFamily="34" charset="0"/>
              </a:rPr>
              <a:t>	To enable you to manage the process of swarming and to minimize the adverse impacts on beekeeping, the public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 and the colony</a:t>
            </a:r>
          </a:p>
          <a:p>
            <a:pPr marL="457200" indent="-457200" eaLnBrk="1" hangingPunct="1">
              <a:lnSpc>
                <a:spcPct val="100000"/>
              </a:lnSpc>
              <a:buFont typeface="+mj-lt"/>
              <a:buAutoNum type="arabicPeriod"/>
            </a:pPr>
            <a:endParaRPr lang="en-US" altLang="en-US" sz="2000" dirty="0">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r>
              <a:rPr lang="en-US" altLang="en-US" sz="2000" b="1" dirty="0">
                <a:latin typeface="Arial" panose="020B0604020202020204" pitchFamily="34" charset="0"/>
                <a:cs typeface="Arial" panose="020B0604020202020204" pitchFamily="34" charset="0"/>
              </a:rPr>
              <a:t>Objectives</a:t>
            </a:r>
            <a:r>
              <a:rPr lang="en-US" altLang="en-US" sz="2000" dirty="0">
                <a:latin typeface="Arial" panose="020B0604020202020204" pitchFamily="34" charset="0"/>
                <a:cs typeface="Arial" panose="020B0604020202020204" pitchFamily="34" charset="0"/>
              </a:rPr>
              <a:t>:</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know the reasons a colony swarms</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recognize the signs a colony may be preparing to swarm</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be able to react to the signs of potential swarming</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know how and why we need </a:t>
            </a:r>
            <a:r>
              <a:rPr lang="en-US" altLang="en-US" sz="2000">
                <a:latin typeface="Arial" panose="020B0604020202020204" pitchFamily="34" charset="0"/>
                <a:cs typeface="Arial" panose="020B0604020202020204" pitchFamily="34" charset="0"/>
              </a:rPr>
              <a:t>to influence </a:t>
            </a:r>
            <a:r>
              <a:rPr lang="en-US" altLang="en-US" sz="2000" dirty="0">
                <a:latin typeface="Arial" panose="020B0604020202020204" pitchFamily="34" charset="0"/>
                <a:cs typeface="Arial" panose="020B0604020202020204" pitchFamily="34" charset="0"/>
              </a:rPr>
              <a:t>swarming</a:t>
            </a:r>
          </a:p>
          <a:p>
            <a:pPr marL="342900" lvl="1" indent="0" eaLnBrk="1" hangingPunct="1">
              <a:lnSpc>
                <a:spcPct val="100000"/>
              </a:lnSpc>
              <a:buNone/>
            </a:pPr>
            <a:endParaRPr lang="en-US" altLang="en-US" sz="2000" dirty="0">
              <a:latin typeface="Arial" panose="020B0604020202020204" pitchFamily="34" charset="0"/>
              <a:cs typeface="Arial" panose="020B0604020202020204" pitchFamily="34" charset="0"/>
            </a:endParaRPr>
          </a:p>
          <a:p>
            <a:pPr marL="685800" lvl="1" indent="-342900" eaLnBrk="1" hangingPunct="1">
              <a:buFont typeface="+mj-lt"/>
              <a:buAutoNum type="alphaLcParenR"/>
            </a:pPr>
            <a:endParaRPr lang="en-US" altLang="en-US" sz="1400" dirty="0">
              <a:latin typeface="Arial" panose="020B0604020202020204" pitchFamily="34" charset="0"/>
              <a:cs typeface="Arial" panose="020B0604020202020204" pitchFamily="34" charset="0"/>
            </a:endParaRPr>
          </a:p>
          <a:p>
            <a:pPr marL="457200" indent="-457200" eaLnBrk="1" hangingPunct="1">
              <a:buFont typeface="+mj-lt"/>
              <a:buAutoNum type="arabicPeriod"/>
            </a:pPr>
            <a:endParaRPr lang="en-US" altLang="en-US" sz="1700" dirty="0">
              <a:latin typeface="Arial" panose="020B0604020202020204" pitchFamily="34" charset="0"/>
              <a:cs typeface="Arial" panose="020B0604020202020204" pitchFamily="34" charset="0"/>
            </a:endParaRPr>
          </a:p>
        </p:txBody>
      </p:sp>
      <p:sp>
        <p:nvSpPr>
          <p:cNvPr id="68613" name="Slide Number Placeholder 6">
            <a:extLst>
              <a:ext uri="{FF2B5EF4-FFF2-40B4-BE49-F238E27FC236}">
                <a16:creationId xmlns:a16="http://schemas.microsoft.com/office/drawing/2014/main" id="{99AADD9A-5E42-A8AC-0293-2E7A98206F91}"/>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737FB2-EDC6-4244-8119-10B74168370E}" type="slidenum">
              <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8614" name="Footer Placeholder 2">
            <a:extLst>
              <a:ext uri="{FF2B5EF4-FFF2-40B4-BE49-F238E27FC236}">
                <a16:creationId xmlns:a16="http://schemas.microsoft.com/office/drawing/2014/main" id="{3ABECC13-5791-C705-E164-18BC0E7C40DB}"/>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6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61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2" end="2"/>
                                            </p:txEl>
                                          </p:spTgt>
                                        </p:tgtEl>
                                        <p:attrNameLst>
                                          <p:attrName>ppt_c</p:attrName>
                                        </p:attrNameLst>
                                      </p:cBhvr>
                                      <p:to>
                                        <a:srgbClr val="CCFFFF"/>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61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8612">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5" end="5"/>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8612">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6" end="6"/>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8612">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7" end="7"/>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8612">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8" end="8"/>
                                            </p:txEl>
                                          </p:spTgt>
                                        </p:tgtEl>
                                        <p:attrNameLst>
                                          <p:attrName>ppt_c</p:attrName>
                                        </p:attrNameLst>
                                      </p:cBhvr>
                                      <p:to>
                                        <a:srgbClr val="CCFFFF"/>
                                      </p:to>
                                    </p:animClr>
                                  </p:subTnLst>
                                </p:cTn>
                              </p:par>
                              <p:par>
                                <p:cTn id="27" presetID="1" presetClass="entr" presetSubtype="0" fill="hold" grpId="0" nodeType="withEffect">
                                  <p:stCondLst>
                                    <p:cond delay="0"/>
                                  </p:stCondLst>
                                  <p:childTnLst>
                                    <p:set>
                                      <p:cBhvr>
                                        <p:cTn id="28" dur="1" fill="hold">
                                          <p:stCondLst>
                                            <p:cond delay="0"/>
                                          </p:stCondLst>
                                        </p:cTn>
                                        <p:tgtEl>
                                          <p:spTgt spid="68612">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1" end="1"/>
                                            </p:txEl>
                                          </p:spTgt>
                                        </p:tgtEl>
                                        <p:attrNameLst>
                                          <p:attrName>ppt_c</p:attrName>
                                        </p:attrNameLst>
                                      </p:cBhvr>
                                      <p:to>
                                        <a:schemeClr val="tx1"/>
                                      </p:to>
                                    </p:animClr>
                                  </p:subTnLst>
                                </p:cTn>
                              </p:par>
                              <p:par>
                                <p:cTn id="29" presetID="1" presetClass="entr" presetSubtype="0" fill="hold" grpId="0" nodeType="withEffect">
                                  <p:stCondLst>
                                    <p:cond delay="0"/>
                                  </p:stCondLst>
                                  <p:childTnLst>
                                    <p:set>
                                      <p:cBhvr>
                                        <p:cTn id="30" dur="1" fill="hold">
                                          <p:stCondLst>
                                            <p:cond delay="0"/>
                                          </p:stCondLst>
                                        </p:cTn>
                                        <p:tgtEl>
                                          <p:spTgt spid="6861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2" end="2"/>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68612">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4" end="4"/>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68612">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5" end="5"/>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68612">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6" end="6"/>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68612">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7" end="7"/>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68612">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Reasons for Swarming</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Natural means of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colony reproduction</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Colony too crowded</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Unbalanced colony</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Queen getting old</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Absconding</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pic>
        <p:nvPicPr>
          <p:cNvPr id="3" name="Picture 2" descr="Swarm gathers 2.JPG">
            <a:extLst>
              <a:ext uri="{FF2B5EF4-FFF2-40B4-BE49-F238E27FC236}">
                <a16:creationId xmlns:a16="http://schemas.microsoft.com/office/drawing/2014/main" id="{8A82DDB9-D31C-6F44-914B-E76FB001F8E0}"/>
              </a:ext>
            </a:extLst>
          </p:cNvPr>
          <p:cNvPicPr>
            <a:picLocks noChangeAspect="1"/>
          </p:cNvPicPr>
          <p:nvPr/>
        </p:nvPicPr>
        <p:blipFill>
          <a:blip r:embed="rId3" cstate="print"/>
          <a:stretch>
            <a:fillRect/>
          </a:stretch>
        </p:blipFill>
        <p:spPr>
          <a:xfrm>
            <a:off x="3566481" y="1281460"/>
            <a:ext cx="4948867" cy="3290469"/>
          </a:xfrm>
          <a:prstGeom prst="rect">
            <a:avLst/>
          </a:prstGeom>
          <a:ln w="28575">
            <a:solidFill>
              <a:schemeClr val="accent6">
                <a:lumMod val="75000"/>
              </a:schemeClr>
            </a:solidFill>
          </a:ln>
        </p:spPr>
      </p:pic>
    </p:spTree>
    <p:extLst>
      <p:ext uri="{BB962C8B-B14F-4D97-AF65-F5344CB8AC3E}">
        <p14:creationId xmlns:p14="http://schemas.microsoft.com/office/powerpoint/2010/main" val="419418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25" presetID="1" presetClass="entr" presetSubtype="0" fill="hold" grpId="0" nodeType="withEffect">
                                  <p:stCondLst>
                                    <p:cond delay="0"/>
                                  </p:stCondLst>
                                  <p:childTnLst>
                                    <p:set>
                                      <p:cBhvr>
                                        <p:cTn id="2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27" presetID="1" presetClass="entr" presetSubtype="0" fill="hold" grpId="0" nodeType="withEffect">
                                  <p:stCondLst>
                                    <p:cond delay="0"/>
                                  </p:stCondLst>
                                  <p:childTnLst>
                                    <p:set>
                                      <p:cBhvr>
                                        <p:cTn id="28"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29" presetID="1" presetClass="entr" presetSubtype="0" fill="hold" grpId="0" nodeType="withEffect">
                                  <p:stCondLst>
                                    <p:cond delay="0"/>
                                  </p:stCondLst>
                                  <p:childTnLst>
                                    <p:set>
                                      <p:cBhvr>
                                        <p:cTn id="3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aphicFrame>
        <p:nvGraphicFramePr>
          <p:cNvPr id="14" name="Object 13">
            <a:extLst>
              <a:ext uri="{FF2B5EF4-FFF2-40B4-BE49-F238E27FC236}">
                <a16:creationId xmlns:a16="http://schemas.microsoft.com/office/drawing/2014/main" id="{4E86D5BA-5EC6-E8E9-51A3-06E1F90D0A86}"/>
              </a:ext>
            </a:extLst>
          </p:cNvPr>
          <p:cNvGraphicFramePr>
            <a:graphicFrameLocks noChangeAspect="1"/>
          </p:cNvGraphicFramePr>
          <p:nvPr>
            <p:extLst>
              <p:ext uri="{D42A27DB-BD31-4B8C-83A1-F6EECF244321}">
                <p14:modId xmlns:p14="http://schemas.microsoft.com/office/powerpoint/2010/main" val="1073906999"/>
              </p:ext>
            </p:extLst>
          </p:nvPr>
        </p:nvGraphicFramePr>
        <p:xfrm>
          <a:off x="2788890" y="1281746"/>
          <a:ext cx="5720660" cy="4290496"/>
        </p:xfrm>
        <a:graphic>
          <a:graphicData uri="http://schemas.openxmlformats.org/presentationml/2006/ole">
            <mc:AlternateContent xmlns:mc="http://schemas.openxmlformats.org/markup-compatibility/2006">
              <mc:Choice xmlns:v="urn:schemas-microsoft-com:vml" Requires="v">
                <p:oleObj spid="_x0000_s1028" name="PDF" r:id="rId4" imgW="0" imgH="360" progId="FoxitReader.Document">
                  <p:embed/>
                </p:oleObj>
              </mc:Choice>
              <mc:Fallback>
                <p:oleObj name="PDF" r:id="rId4" imgW="0" imgH="360" progId="FoxitReader.Document">
                  <p:embed/>
                  <p:pic>
                    <p:nvPicPr>
                      <p:cNvPr id="0" name=""/>
                      <p:cNvPicPr/>
                      <p:nvPr/>
                    </p:nvPicPr>
                    <p:blipFill>
                      <a:blip r:embed="rId5"/>
                      <a:stretch>
                        <a:fillRect/>
                      </a:stretch>
                    </p:blipFill>
                    <p:spPr>
                      <a:xfrm>
                        <a:off x="2788890" y="1281746"/>
                        <a:ext cx="5720660" cy="4290496"/>
                      </a:xfrm>
                      <a:prstGeom prst="rect">
                        <a:avLst/>
                      </a:prstGeom>
                      <a:ln w="28575">
                        <a:solidFill>
                          <a:schemeClr val="accent6">
                            <a:lumMod val="75000"/>
                          </a:schemeClr>
                        </a:solidFill>
                      </a:ln>
                    </p:spPr>
                  </p:pic>
                </p:oleObj>
              </mc:Fallback>
            </mc:AlternateContent>
          </a:graphicData>
        </a:graphic>
      </p:graphicFrame>
      <p:pic>
        <p:nvPicPr>
          <p:cNvPr id="13" name="Picture 12" descr="Bees on a honeycomb&#10;&#10;Description automatically generated with medium confidence">
            <a:extLst>
              <a:ext uri="{FF2B5EF4-FFF2-40B4-BE49-F238E27FC236}">
                <a16:creationId xmlns:a16="http://schemas.microsoft.com/office/drawing/2014/main" id="{1CD8C8CB-0E9F-3625-A1C9-FE641AA272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5665" y="1307809"/>
            <a:ext cx="5756775" cy="4388533"/>
          </a:xfrm>
          <a:prstGeom prst="rect">
            <a:avLst/>
          </a:prstGeom>
          <a:ln w="28575">
            <a:solidFill>
              <a:schemeClr val="accent6">
                <a:lumMod val="75000"/>
              </a:schemeClr>
            </a:solidFill>
          </a:ln>
        </p:spPr>
      </p:pic>
      <p:pic>
        <p:nvPicPr>
          <p:cNvPr id="9" name="Picture 8" descr="A picture containing outdoor object, honeycomb&#10;&#10;Description automatically generated">
            <a:extLst>
              <a:ext uri="{FF2B5EF4-FFF2-40B4-BE49-F238E27FC236}">
                <a16:creationId xmlns:a16="http://schemas.microsoft.com/office/drawing/2014/main" id="{667F9648-26DF-F8F4-7520-96DB66BFE9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3091" y="1310382"/>
            <a:ext cx="5749349" cy="4350351"/>
          </a:xfrm>
          <a:prstGeom prst="rect">
            <a:avLst/>
          </a:prstGeom>
          <a:ln w="28575">
            <a:solidFill>
              <a:schemeClr val="accent6">
                <a:lumMod val="75000"/>
              </a:schemeClr>
            </a:solidFill>
          </a:ln>
        </p:spPr>
      </p:pic>
      <p:pic>
        <p:nvPicPr>
          <p:cNvPr id="19" name="Picture 18" descr="A group of bees&#10;&#10;Description automatically generated with low confidence">
            <a:extLst>
              <a:ext uri="{FF2B5EF4-FFF2-40B4-BE49-F238E27FC236}">
                <a16:creationId xmlns:a16="http://schemas.microsoft.com/office/drawing/2014/main" id="{C60E4DB7-AAA7-34A8-E8CD-848EC1A340C7}"/>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802821" y="1278764"/>
            <a:ext cx="5709630" cy="3806420"/>
          </a:xfrm>
          <a:prstGeom prst="rect">
            <a:avLst/>
          </a:prstGeom>
          <a:ln w="28575">
            <a:solidFill>
              <a:schemeClr val="accent6">
                <a:lumMod val="75000"/>
              </a:schemeClr>
            </a:solidFill>
          </a:ln>
        </p:spPr>
      </p:pic>
      <p:pic>
        <p:nvPicPr>
          <p:cNvPr id="21" name="Picture 4" descr="Swarm leaving Hive.jpg">
            <a:extLst>
              <a:ext uri="{FF2B5EF4-FFF2-40B4-BE49-F238E27FC236}">
                <a16:creationId xmlns:a16="http://schemas.microsoft.com/office/drawing/2014/main" id="{8F47A118-0CFF-38C2-CFEC-34D19D4BD5A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826520" y="1310382"/>
            <a:ext cx="4692694" cy="4395827"/>
          </a:xfrm>
          <a:prstGeom prst="rect">
            <a:avLst/>
          </a:prstGeom>
          <a:noFill/>
          <a:ln w="28575">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0" descr="A close up of a bee&#10;&#10;Description automatically generated with medium confidence">
            <a:extLst>
              <a:ext uri="{FF2B5EF4-FFF2-40B4-BE49-F238E27FC236}">
                <a16:creationId xmlns:a16="http://schemas.microsoft.com/office/drawing/2014/main" id="{50474A20-B24F-6ED2-9478-A70170C277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83092" y="1297942"/>
            <a:ext cx="5756774" cy="3807587"/>
          </a:xfrm>
          <a:prstGeom prst="rect">
            <a:avLst/>
          </a:prstGeom>
          <a:ln w="28575">
            <a:solidFill>
              <a:schemeClr val="accent6">
                <a:lumMod val="75000"/>
              </a:schemeClr>
            </a:solidFill>
          </a:ln>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Preparation for Swarming</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Drones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Play-cups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Charged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Queen Cell</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Capped</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Queen cells </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Preparing the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Old Queen</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Departure</a:t>
            </a:r>
            <a:endParaRPr lang="en-US" sz="2000"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322769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1" presetID="1" presetClass="exit" presetSubtype="0" fill="hold"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37" presetID="1" presetClass="exit" presetSubtype="0" fill="hold" nodeType="withEffect">
                                  <p:stCondLst>
                                    <p:cond delay="0"/>
                                  </p:stCondLst>
                                  <p:childTnLst>
                                    <p:set>
                                      <p:cBhvr>
                                        <p:cTn id="38" dur="1" fill="hold">
                                          <p:stCondLst>
                                            <p:cond delay="0"/>
                                          </p:stCondLst>
                                        </p:cTn>
                                        <p:tgtEl>
                                          <p:spTgt spid="13"/>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par>
                                <p:cTn id="45" presetID="1" presetClass="exit" presetSubtype="0" fill="hold" nodeType="withEffect">
                                  <p:stCondLst>
                                    <p:cond delay="0"/>
                                  </p:stCondLst>
                                  <p:childTnLst>
                                    <p:set>
                                      <p:cBhvr>
                                        <p:cTn id="46" dur="1" fill="hold">
                                          <p:stCondLst>
                                            <p:cond delay="0"/>
                                          </p:stCondLst>
                                        </p:cTn>
                                        <p:tgtEl>
                                          <p:spTgt spid="19"/>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51" presetID="1" presetClass="entr" presetSubtype="0" fill="hold" nodeType="withEffect">
                                  <p:stCondLst>
                                    <p:cond delay="0"/>
                                  </p:stCondLst>
                                  <p:childTnLst>
                                    <p:set>
                                      <p:cBhvr>
                                        <p:cTn id="5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53" presetID="1" presetClass="entr" presetSubtype="0" fill="hold" nodeType="withEffect">
                                  <p:stCondLst>
                                    <p:cond delay="0"/>
                                  </p:stCondLst>
                                  <p:childTnLst>
                                    <p:set>
                                      <p:cBhvr>
                                        <p:cTn id="5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55" presetID="1" presetClass="entr" presetSubtype="0" fill="hold" nodeType="withEffect">
                                  <p:stCondLst>
                                    <p:cond delay="0"/>
                                  </p:stCondLst>
                                  <p:childTnLst>
                                    <p:set>
                                      <p:cBhvr>
                                        <p:cTn id="56"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57" presetID="1" presetClass="entr" presetSubtype="0" fill="hold" nodeType="withEffect">
                                  <p:stCondLst>
                                    <p:cond delay="0"/>
                                  </p:stCondLst>
                                  <p:childTnLst>
                                    <p:set>
                                      <p:cBhvr>
                                        <p:cTn id="58"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59" presetID="1" presetClass="entr" presetSubtype="0" fill="hold" nodeType="withEffect">
                                  <p:stCondLst>
                                    <p:cond delay="0"/>
                                  </p:stCondLst>
                                  <p:childTnLst>
                                    <p:set>
                                      <p:cBhvr>
                                        <p:cTn id="60"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639FC7-1383-CD67-2859-5813298B3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068" y="1276242"/>
            <a:ext cx="3950282" cy="2756011"/>
          </a:xfrm>
          <a:prstGeom prst="rect">
            <a:avLst/>
          </a:prstGeom>
          <a:ln w="38100">
            <a:solidFill>
              <a:schemeClr val="accent6">
                <a:lumMod val="75000"/>
              </a:schemeClr>
            </a:solidFill>
          </a:ln>
        </p:spPr>
      </p:pic>
      <p:pic>
        <p:nvPicPr>
          <p:cNvPr id="3" name="Picture 4" descr="2007 June Swarm">
            <a:extLst>
              <a:ext uri="{FF2B5EF4-FFF2-40B4-BE49-F238E27FC236}">
                <a16:creationId xmlns:a16="http://schemas.microsoft.com/office/drawing/2014/main" id="{ADCA38E3-F5F0-3363-AF01-172D13BED17F}"/>
              </a:ext>
            </a:extLst>
          </p:cNvPr>
          <p:cNvPicPr>
            <a:picLocks noChangeAspect="1" noChangeArrowheads="1"/>
          </p:cNvPicPr>
          <p:nvPr/>
        </p:nvPicPr>
        <p:blipFill>
          <a:blip r:embed="rId4" cstate="print"/>
          <a:srcRect/>
          <a:stretch>
            <a:fillRect/>
          </a:stretch>
        </p:blipFill>
        <p:spPr bwMode="auto">
          <a:xfrm>
            <a:off x="4932040" y="1293706"/>
            <a:ext cx="3583310" cy="4778371"/>
          </a:xfrm>
          <a:prstGeom prst="rect">
            <a:avLst/>
          </a:prstGeom>
          <a:noFill/>
          <a:ln w="28575">
            <a:solidFill>
              <a:schemeClr val="accent6">
                <a:lumMod val="75000"/>
              </a:schemeClr>
            </a:solidFill>
            <a:miter lim="800000"/>
            <a:headEnd/>
            <a:tailEnd/>
          </a:ln>
        </p:spPr>
      </p:pic>
      <p:pic>
        <p:nvPicPr>
          <p:cNvPr id="4" name="Picture 6" descr="Transparency0044">
            <a:extLst>
              <a:ext uri="{FF2B5EF4-FFF2-40B4-BE49-F238E27FC236}">
                <a16:creationId xmlns:a16="http://schemas.microsoft.com/office/drawing/2014/main" id="{50E87887-D313-6AD0-0A87-E19A1C9B497C}"/>
              </a:ext>
            </a:extLst>
          </p:cNvPr>
          <p:cNvPicPr>
            <a:picLocks noChangeAspect="1" noChangeArrowheads="1"/>
          </p:cNvPicPr>
          <p:nvPr/>
        </p:nvPicPr>
        <p:blipFill>
          <a:blip r:embed="rId5" cstate="print"/>
          <a:srcRect/>
          <a:stretch>
            <a:fillRect/>
          </a:stretch>
        </p:blipFill>
        <p:spPr bwMode="auto">
          <a:xfrm>
            <a:off x="4572000" y="1272751"/>
            <a:ext cx="3950282" cy="2767192"/>
          </a:xfrm>
          <a:prstGeom prst="rect">
            <a:avLst/>
          </a:prstGeom>
          <a:noFill/>
          <a:ln w="28575">
            <a:solidFill>
              <a:schemeClr val="accent6">
                <a:lumMod val="75000"/>
              </a:schemeClr>
            </a:solidFill>
            <a:miter lim="800000"/>
            <a:headEnd/>
            <a:tailEnd/>
          </a:ln>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Prime Swarm and Casts</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Prime Swarm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half the workers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Casts – Virgin Queen plus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progressively less workers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Viability of Casts?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Viability of parent colony?</a:t>
            </a:r>
            <a:endParaRPr lang="en-US" sz="2000"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22365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1" presetID="1" presetClass="exit" presetSubtype="0" fill="hold"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29" presetID="1" presetClass="entr" presetSubtype="0" fill="hold" grpId="0" nodeType="withEffect">
                                  <p:stCondLst>
                                    <p:cond delay="0"/>
                                  </p:stCondLst>
                                  <p:childTnLst>
                                    <p:set>
                                      <p:cBhvr>
                                        <p:cTn id="30"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Impact of Swarming</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grpSp>
        <p:nvGrpSpPr>
          <p:cNvPr id="3" name="Group 2">
            <a:extLst>
              <a:ext uri="{FF2B5EF4-FFF2-40B4-BE49-F238E27FC236}">
                <a16:creationId xmlns:a16="http://schemas.microsoft.com/office/drawing/2014/main" id="{7B2172F8-40B8-0924-04CC-DDB1BA61A33D}"/>
              </a:ext>
            </a:extLst>
          </p:cNvPr>
          <p:cNvGrpSpPr/>
          <p:nvPr/>
        </p:nvGrpSpPr>
        <p:grpSpPr>
          <a:xfrm>
            <a:off x="584101" y="981075"/>
            <a:ext cx="7975798" cy="5099868"/>
            <a:chOff x="203200" y="1416050"/>
            <a:chExt cx="8707438" cy="4914900"/>
          </a:xfrm>
        </p:grpSpPr>
        <p:graphicFrame>
          <p:nvGraphicFramePr>
            <p:cNvPr id="4" name="Object 4">
              <a:extLst>
                <a:ext uri="{FF2B5EF4-FFF2-40B4-BE49-F238E27FC236}">
                  <a16:creationId xmlns:a16="http://schemas.microsoft.com/office/drawing/2014/main" id="{18E5BDB4-E5E2-372A-70B4-50E6141D3BD6}"/>
                </a:ext>
              </a:extLst>
            </p:cNvPr>
            <p:cNvGraphicFramePr>
              <a:graphicFrameLocks noChangeAspect="1"/>
            </p:cNvGraphicFramePr>
            <p:nvPr>
              <p:extLst>
                <p:ext uri="{D42A27DB-BD31-4B8C-83A1-F6EECF244321}">
                  <p14:modId xmlns:p14="http://schemas.microsoft.com/office/powerpoint/2010/main" val="432139946"/>
                </p:ext>
              </p:extLst>
            </p:nvPr>
          </p:nvGraphicFramePr>
          <p:xfrm>
            <a:off x="203200" y="1416050"/>
            <a:ext cx="8707438" cy="4914900"/>
          </p:xfrm>
          <a:graphic>
            <a:graphicData uri="http://schemas.openxmlformats.org/presentationml/2006/ole">
              <mc:AlternateContent xmlns:mc="http://schemas.openxmlformats.org/markup-compatibility/2006">
                <mc:Choice xmlns:v="urn:schemas-microsoft-com:vml" Requires="v">
                  <p:oleObj spid="_x0000_s2052" name="Chart" r:id="rId4" imgW="6924640" imgH="3733849" progId="Excel.Sheet.8">
                    <p:embed/>
                  </p:oleObj>
                </mc:Choice>
                <mc:Fallback>
                  <p:oleObj name="Chart" r:id="rId4" imgW="6924640" imgH="3733849" progId="Excel.Sheet.8">
                    <p:embed/>
                    <p:pic>
                      <p:nvPicPr>
                        <p:cNvPr id="410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00" y="1416050"/>
                          <a:ext cx="8707438"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5">
              <a:extLst>
                <a:ext uri="{FF2B5EF4-FFF2-40B4-BE49-F238E27FC236}">
                  <a16:creationId xmlns:a16="http://schemas.microsoft.com/office/drawing/2014/main" id="{62A58313-D57E-FC70-FB36-DD28500F318E}"/>
                </a:ext>
              </a:extLst>
            </p:cNvPr>
            <p:cNvSpPr>
              <a:spLocks noChangeArrowheads="1"/>
            </p:cNvSpPr>
            <p:nvPr/>
          </p:nvSpPr>
          <p:spPr bwMode="auto">
            <a:xfrm>
              <a:off x="4681538" y="1609725"/>
              <a:ext cx="1282700" cy="3654425"/>
            </a:xfrm>
            <a:prstGeom prst="rect">
              <a:avLst/>
            </a:prstGeom>
            <a:solidFill>
              <a:srgbClr val="FFCC00">
                <a:alpha val="50000"/>
              </a:srgbClr>
            </a:solidFill>
            <a:ln w="9525">
              <a:solidFill>
                <a:schemeClr val="tx1"/>
              </a:solidFill>
              <a:miter lim="800000"/>
              <a:headEnd/>
              <a:tailEnd/>
            </a:ln>
            <a:effectLst/>
          </p:spPr>
          <p:txBody>
            <a:bodyPr wrap="none" anchor="ctr"/>
            <a:lstStyle/>
            <a:p>
              <a:endParaRPr lang="en-GB" dirty="0"/>
            </a:p>
          </p:txBody>
        </p:sp>
        <p:sp>
          <p:nvSpPr>
            <p:cNvPr id="6" name="Text Box 6">
              <a:extLst>
                <a:ext uri="{FF2B5EF4-FFF2-40B4-BE49-F238E27FC236}">
                  <a16:creationId xmlns:a16="http://schemas.microsoft.com/office/drawing/2014/main" id="{35F05C0D-22CC-0F48-A1E3-09BA5754D10A}"/>
                </a:ext>
              </a:extLst>
            </p:cNvPr>
            <p:cNvSpPr txBox="1">
              <a:spLocks noChangeArrowheads="1"/>
            </p:cNvSpPr>
            <p:nvPr/>
          </p:nvSpPr>
          <p:spPr bwMode="auto">
            <a:xfrm>
              <a:off x="1420812" y="1740694"/>
              <a:ext cx="1938351" cy="369332"/>
            </a:xfrm>
            <a:prstGeom prst="rect">
              <a:avLst/>
            </a:prstGeom>
            <a:noFill/>
            <a:ln w="9525">
              <a:noFill/>
              <a:miter lim="800000"/>
              <a:headEnd/>
              <a:tailEnd/>
            </a:ln>
            <a:effectLst/>
          </p:spPr>
          <p:txBody>
            <a:bodyPr wrap="none">
              <a:spAutoFit/>
            </a:bodyPr>
            <a:lstStyle/>
            <a:p>
              <a:pPr>
                <a:lnSpc>
                  <a:spcPct val="90000"/>
                </a:lnSpc>
                <a:spcBef>
                  <a:spcPct val="20000"/>
                </a:spcBef>
                <a:buClr>
                  <a:srgbClr val="FF0000"/>
                </a:buClr>
              </a:pPr>
              <a:r>
                <a:rPr lang="en-GB" sz="2000" dirty="0">
                  <a:solidFill>
                    <a:srgbClr val="FF0000"/>
                  </a:solidFill>
                  <a:latin typeface="Arial" panose="020B0604020202020204" pitchFamily="34" charset="0"/>
                  <a:cs typeface="Arial" panose="020B0604020202020204" pitchFamily="34" charset="0"/>
                </a:rPr>
                <a:t>Colony swarms</a:t>
              </a:r>
            </a:p>
          </p:txBody>
        </p:sp>
        <p:sp>
          <p:nvSpPr>
            <p:cNvPr id="7" name="Line 7">
              <a:extLst>
                <a:ext uri="{FF2B5EF4-FFF2-40B4-BE49-F238E27FC236}">
                  <a16:creationId xmlns:a16="http://schemas.microsoft.com/office/drawing/2014/main" id="{D7845CA1-1CB0-EAFC-9688-987E0417F2FB}"/>
                </a:ext>
              </a:extLst>
            </p:cNvPr>
            <p:cNvSpPr>
              <a:spLocks noChangeShapeType="1"/>
            </p:cNvSpPr>
            <p:nvPr/>
          </p:nvSpPr>
          <p:spPr bwMode="auto">
            <a:xfrm>
              <a:off x="3339271" y="1979521"/>
              <a:ext cx="705227" cy="398554"/>
            </a:xfrm>
            <a:prstGeom prst="line">
              <a:avLst/>
            </a:prstGeom>
            <a:noFill/>
            <a:ln w="19050">
              <a:solidFill>
                <a:srgbClr val="FF0000"/>
              </a:solidFill>
              <a:round/>
              <a:headEnd/>
              <a:tailEnd type="triangle" w="med" len="med"/>
            </a:ln>
            <a:effectLst/>
          </p:spPr>
          <p:txBody>
            <a:bodyPr/>
            <a:lstStyle/>
            <a:p>
              <a:endParaRPr lang="en-GB" dirty="0"/>
            </a:p>
          </p:txBody>
        </p:sp>
        <p:sp>
          <p:nvSpPr>
            <p:cNvPr id="8" name="Freeform 8" descr="Wide upward diagonal">
              <a:extLst>
                <a:ext uri="{FF2B5EF4-FFF2-40B4-BE49-F238E27FC236}">
                  <a16:creationId xmlns:a16="http://schemas.microsoft.com/office/drawing/2014/main" id="{9A68FC3B-C1B0-FA09-1748-DFB28BB9285A}"/>
                </a:ext>
              </a:extLst>
            </p:cNvPr>
            <p:cNvSpPr>
              <a:spLocks/>
            </p:cNvSpPr>
            <p:nvPr/>
          </p:nvSpPr>
          <p:spPr bwMode="auto">
            <a:xfrm>
              <a:off x="4700588" y="1970886"/>
              <a:ext cx="1225551" cy="2374900"/>
            </a:xfrm>
            <a:custGeom>
              <a:avLst/>
              <a:gdLst/>
              <a:ahLst/>
              <a:cxnLst>
                <a:cxn ang="0">
                  <a:pos x="0" y="11"/>
                </a:cxn>
                <a:cxn ang="0">
                  <a:pos x="21" y="1477"/>
                </a:cxn>
                <a:cxn ang="0">
                  <a:pos x="356" y="1257"/>
                </a:cxn>
                <a:cxn ang="0">
                  <a:pos x="712" y="1194"/>
                </a:cxn>
                <a:cxn ang="0">
                  <a:pos x="712" y="419"/>
                </a:cxn>
                <a:cxn ang="0">
                  <a:pos x="356" y="11"/>
                </a:cxn>
                <a:cxn ang="0">
                  <a:pos x="125" y="0"/>
                </a:cxn>
                <a:cxn ang="0">
                  <a:pos x="0" y="11"/>
                </a:cxn>
              </a:cxnLst>
              <a:rect l="0" t="0" r="r" b="b"/>
              <a:pathLst>
                <a:path w="712" h="1477">
                  <a:moveTo>
                    <a:pt x="0" y="11"/>
                  </a:moveTo>
                  <a:lnTo>
                    <a:pt x="21" y="1477"/>
                  </a:lnTo>
                  <a:lnTo>
                    <a:pt x="356" y="1257"/>
                  </a:lnTo>
                  <a:lnTo>
                    <a:pt x="712" y="1194"/>
                  </a:lnTo>
                  <a:lnTo>
                    <a:pt x="712" y="419"/>
                  </a:lnTo>
                  <a:lnTo>
                    <a:pt x="356" y="11"/>
                  </a:lnTo>
                  <a:lnTo>
                    <a:pt x="125" y="0"/>
                  </a:lnTo>
                  <a:lnTo>
                    <a:pt x="0" y="11"/>
                  </a:lnTo>
                  <a:close/>
                </a:path>
              </a:pathLst>
            </a:custGeom>
            <a:pattFill prst="wdUpDiag">
              <a:fgClr>
                <a:srgbClr val="FFCC00"/>
              </a:fgClr>
              <a:bgClr>
                <a:srgbClr val="FFF1B7"/>
              </a:bgClr>
            </a:pattFill>
            <a:ln w="9525" cap="flat" cmpd="sng">
              <a:noFill/>
              <a:prstDash val="solid"/>
              <a:round/>
              <a:headEnd/>
              <a:tailEnd/>
            </a:ln>
            <a:effectLst/>
          </p:spPr>
          <p:txBody>
            <a:bodyPr/>
            <a:lstStyle/>
            <a:p>
              <a:endParaRPr lang="en-GB" dirty="0"/>
            </a:p>
          </p:txBody>
        </p:sp>
        <p:sp>
          <p:nvSpPr>
            <p:cNvPr id="9" name="Line 9">
              <a:extLst>
                <a:ext uri="{FF2B5EF4-FFF2-40B4-BE49-F238E27FC236}">
                  <a16:creationId xmlns:a16="http://schemas.microsoft.com/office/drawing/2014/main" id="{C70B90E6-37B9-1DF6-435C-D5868069A9A1}"/>
                </a:ext>
              </a:extLst>
            </p:cNvPr>
            <p:cNvSpPr>
              <a:spLocks noChangeShapeType="1"/>
            </p:cNvSpPr>
            <p:nvPr/>
          </p:nvSpPr>
          <p:spPr bwMode="auto">
            <a:xfrm flipV="1">
              <a:off x="3359163" y="4984657"/>
              <a:ext cx="1577962" cy="0"/>
            </a:xfrm>
            <a:prstGeom prst="line">
              <a:avLst/>
            </a:prstGeom>
            <a:noFill/>
            <a:ln w="19050">
              <a:solidFill>
                <a:srgbClr val="FF0000"/>
              </a:solidFill>
              <a:round/>
              <a:headEnd/>
              <a:tailEnd type="triangle" w="med" len="med"/>
            </a:ln>
            <a:effectLst/>
          </p:spPr>
          <p:txBody>
            <a:bodyPr/>
            <a:lstStyle/>
            <a:p>
              <a:endParaRPr lang="en-GB" dirty="0"/>
            </a:p>
          </p:txBody>
        </p:sp>
        <p:sp>
          <p:nvSpPr>
            <p:cNvPr id="11" name="Line 11">
              <a:extLst>
                <a:ext uri="{FF2B5EF4-FFF2-40B4-BE49-F238E27FC236}">
                  <a16:creationId xmlns:a16="http://schemas.microsoft.com/office/drawing/2014/main" id="{50C2D4C2-877E-15A7-DB80-9DAC73CBAFFD}"/>
                </a:ext>
              </a:extLst>
            </p:cNvPr>
            <p:cNvSpPr>
              <a:spLocks noChangeShapeType="1"/>
            </p:cNvSpPr>
            <p:nvPr/>
          </p:nvSpPr>
          <p:spPr bwMode="auto">
            <a:xfrm>
              <a:off x="865188" y="3325813"/>
              <a:ext cx="7880350" cy="0"/>
            </a:xfrm>
            <a:prstGeom prst="line">
              <a:avLst/>
            </a:prstGeom>
            <a:noFill/>
            <a:ln w="25400">
              <a:solidFill>
                <a:srgbClr val="00FF00"/>
              </a:solidFill>
              <a:round/>
              <a:headEnd/>
              <a:tailEnd/>
            </a:ln>
            <a:effectLst/>
          </p:spPr>
          <p:txBody>
            <a:bodyPr/>
            <a:lstStyle/>
            <a:p>
              <a:endParaRPr lang="en-GB" dirty="0"/>
            </a:p>
          </p:txBody>
        </p:sp>
        <p:sp>
          <p:nvSpPr>
            <p:cNvPr id="12" name="Text Box 12">
              <a:extLst>
                <a:ext uri="{FF2B5EF4-FFF2-40B4-BE49-F238E27FC236}">
                  <a16:creationId xmlns:a16="http://schemas.microsoft.com/office/drawing/2014/main" id="{CB040F70-7FC9-F9C2-1E0C-679ADA956575}"/>
                </a:ext>
              </a:extLst>
            </p:cNvPr>
            <p:cNvSpPr txBox="1">
              <a:spLocks noChangeArrowheads="1"/>
            </p:cNvSpPr>
            <p:nvPr/>
          </p:nvSpPr>
          <p:spPr bwMode="auto">
            <a:xfrm>
              <a:off x="1142976" y="2500306"/>
              <a:ext cx="2286016" cy="1423747"/>
            </a:xfrm>
            <a:prstGeom prst="rect">
              <a:avLst/>
            </a:prstGeom>
            <a:noFill/>
            <a:ln w="9525">
              <a:noFill/>
              <a:miter lim="800000"/>
              <a:headEnd/>
              <a:tailEnd/>
            </a:ln>
            <a:effectLst/>
          </p:spPr>
          <p:txBody>
            <a:bodyPr wrap="square">
              <a:spAutoFit/>
            </a:bodyPr>
            <a:lstStyle/>
            <a:p>
              <a:pPr algn="ctr" eaLnBrk="1" hangingPunct="1">
                <a:spcBef>
                  <a:spcPct val="50000"/>
                </a:spcBef>
              </a:pPr>
              <a:r>
                <a:rPr lang="en-GB" sz="2000" dirty="0">
                  <a:latin typeface="Arial" panose="020B0604020202020204" pitchFamily="34" charset="0"/>
                  <a:cs typeface="Arial" panose="020B0604020202020204" pitchFamily="34" charset="0"/>
                </a:rPr>
                <a:t> Foragers lost from parent colony</a:t>
              </a:r>
            </a:p>
            <a:p>
              <a:pPr algn="ctr" eaLnBrk="1" hangingPunct="1">
                <a:spcBef>
                  <a:spcPct val="50000"/>
                </a:spcBef>
              </a:pPr>
              <a:r>
                <a:rPr lang="en-GB" sz="2000" dirty="0">
                  <a:latin typeface="Arial" panose="020B0604020202020204" pitchFamily="34" charset="0"/>
                  <a:cs typeface="Arial" panose="020B0604020202020204" pitchFamily="34" charset="0"/>
                </a:rPr>
                <a:t>15,000</a:t>
              </a:r>
            </a:p>
          </p:txBody>
        </p:sp>
        <p:sp>
          <p:nvSpPr>
            <p:cNvPr id="13" name="Line 13">
              <a:extLst>
                <a:ext uri="{FF2B5EF4-FFF2-40B4-BE49-F238E27FC236}">
                  <a16:creationId xmlns:a16="http://schemas.microsoft.com/office/drawing/2014/main" id="{CCBF2191-D2EB-6871-CCE8-788A2F7A5036}"/>
                </a:ext>
              </a:extLst>
            </p:cNvPr>
            <p:cNvSpPr>
              <a:spLocks noChangeShapeType="1"/>
            </p:cNvSpPr>
            <p:nvPr/>
          </p:nvSpPr>
          <p:spPr bwMode="auto">
            <a:xfrm>
              <a:off x="3339272" y="2735183"/>
              <a:ext cx="1880428" cy="18813"/>
            </a:xfrm>
            <a:prstGeom prst="line">
              <a:avLst/>
            </a:prstGeom>
            <a:noFill/>
            <a:ln w="38100">
              <a:solidFill>
                <a:srgbClr val="993300"/>
              </a:solidFill>
              <a:round/>
              <a:headEnd/>
              <a:tailEnd type="triangle" w="med" len="med"/>
            </a:ln>
            <a:effectLst/>
          </p:spPr>
          <p:txBody>
            <a:bodyPr wrap="none"/>
            <a:lstStyle/>
            <a:p>
              <a:endParaRPr lang="en-GB" dirty="0"/>
            </a:p>
          </p:txBody>
        </p:sp>
        <p:sp>
          <p:nvSpPr>
            <p:cNvPr id="10" name="Text Box 10">
              <a:extLst>
                <a:ext uri="{FF2B5EF4-FFF2-40B4-BE49-F238E27FC236}">
                  <a16:creationId xmlns:a16="http://schemas.microsoft.com/office/drawing/2014/main" id="{7D455E33-D3C0-9C4F-A2AE-F017019C1C24}"/>
                </a:ext>
              </a:extLst>
            </p:cNvPr>
            <p:cNvSpPr txBox="1">
              <a:spLocks noChangeArrowheads="1"/>
            </p:cNvSpPr>
            <p:nvPr/>
          </p:nvSpPr>
          <p:spPr bwMode="auto">
            <a:xfrm>
              <a:off x="1092170" y="4817522"/>
              <a:ext cx="2050561" cy="369332"/>
            </a:xfrm>
            <a:prstGeom prst="rect">
              <a:avLst/>
            </a:prstGeom>
            <a:noFill/>
            <a:ln w="9525">
              <a:noFill/>
              <a:miter lim="800000"/>
              <a:headEnd/>
              <a:tailEnd/>
            </a:ln>
            <a:effectLst/>
          </p:spPr>
          <p:txBody>
            <a:bodyPr wrap="none">
              <a:spAutoFit/>
            </a:bodyPr>
            <a:lstStyle/>
            <a:p>
              <a:pPr>
                <a:lnSpc>
                  <a:spcPct val="90000"/>
                </a:lnSpc>
                <a:spcBef>
                  <a:spcPct val="20000"/>
                </a:spcBef>
                <a:buClr>
                  <a:srgbClr val="FF0000"/>
                </a:buClr>
              </a:pPr>
              <a:r>
                <a:rPr lang="en-GB" sz="2000" dirty="0">
                  <a:solidFill>
                    <a:srgbClr val="FF0000"/>
                  </a:solidFill>
                  <a:latin typeface="Arial" panose="020B0604020202020204" pitchFamily="34" charset="0"/>
                  <a:cs typeface="Arial" panose="020B0604020202020204" pitchFamily="34" charset="0"/>
                </a:rPr>
                <a:t>Main nectar flow</a:t>
              </a:r>
            </a:p>
          </p:txBody>
        </p:sp>
      </p:grpSp>
    </p:spTree>
    <p:extLst>
      <p:ext uri="{BB962C8B-B14F-4D97-AF65-F5344CB8AC3E}">
        <p14:creationId xmlns:p14="http://schemas.microsoft.com/office/powerpoint/2010/main" val="399424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3" name="Picture 2" descr="Swarm leaving Hive.jpg">
            <a:extLst>
              <a:ext uri="{FF2B5EF4-FFF2-40B4-BE49-F238E27FC236}">
                <a16:creationId xmlns:a16="http://schemas.microsoft.com/office/drawing/2014/main" id="{FC182BE2-7215-3079-6E5A-754FC51F242E}"/>
              </a:ext>
            </a:extLst>
          </p:cNvPr>
          <p:cNvPicPr>
            <a:picLocks noChangeAspect="1"/>
          </p:cNvPicPr>
          <p:nvPr/>
        </p:nvPicPr>
        <p:blipFill>
          <a:blip r:embed="rId3" cstate="print"/>
          <a:stretch>
            <a:fillRect/>
          </a:stretch>
        </p:blipFill>
        <p:spPr>
          <a:xfrm>
            <a:off x="4139952" y="1321454"/>
            <a:ext cx="4375398" cy="4098474"/>
          </a:xfrm>
          <a:prstGeom prst="rect">
            <a:avLst/>
          </a:prstGeom>
          <a:ln w="28575">
            <a:solidFill>
              <a:schemeClr val="accent6">
                <a:lumMod val="75000"/>
              </a:schemeClr>
            </a:solidFill>
          </a:ln>
        </p:spPr>
      </p:pic>
      <p:pic>
        <p:nvPicPr>
          <p:cNvPr id="6" name="Picture 5" descr="A close up of bees&#10;&#10;Description automatically generated with medium confidence">
            <a:extLst>
              <a:ext uri="{FF2B5EF4-FFF2-40B4-BE49-F238E27FC236}">
                <a16:creationId xmlns:a16="http://schemas.microsoft.com/office/drawing/2014/main" id="{D885852E-91B6-EBB6-CD41-EFC0E88AC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7374" y="1287461"/>
            <a:ext cx="4389466" cy="2933627"/>
          </a:xfrm>
          <a:prstGeom prst="rect">
            <a:avLst/>
          </a:prstGeom>
          <a:ln w="28575">
            <a:solidFill>
              <a:schemeClr val="accent6">
                <a:lumMod val="75000"/>
              </a:schemeClr>
            </a:solidFill>
          </a:ln>
        </p:spPr>
      </p:pic>
      <p:pic>
        <p:nvPicPr>
          <p:cNvPr id="5" name="Picture 4" descr="A picture containing insect&#10;&#10;Description automatically generated">
            <a:extLst>
              <a:ext uri="{FF2B5EF4-FFF2-40B4-BE49-F238E27FC236}">
                <a16:creationId xmlns:a16="http://schemas.microsoft.com/office/drawing/2014/main" id="{C6F05D61-A83B-6FD6-5015-9C980F2E2E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5350" y="1296230"/>
            <a:ext cx="3810000" cy="3810000"/>
          </a:xfrm>
          <a:prstGeom prst="rect">
            <a:avLst/>
          </a:prstGeom>
          <a:ln w="28575">
            <a:solidFill>
              <a:schemeClr val="accent6">
                <a:lumMod val="75000"/>
              </a:schemeClr>
            </a:solidFill>
          </a:ln>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Swarm Prevention</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556419" y="1214437"/>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Regular Inspections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weekly</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Young Queens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&lt; 2 years old</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Room in brood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space for Queen to lay</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Room in super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space for nectar to be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stored</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Know what to do when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Queen cells are seen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with eggs or larvae</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Mark &amp; maybe clip Queen</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91773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23" presetID="1" presetClass="exit" presetSubtype="0" fill="hold" nodeType="withEffect">
                                  <p:stCondLst>
                                    <p:cond delay="0"/>
                                  </p:stCondLst>
                                  <p:childTnLst>
                                    <p:set>
                                      <p:cBhvr>
                                        <p:cTn id="24" dur="1" fill="hold">
                                          <p:stCondLst>
                                            <p:cond delay="0"/>
                                          </p:stCondLst>
                                        </p:cTn>
                                        <p:tgtEl>
                                          <p:spTgt spid="3"/>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6"/>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41" presetID="1" presetClass="entr" presetSubtype="0" fill="hold" grpId="0" nodeType="withEffect">
                                  <p:stCondLst>
                                    <p:cond delay="0"/>
                                  </p:stCondLst>
                                  <p:childTnLst>
                                    <p:set>
                                      <p:cBhvr>
                                        <p:cTn id="42"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43" presetID="1" presetClass="entr" presetSubtype="0" fill="hold" grpId="0" nodeType="withEffect">
                                  <p:stCondLst>
                                    <p:cond delay="0"/>
                                  </p:stCondLst>
                                  <p:childTnLst>
                                    <p:set>
                                      <p:cBhvr>
                                        <p:cTn id="4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45" presetID="1" presetClass="entr" presetSubtype="0" fill="hold" grpId="0" nodeType="withEffect">
                                  <p:stCondLst>
                                    <p:cond delay="0"/>
                                  </p:stCondLst>
                                  <p:childTnLst>
                                    <p:set>
                                      <p:cBhvr>
                                        <p:cTn id="46"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8" name="Picture 10" descr="Transparency0021">
            <a:extLst>
              <a:ext uri="{FF2B5EF4-FFF2-40B4-BE49-F238E27FC236}">
                <a16:creationId xmlns:a16="http://schemas.microsoft.com/office/drawing/2014/main" id="{76511103-6059-5362-0A8F-9217888BFC4B}"/>
              </a:ext>
            </a:extLst>
          </p:cNvPr>
          <p:cNvPicPr>
            <a:picLocks noChangeAspect="1" noChangeArrowheads="1"/>
          </p:cNvPicPr>
          <p:nvPr/>
        </p:nvPicPr>
        <p:blipFill>
          <a:blip r:embed="rId3" cstate="print"/>
          <a:srcRect/>
          <a:stretch>
            <a:fillRect/>
          </a:stretch>
        </p:blipFill>
        <p:spPr bwMode="auto">
          <a:xfrm>
            <a:off x="3829595" y="1328804"/>
            <a:ext cx="4674010" cy="4692484"/>
          </a:xfrm>
          <a:prstGeom prst="rect">
            <a:avLst/>
          </a:prstGeom>
          <a:noFill/>
          <a:ln w="28575">
            <a:solidFill>
              <a:schemeClr val="accent6">
                <a:lumMod val="75000"/>
              </a:schemeClr>
            </a:solidFill>
            <a:miter lim="800000"/>
            <a:headEnd/>
            <a:tailEnd/>
          </a:ln>
        </p:spPr>
      </p:pic>
      <p:pic>
        <p:nvPicPr>
          <p:cNvPr id="3" name="Picture 4" descr="Transparency0042">
            <a:extLst>
              <a:ext uri="{FF2B5EF4-FFF2-40B4-BE49-F238E27FC236}">
                <a16:creationId xmlns:a16="http://schemas.microsoft.com/office/drawing/2014/main" id="{E7537070-706D-6245-DE9B-7852ADE84F5E}"/>
              </a:ext>
            </a:extLst>
          </p:cNvPr>
          <p:cNvPicPr>
            <a:picLocks noChangeAspect="1" noChangeArrowheads="1"/>
          </p:cNvPicPr>
          <p:nvPr/>
        </p:nvPicPr>
        <p:blipFill>
          <a:blip r:embed="rId4" cstate="print"/>
          <a:srcRect/>
          <a:stretch>
            <a:fillRect/>
          </a:stretch>
        </p:blipFill>
        <p:spPr bwMode="auto">
          <a:xfrm>
            <a:off x="3834218" y="1335326"/>
            <a:ext cx="4669386" cy="3038718"/>
          </a:xfrm>
          <a:prstGeom prst="rect">
            <a:avLst/>
          </a:prstGeom>
          <a:noFill/>
          <a:ln w="28575">
            <a:solidFill>
              <a:schemeClr val="accent6">
                <a:lumMod val="75000"/>
              </a:schemeClr>
            </a:solidFill>
            <a:miter lim="800000"/>
            <a:headEnd/>
            <a:tailEnd/>
          </a:ln>
        </p:spPr>
      </p:pic>
      <p:pic>
        <p:nvPicPr>
          <p:cNvPr id="5" name="Picture 7" descr="Transparency0018">
            <a:extLst>
              <a:ext uri="{FF2B5EF4-FFF2-40B4-BE49-F238E27FC236}">
                <a16:creationId xmlns:a16="http://schemas.microsoft.com/office/drawing/2014/main" id="{12627FBE-BEAF-C1B0-3B34-C41354EFE831}"/>
              </a:ext>
            </a:extLst>
          </p:cNvPr>
          <p:cNvPicPr>
            <a:picLocks noChangeAspect="1" noChangeArrowheads="1"/>
          </p:cNvPicPr>
          <p:nvPr/>
        </p:nvPicPr>
        <p:blipFill>
          <a:blip r:embed="rId5" cstate="print"/>
          <a:srcRect l="11641" r="4616"/>
          <a:stretch>
            <a:fillRect/>
          </a:stretch>
        </p:blipFill>
        <p:spPr bwMode="auto">
          <a:xfrm>
            <a:off x="3817850" y="1309927"/>
            <a:ext cx="4685754" cy="3400255"/>
          </a:xfrm>
          <a:prstGeom prst="rect">
            <a:avLst/>
          </a:prstGeom>
          <a:noFill/>
          <a:ln w="28575">
            <a:solidFill>
              <a:schemeClr val="accent6">
                <a:lumMod val="75000"/>
              </a:schemeClr>
            </a:solidFill>
            <a:miter lim="800000"/>
            <a:headEnd/>
            <a:tailEnd/>
          </a:ln>
        </p:spPr>
      </p:pic>
      <p:pic>
        <p:nvPicPr>
          <p:cNvPr id="7" name="Picture 9" descr="Transparency0017">
            <a:extLst>
              <a:ext uri="{FF2B5EF4-FFF2-40B4-BE49-F238E27FC236}">
                <a16:creationId xmlns:a16="http://schemas.microsoft.com/office/drawing/2014/main" id="{2BE19D82-14ED-B255-9107-AEF4749744BD}"/>
              </a:ext>
            </a:extLst>
          </p:cNvPr>
          <p:cNvPicPr>
            <a:picLocks noChangeAspect="1" noChangeArrowheads="1"/>
          </p:cNvPicPr>
          <p:nvPr/>
        </p:nvPicPr>
        <p:blipFill>
          <a:blip r:embed="rId6" cstate="print"/>
          <a:srcRect/>
          <a:stretch>
            <a:fillRect/>
          </a:stretch>
        </p:blipFill>
        <p:spPr bwMode="auto">
          <a:xfrm>
            <a:off x="3834218" y="1340089"/>
            <a:ext cx="4676508" cy="2843618"/>
          </a:xfrm>
          <a:prstGeom prst="rect">
            <a:avLst/>
          </a:prstGeom>
          <a:noFill/>
          <a:ln w="28575">
            <a:solidFill>
              <a:schemeClr val="accent6">
                <a:lumMod val="75000"/>
              </a:schemeClr>
            </a:solidFill>
            <a:miter lim="800000"/>
            <a:headEnd/>
            <a:tailEnd/>
          </a:ln>
        </p:spPr>
      </p:pic>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Swarm is not lost</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Workers return to hive</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Queen may return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to hive</a:t>
            </a:r>
          </a:p>
          <a:p>
            <a:pPr marL="457200" indent="-457200">
              <a:lnSpc>
                <a:spcPct val="100000"/>
              </a:lnSpc>
              <a:buFont typeface="+mj-lt"/>
              <a:buAutoNum type="arabicPeriod"/>
            </a:pPr>
            <a:r>
              <a:rPr lang="en-US" sz="2000" dirty="0">
                <a:latin typeface="Arial" panose="020B0604020202020204" pitchFamily="34" charset="0"/>
                <a:cs typeface="Arial" panose="020B0604020202020204" pitchFamily="34" charset="0"/>
              </a:rPr>
              <a:t>The Queen may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not return</a:t>
            </a:r>
          </a:p>
          <a:p>
            <a:pPr marL="457200" indent="-457200">
              <a:lnSpc>
                <a:spcPct val="100000"/>
              </a:lnSpc>
              <a:buFont typeface="+mj-lt"/>
              <a:buAutoNum type="arabicPeriod"/>
            </a:pPr>
            <a:r>
              <a:rPr lang="en-US" sz="2000" dirty="0">
                <a:latin typeface="Arial" panose="020B0604020202020204" pitchFamily="34" charset="0"/>
                <a:cs typeface="Arial" panose="020B0604020202020204" pitchFamily="34" charset="0"/>
              </a:rPr>
              <a:t>What do you do now?</a:t>
            </a:r>
          </a:p>
          <a:p>
            <a:pPr marL="457200" indent="-457200">
              <a:lnSpc>
                <a:spcPct val="100000"/>
              </a:lnSpc>
              <a:buAutoNum type="arabicPeriod" startAt="6"/>
            </a:pPr>
            <a:r>
              <a:rPr lang="en-US" sz="2000" dirty="0">
                <a:latin typeface="Arial" panose="020B0604020202020204" pitchFamily="34" charset="0"/>
                <a:cs typeface="Arial" panose="020B0604020202020204" pitchFamily="34" charset="0"/>
              </a:rPr>
              <a:t>If the Old Queen  has</a:t>
            </a:r>
          </a:p>
          <a:p>
            <a:pPr marL="0" indent="0">
              <a:lnSpc>
                <a:spcPct val="100000"/>
              </a:lnSpc>
              <a:buNone/>
            </a:pPr>
            <a:r>
              <a:rPr lang="en-US" sz="2000" dirty="0">
                <a:latin typeface="Arial" panose="020B0604020202020204" pitchFamily="34" charset="0"/>
                <a:cs typeface="Arial" panose="020B0604020202020204" pitchFamily="34" charset="0"/>
              </a:rPr>
              <a:t>       returned then Split!</a:t>
            </a:r>
          </a:p>
          <a:p>
            <a:pPr marL="457200" indent="-457200">
              <a:lnSpc>
                <a:spcPct val="100000"/>
              </a:lnSpc>
              <a:buAutoNum type="arabicPeriod" startAt="7"/>
            </a:pPr>
            <a:r>
              <a:rPr lang="en-US" sz="2000" dirty="0">
                <a:latin typeface="Arial" panose="020B0604020202020204" pitchFamily="34" charset="0"/>
                <a:cs typeface="Arial" panose="020B0604020202020204" pitchFamily="34" charset="0"/>
              </a:rPr>
              <a:t>If she has not returned</a:t>
            </a:r>
          </a:p>
          <a:p>
            <a:pPr marL="0" indent="0">
              <a:lnSpc>
                <a:spcPct val="100000"/>
              </a:lnSpc>
              <a:buNone/>
            </a:pPr>
            <a:r>
              <a:rPr lang="en-US" sz="2000" dirty="0">
                <a:latin typeface="Arial" panose="020B0604020202020204" pitchFamily="34" charset="0"/>
                <a:cs typeface="Arial" panose="020B0604020202020204" pitchFamily="34" charset="0"/>
              </a:rPr>
              <a:t>       then reduce Q. Cells.</a:t>
            </a:r>
          </a:p>
        </p:txBody>
      </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Effect on Swarm of Clipped Queen</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91541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2" presetClass="entr" presetSubtype="2"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1+#ppt_w/2"/>
                                          </p:val>
                                        </p:tav>
                                        <p:tav tm="100000">
                                          <p:val>
                                            <p:strVal val="#ppt_x"/>
                                          </p:val>
                                        </p:tav>
                                      </p:tavLst>
                                    </p:anim>
                                    <p:anim calcmode="lin" valueType="num">
                                      <p:cBhvr additive="base">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1" presetClass="exit" presetSubtype="0" fill="hold"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1" presetClass="exit" presetSubtype="0" fill="hold" nodeType="withEffect">
                                  <p:stCondLst>
                                    <p:cond delay="0"/>
                                  </p:stCondLst>
                                  <p:childTnLst>
                                    <p:set>
                                      <p:cBhvr>
                                        <p:cTn id="30" dur="1" fill="hold">
                                          <p:stCondLst>
                                            <p:cond delay="0"/>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35" presetID="1" presetClass="exit" presetSubtype="0" fill="hold"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2" presetClass="entr" presetSubtype="4"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chemeClr val="tx1"/>
                                      </p:to>
                                    </p:animClr>
                                  </p:subTnLst>
                                </p:cTn>
                              </p:par>
                              <p:par>
                                <p:cTn id="61" presetID="1" presetClass="exit" presetSubtype="0" fill="hold" nodeType="withEffect">
                                  <p:stCondLst>
                                    <p:cond delay="0"/>
                                  </p:stCondLst>
                                  <p:childTnLst>
                                    <p:set>
                                      <p:cBhvr>
                                        <p:cTn id="62" dur="1" fill="hold">
                                          <p:stCondLst>
                                            <p:cond delay="0"/>
                                          </p:stCondLst>
                                        </p:cTn>
                                        <p:tgtEl>
                                          <p:spTgt spid="5"/>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65" presetID="1" presetClass="entr" presetSubtype="0" fill="hold" grpId="0" nodeType="withEffect">
                                  <p:stCondLst>
                                    <p:cond delay="0"/>
                                  </p:stCondLst>
                                  <p:childTnLst>
                                    <p:set>
                                      <p:cBhvr>
                                        <p:cTn id="66"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67" presetID="1" presetClass="entr" presetSubtype="0" fill="hold" grpId="0" nodeType="withEffect">
                                  <p:stCondLst>
                                    <p:cond delay="0"/>
                                  </p:stCondLst>
                                  <p:childTnLst>
                                    <p:set>
                                      <p:cBhvr>
                                        <p:cTn id="68"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69" presetID="1" presetClass="entr" presetSubtype="0" fill="hold" grpId="0" nodeType="withEffect">
                                  <p:stCondLst>
                                    <p:cond delay="0"/>
                                  </p:stCondLst>
                                  <p:childTnLst>
                                    <p:set>
                                      <p:cBhvr>
                                        <p:cTn id="70"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5" name="Picture 6" descr="Jan 08015">
            <a:extLst>
              <a:ext uri="{FF2B5EF4-FFF2-40B4-BE49-F238E27FC236}">
                <a16:creationId xmlns:a16="http://schemas.microsoft.com/office/drawing/2014/main" id="{53788F9E-46AE-6566-7841-2A833FBE4807}"/>
              </a:ext>
            </a:extLst>
          </p:cNvPr>
          <p:cNvPicPr>
            <a:picLocks noChangeAspect="1" noChangeArrowheads="1"/>
          </p:cNvPicPr>
          <p:nvPr/>
        </p:nvPicPr>
        <p:blipFill>
          <a:blip r:embed="rId3" cstate="print"/>
          <a:srcRect/>
          <a:stretch>
            <a:fillRect/>
          </a:stretch>
        </p:blipFill>
        <p:spPr bwMode="auto">
          <a:xfrm>
            <a:off x="3131839" y="1291620"/>
            <a:ext cx="5383511" cy="3544591"/>
          </a:xfrm>
          <a:prstGeom prst="rect">
            <a:avLst/>
          </a:prstGeom>
          <a:noFill/>
          <a:ln w="28575">
            <a:solidFill>
              <a:schemeClr val="accent6">
                <a:lumMod val="75000"/>
              </a:schemeClr>
            </a:solidFill>
            <a:miter lim="800000"/>
            <a:headEnd/>
            <a:tailEnd/>
          </a:ln>
        </p:spPr>
      </p:pic>
      <p:pic>
        <p:nvPicPr>
          <p:cNvPr id="3" name="Picture 4" descr="Transparency0041">
            <a:extLst>
              <a:ext uri="{FF2B5EF4-FFF2-40B4-BE49-F238E27FC236}">
                <a16:creationId xmlns:a16="http://schemas.microsoft.com/office/drawing/2014/main" id="{05EBDCBE-F6B9-C22D-089A-51D7865FC1B5}"/>
              </a:ext>
            </a:extLst>
          </p:cNvPr>
          <p:cNvPicPr>
            <a:picLocks noChangeAspect="1" noChangeArrowheads="1"/>
          </p:cNvPicPr>
          <p:nvPr/>
        </p:nvPicPr>
        <p:blipFill>
          <a:blip r:embed="rId4" cstate="print"/>
          <a:srcRect/>
          <a:stretch>
            <a:fillRect/>
          </a:stretch>
        </p:blipFill>
        <p:spPr bwMode="auto">
          <a:xfrm>
            <a:off x="3131840" y="1301749"/>
            <a:ext cx="5383511" cy="3498499"/>
          </a:xfrm>
          <a:prstGeom prst="rect">
            <a:avLst/>
          </a:prstGeom>
          <a:noFill/>
          <a:ln w="28575">
            <a:solidFill>
              <a:schemeClr val="accent6">
                <a:lumMod val="75000"/>
              </a:schemeClr>
            </a:solidFill>
            <a:miter lim="800000"/>
            <a:headEnd/>
            <a:tailEnd/>
          </a:ln>
        </p:spPr>
      </p:pic>
      <p:pic>
        <p:nvPicPr>
          <p:cNvPr id="4" name="Picture 4" descr="SBI Inspection 4.JPG">
            <a:extLst>
              <a:ext uri="{FF2B5EF4-FFF2-40B4-BE49-F238E27FC236}">
                <a16:creationId xmlns:a16="http://schemas.microsoft.com/office/drawing/2014/main" id="{8246E718-1772-F435-11F5-7C7FB5BB4F0B}"/>
              </a:ext>
            </a:extLst>
          </p:cNvPr>
          <p:cNvPicPr>
            <a:picLocks noChangeAspect="1"/>
          </p:cNvPicPr>
          <p:nvPr/>
        </p:nvPicPr>
        <p:blipFill>
          <a:blip r:embed="rId5" cstate="print"/>
          <a:srcRect/>
          <a:stretch>
            <a:fillRect/>
          </a:stretch>
        </p:blipFill>
        <p:spPr bwMode="auto">
          <a:xfrm>
            <a:off x="3131839" y="1304435"/>
            <a:ext cx="5383511" cy="3482565"/>
          </a:xfrm>
          <a:prstGeom prst="rect">
            <a:avLst/>
          </a:prstGeom>
          <a:noFill/>
          <a:ln w="28575">
            <a:solidFill>
              <a:schemeClr val="accent6">
                <a:lumMod val="75000"/>
              </a:schemeClr>
            </a:solidFill>
            <a:miter lim="800000"/>
            <a:headEnd/>
            <a:tailEnd/>
          </a:ln>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Swarm Control Basic Principles </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165569"/>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Colony made up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of 3 parts:</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Queen</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Brood, Nurses</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Flying bees</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156902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cTn>
                              </p:par>
                              <p:par>
                                <p:cTn id="11" presetID="2" presetClass="entr" presetSubtype="2"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2" end="2"/>
                                            </p:txEl>
                                          </p:spTgt>
                                        </p:tgtEl>
                                        <p:attrNameLst>
                                          <p:attrName>style.visibility</p:attrName>
                                        </p:attrNameLst>
                                      </p:cBhvr>
                                      <p:to>
                                        <p:strVal val="visible"/>
                                      </p:to>
                                    </p:set>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1" presetClass="exit" presetSubtype="0" fill="hold" nodeType="withEffect">
                                  <p:stCondLst>
                                    <p:cond delay="0"/>
                                  </p:stCondLst>
                                  <p:childTnLst>
                                    <p:set>
                                      <p:cBhvr>
                                        <p:cTn id="24" dur="1" fill="hold">
                                          <p:stCondLst>
                                            <p:cond delay="0"/>
                                          </p:stCondLst>
                                        </p:cTn>
                                        <p:tgtEl>
                                          <p:spTgt spid="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3" presetID="1" presetClass="entr" presetSubtype="0" fill="hold" nodeType="withEffect">
                                  <p:stCondLst>
                                    <p:cond delay="0"/>
                                  </p:stCondLst>
                                  <p:childTnLst>
                                    <p:set>
                                      <p:cBhvr>
                                        <p:cTn id="3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5" presetID="1" presetClass="entr" presetSubtype="0" fill="hold" nodeType="withEffect">
                                  <p:stCondLst>
                                    <p:cond delay="0"/>
                                  </p:stCondLst>
                                  <p:childTnLst>
                                    <p:set>
                                      <p:cBhvr>
                                        <p:cTn id="3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7" presetID="1" presetClass="entr" presetSubtype="0" fill="hold" nodeType="withEffect">
                                  <p:stCondLst>
                                    <p:cond delay="0"/>
                                  </p:stCondLst>
                                  <p:childTnLst>
                                    <p:set>
                                      <p:cBhvr>
                                        <p:cTn id="3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Swarm Separation</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Swarm control involves separating one of the three parts from the other two:</a:t>
            </a:r>
          </a:p>
          <a:p>
            <a:pPr marL="457200" indent="-457200">
              <a:lnSpc>
                <a:spcPct val="100000"/>
              </a:lnSpc>
              <a:buFont typeface="+mj-lt"/>
              <a:buAutoNum type="arabicPeriod"/>
            </a:pPr>
            <a:endParaRPr lang="en-GB" sz="1800" dirty="0">
              <a:latin typeface="Arial" panose="020B0604020202020204" pitchFamily="34" charset="0"/>
              <a:cs typeface="Arial" panose="020B0604020202020204" pitchFamily="34" charset="0"/>
            </a:endParaRP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Queen from Brood and Flying Bees</a:t>
            </a:r>
          </a:p>
          <a:p>
            <a:pPr marL="800100" lvl="1" indent="-457200">
              <a:lnSpc>
                <a:spcPct val="100000"/>
              </a:lnSpc>
              <a:buFont typeface="+mj-lt"/>
              <a:buAutoNum type="alphaLcParenR"/>
            </a:pPr>
            <a:endParaRPr lang="en-GB" sz="2000" dirty="0">
              <a:latin typeface="Arial" panose="020B0604020202020204" pitchFamily="34" charset="0"/>
              <a:cs typeface="Arial" panose="020B0604020202020204" pitchFamily="34" charset="0"/>
            </a:endParaRP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Brood from Queen and Flying Bees</a:t>
            </a:r>
          </a:p>
          <a:p>
            <a:pPr marL="800100" lvl="1" indent="-457200">
              <a:lnSpc>
                <a:spcPct val="100000"/>
              </a:lnSpc>
              <a:buFont typeface="+mj-lt"/>
              <a:buAutoNum type="alphaLcParenR"/>
            </a:pPr>
            <a:endParaRPr lang="en-GB" sz="2000" dirty="0">
              <a:latin typeface="Arial" panose="020B0604020202020204" pitchFamily="34" charset="0"/>
              <a:cs typeface="Arial" panose="020B0604020202020204" pitchFamily="34" charset="0"/>
            </a:endParaRP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Flying Bees from Queen and Brood</a:t>
            </a:r>
            <a:endParaRPr lang="en-US" sz="2000" dirty="0">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endParaRPr lang="en-US" altLang="en-US" sz="2000"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71688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par>
                                <p:cTn id="19" presetID="22" presetClass="entr" presetSubtype="4" fill="hold" grpId="0" nodeType="withEffect">
                                  <p:stCondLst>
                                    <p:cond delay="0"/>
                                  </p:stCondLst>
                                  <p:childTnLst>
                                    <p:set>
                                      <p:cBhvr>
                                        <p:cTn id="20" dur="1" fill="hold">
                                          <p:stCondLst>
                                            <p:cond delay="0"/>
                                          </p:stCondLst>
                                        </p:cTn>
                                        <p:tgtEl>
                                          <p:spTgt spid="50180">
                                            <p:txEl>
                                              <p:pRg st="0" end="0"/>
                                            </p:txEl>
                                          </p:spTgt>
                                        </p:tgtEl>
                                        <p:attrNameLst>
                                          <p:attrName>style.visibility</p:attrName>
                                        </p:attrNameLst>
                                      </p:cBhvr>
                                      <p:to>
                                        <p:strVal val="visible"/>
                                      </p:to>
                                    </p:set>
                                    <p:animEffect transition="in" filter="wipe(down)">
                                      <p:cBhvr>
                                        <p:cTn id="21" dur="500"/>
                                        <p:tgtEl>
                                          <p:spTgt spid="50180">
                                            <p:txEl>
                                              <p:pRg st="0" end="0"/>
                                            </p:txEl>
                                          </p:spTgt>
                                        </p:tgtEl>
                                      </p:cBhvr>
                                    </p:animEffec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22" presetID="22" presetClass="entr" presetSubtype="4" fill="hold" grpId="0" nodeType="withEffect">
                                  <p:stCondLst>
                                    <p:cond delay="0"/>
                                  </p:stCondLst>
                                  <p:childTnLst>
                                    <p:set>
                                      <p:cBhvr>
                                        <p:cTn id="23" dur="1" fill="hold">
                                          <p:stCondLst>
                                            <p:cond delay="0"/>
                                          </p:stCondLst>
                                        </p:cTn>
                                        <p:tgtEl>
                                          <p:spTgt spid="50180">
                                            <p:txEl>
                                              <p:pRg st="2" end="2"/>
                                            </p:txEl>
                                          </p:spTgt>
                                        </p:tgtEl>
                                        <p:attrNameLst>
                                          <p:attrName>style.visibility</p:attrName>
                                        </p:attrNameLst>
                                      </p:cBhvr>
                                      <p:to>
                                        <p:strVal val="visible"/>
                                      </p:to>
                                    </p:set>
                                    <p:animEffect transition="in" filter="wipe(down)">
                                      <p:cBhvr>
                                        <p:cTn id="24" dur="500"/>
                                        <p:tgtEl>
                                          <p:spTgt spid="50180">
                                            <p:txEl>
                                              <p:pRg st="2" end="2"/>
                                            </p:txEl>
                                          </p:spTgt>
                                        </p:tgtEl>
                                      </p:cBhvr>
                                    </p:animEffec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25" presetID="22" presetClass="entr" presetSubtype="4" fill="hold" grpId="0" nodeType="withEffect">
                                  <p:stCondLst>
                                    <p:cond delay="0"/>
                                  </p:stCondLst>
                                  <p:childTnLst>
                                    <p:set>
                                      <p:cBhvr>
                                        <p:cTn id="26" dur="1" fill="hold">
                                          <p:stCondLst>
                                            <p:cond delay="0"/>
                                          </p:stCondLst>
                                        </p:cTn>
                                        <p:tgtEl>
                                          <p:spTgt spid="50180">
                                            <p:txEl>
                                              <p:pRg st="4" end="4"/>
                                            </p:txEl>
                                          </p:spTgt>
                                        </p:tgtEl>
                                        <p:attrNameLst>
                                          <p:attrName>style.visibility</p:attrName>
                                        </p:attrNameLst>
                                      </p:cBhvr>
                                      <p:to>
                                        <p:strVal val="visible"/>
                                      </p:to>
                                    </p:set>
                                    <p:animEffect transition="in" filter="wipe(down)">
                                      <p:cBhvr>
                                        <p:cTn id="27" dur="500"/>
                                        <p:tgtEl>
                                          <p:spTgt spid="50180">
                                            <p:txEl>
                                              <p:pRg st="4" end="4"/>
                                            </p:txEl>
                                          </p:spTgt>
                                        </p:tgtEl>
                                      </p:cBhvr>
                                    </p:animEffec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28" presetID="22" presetClass="entr" presetSubtype="4" fill="hold" grpId="0" nodeType="withEffect">
                                  <p:stCondLst>
                                    <p:cond delay="0"/>
                                  </p:stCondLst>
                                  <p:childTnLst>
                                    <p:set>
                                      <p:cBhvr>
                                        <p:cTn id="29" dur="1" fill="hold">
                                          <p:stCondLst>
                                            <p:cond delay="0"/>
                                          </p:stCondLst>
                                        </p:cTn>
                                        <p:tgtEl>
                                          <p:spTgt spid="50180">
                                            <p:txEl>
                                              <p:pRg st="6" end="6"/>
                                            </p:txEl>
                                          </p:spTgt>
                                        </p:tgtEl>
                                        <p:attrNameLst>
                                          <p:attrName>style.visibility</p:attrName>
                                        </p:attrNameLst>
                                      </p:cBhvr>
                                      <p:to>
                                        <p:strVal val="visible"/>
                                      </p:to>
                                    </p:set>
                                    <p:animEffect transition="in" filter="wipe(down)">
                                      <p:cBhvr>
                                        <p:cTn id="30" dur="500"/>
                                        <p:tgtEl>
                                          <p:spTgt spid="50180">
                                            <p:txEl>
                                              <p:pRg st="6" end="6"/>
                                            </p:txEl>
                                          </p:spTgt>
                                        </p:tgtEl>
                                      </p:cBhvr>
                                    </p:animEffec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1" name="Line 10">
            <a:extLst>
              <a:ext uri="{FF2B5EF4-FFF2-40B4-BE49-F238E27FC236}">
                <a16:creationId xmlns:a16="http://schemas.microsoft.com/office/drawing/2014/main" id="{75E221ED-B3C3-E2CA-4242-60AD6B223E08}"/>
              </a:ext>
            </a:extLst>
          </p:cNvPr>
          <p:cNvSpPr>
            <a:spLocks/>
          </p:cNvSpPr>
          <p:nvPr/>
        </p:nvSpPr>
        <p:spPr bwMode="auto">
          <a:xfrm flipH="1">
            <a:off x="5423523" y="3856373"/>
            <a:ext cx="539451" cy="739339"/>
          </a:xfrm>
          <a:prstGeom prst="line">
            <a:avLst/>
          </a:prstGeom>
          <a:noFill/>
          <a:ln w="9525">
            <a:solidFill>
              <a:schemeClr val="tx1"/>
            </a:solidFill>
            <a:round/>
            <a:headEnd/>
            <a:tailEnd type="triangle" w="med" len="med"/>
          </a:ln>
          <a:effectLst/>
        </p:spPr>
        <p:txBody>
          <a:bodyPr/>
          <a:lstStyle/>
          <a:p>
            <a:endParaRPr lang="en-GB"/>
          </a:p>
        </p:txBody>
      </p:sp>
      <p:sp>
        <p:nvSpPr>
          <p:cNvPr id="6" name="Rectangle 5">
            <a:extLst>
              <a:ext uri="{FF2B5EF4-FFF2-40B4-BE49-F238E27FC236}">
                <a16:creationId xmlns:a16="http://schemas.microsoft.com/office/drawing/2014/main" id="{A6B11F7E-2630-99EC-18BF-8C930BAD5556}"/>
              </a:ext>
            </a:extLst>
          </p:cNvPr>
          <p:cNvSpPr>
            <a:spLocks/>
          </p:cNvSpPr>
          <p:nvPr/>
        </p:nvSpPr>
        <p:spPr bwMode="auto">
          <a:xfrm>
            <a:off x="3665206" y="1887957"/>
            <a:ext cx="1281013" cy="517092"/>
          </a:xfrm>
          <a:prstGeom prst="rect">
            <a:avLst/>
          </a:prstGeom>
          <a:solidFill>
            <a:schemeClr val="accent2">
              <a:lumMod val="40000"/>
              <a:lumOff val="60000"/>
            </a:schemeClr>
          </a:solidFill>
          <a:ln w="9525">
            <a:solidFill>
              <a:schemeClr val="tx1"/>
            </a:solidFill>
            <a:miter lim="800000"/>
            <a:headEnd/>
            <a:tailEnd/>
          </a:ln>
          <a:effectLst/>
        </p:spPr>
        <p:txBody>
          <a:bodyPr wrap="none" anchor="ctr"/>
          <a:lstStyle/>
          <a:p>
            <a:pPr algn="ctr"/>
            <a:r>
              <a:rPr lang="en-GB" sz="2000" dirty="0">
                <a:latin typeface="Arial" panose="020B0604020202020204" pitchFamily="34" charset="0"/>
                <a:cs typeface="Arial" panose="020B0604020202020204" pitchFamily="34" charset="0"/>
              </a:rPr>
              <a:t>Super off</a:t>
            </a:r>
            <a:endParaRPr lang="en-US" sz="2000" dirty="0">
              <a:latin typeface="Arial" panose="020B0604020202020204" pitchFamily="34" charset="0"/>
              <a:cs typeface="Arial" panose="020B0604020202020204" pitchFamily="34" charset="0"/>
            </a:endParaRPr>
          </a:p>
        </p:txBody>
      </p:sp>
      <p:sp>
        <p:nvSpPr>
          <p:cNvPr id="9" name="Text Box 8">
            <a:extLst>
              <a:ext uri="{FF2B5EF4-FFF2-40B4-BE49-F238E27FC236}">
                <a16:creationId xmlns:a16="http://schemas.microsoft.com/office/drawing/2014/main" id="{AF730629-6BF7-A3DA-5CFC-5CCF864CAA66}"/>
              </a:ext>
            </a:extLst>
          </p:cNvPr>
          <p:cNvSpPr txBox="1">
            <a:spLocks/>
          </p:cNvSpPr>
          <p:nvPr/>
        </p:nvSpPr>
        <p:spPr bwMode="auto">
          <a:xfrm>
            <a:off x="1755109" y="5217562"/>
            <a:ext cx="4198214" cy="342259"/>
          </a:xfrm>
          <a:prstGeom prst="rect">
            <a:avLst/>
          </a:prstGeom>
          <a:noFill/>
          <a:ln w="9525">
            <a:noFill/>
            <a:miter lim="800000"/>
            <a:headEnd/>
            <a:tailEnd/>
          </a:ln>
          <a:effectLst/>
        </p:spPr>
        <p:txBody>
          <a:bodyPr>
            <a:spAutoFit/>
          </a:bodyPr>
          <a:lstStyle/>
          <a:p>
            <a:endParaRPr lang="en-US">
              <a:effectLst>
                <a:outerShdw blurRad="38100" dist="38100" dir="2700000" algn="tl">
                  <a:srgbClr val="000000"/>
                </a:outerShdw>
              </a:effectLst>
            </a:endParaRPr>
          </a:p>
        </p:txBody>
      </p:sp>
      <p:sp>
        <p:nvSpPr>
          <p:cNvPr id="10" name="Text Box 9">
            <a:extLst>
              <a:ext uri="{FF2B5EF4-FFF2-40B4-BE49-F238E27FC236}">
                <a16:creationId xmlns:a16="http://schemas.microsoft.com/office/drawing/2014/main" id="{1681F511-D408-5E83-7F6F-BCB21E475218}"/>
              </a:ext>
            </a:extLst>
          </p:cNvPr>
          <p:cNvSpPr txBox="1">
            <a:spLocks/>
          </p:cNvSpPr>
          <p:nvPr/>
        </p:nvSpPr>
        <p:spPr bwMode="auto">
          <a:xfrm>
            <a:off x="3214112" y="4616390"/>
            <a:ext cx="5455517" cy="1323439"/>
          </a:xfrm>
          <a:prstGeom prst="rect">
            <a:avLst/>
          </a:prstGeom>
          <a:noFill/>
          <a:ln w="9525">
            <a:noFill/>
            <a:miter lim="800000"/>
            <a:headEnd/>
            <a:tailEnd/>
          </a:ln>
          <a:effectLst/>
        </p:spPr>
        <p:txBody>
          <a:bodyPr wrap="square">
            <a:spAutoFit/>
          </a:bodyPr>
          <a:lstStyle/>
          <a:p>
            <a:pPr>
              <a:spcBef>
                <a:spcPts val="0"/>
              </a:spcBef>
            </a:pPr>
            <a:r>
              <a:rPr lang="en-GB" sz="2000" dirty="0">
                <a:latin typeface="Arial" panose="020B0604020202020204" pitchFamily="34" charset="0"/>
                <a:cs typeface="Arial" panose="020B0604020202020204" pitchFamily="34" charset="0"/>
              </a:rPr>
              <a:t>- Find the  Frame with the Queen in Box </a:t>
            </a:r>
            <a:r>
              <a:rPr lang="en-GB" sz="2000" b="1" dirty="0">
                <a:latin typeface="Arial" panose="020B0604020202020204" pitchFamily="34" charset="0"/>
                <a:cs typeface="Arial" panose="020B0604020202020204" pitchFamily="34" charset="0"/>
              </a:rPr>
              <a:t>A</a:t>
            </a:r>
          </a:p>
          <a:p>
            <a:pPr>
              <a:spcBef>
                <a:spcPts val="0"/>
              </a:spcBef>
            </a:pPr>
            <a:r>
              <a:rPr lang="en-GB" sz="2000" dirty="0">
                <a:latin typeface="Arial" panose="020B0604020202020204" pitchFamily="34" charset="0"/>
                <a:cs typeface="Arial" panose="020B0604020202020204" pitchFamily="34" charset="0"/>
              </a:rPr>
              <a:t>- Destroy all Queen Cells on this frame</a:t>
            </a:r>
          </a:p>
          <a:p>
            <a:pPr>
              <a:spcBef>
                <a:spcPts val="0"/>
              </a:spcBef>
            </a:pPr>
            <a:r>
              <a:rPr lang="en-GB" sz="2000" dirty="0">
                <a:latin typeface="Arial" panose="020B0604020202020204" pitchFamily="34" charset="0"/>
                <a:cs typeface="Arial" panose="020B0604020202020204" pitchFamily="34" charset="0"/>
              </a:rPr>
              <a:t>- Move frame with Queen  on to Box B</a:t>
            </a:r>
          </a:p>
          <a:p>
            <a:pPr>
              <a:spcBef>
                <a:spcPts val="0"/>
              </a:spcBef>
            </a:pPr>
            <a:r>
              <a:rPr lang="en-GB" sz="2000" dirty="0">
                <a:latin typeface="Arial" panose="020B0604020202020204" pitchFamily="34" charset="0"/>
                <a:cs typeface="Arial" panose="020B0604020202020204" pitchFamily="34" charset="0"/>
              </a:rPr>
              <a:t>- Fill Box B with drawn and foundation frames</a:t>
            </a:r>
            <a:endParaRPr lang="en-US" sz="2000" dirty="0">
              <a:latin typeface="Arial" panose="020B0604020202020204" pitchFamily="34" charset="0"/>
              <a:cs typeface="Arial" panose="020B0604020202020204" pitchFamily="34" charset="0"/>
            </a:endParaRPr>
          </a:p>
        </p:txBody>
      </p:sp>
      <p:grpSp>
        <p:nvGrpSpPr>
          <p:cNvPr id="23" name="Group 22">
            <a:extLst>
              <a:ext uri="{FF2B5EF4-FFF2-40B4-BE49-F238E27FC236}">
                <a16:creationId xmlns:a16="http://schemas.microsoft.com/office/drawing/2014/main" id="{A80DB9C8-A7B1-8A93-EA11-29ED129B75F1}"/>
              </a:ext>
            </a:extLst>
          </p:cNvPr>
          <p:cNvGrpSpPr/>
          <p:nvPr/>
        </p:nvGrpSpPr>
        <p:grpSpPr>
          <a:xfrm>
            <a:off x="1370212" y="3136231"/>
            <a:ext cx="1281013" cy="940841"/>
            <a:chOff x="1370212" y="3136231"/>
            <a:chExt cx="1281013" cy="940841"/>
          </a:xfrm>
        </p:grpSpPr>
        <p:sp>
          <p:nvSpPr>
            <p:cNvPr id="5" name="Rectangle 4">
              <a:extLst>
                <a:ext uri="{FF2B5EF4-FFF2-40B4-BE49-F238E27FC236}">
                  <a16:creationId xmlns:a16="http://schemas.microsoft.com/office/drawing/2014/main" id="{04B7F623-53EB-5F70-65A0-8C4CDD0F7D67}"/>
                </a:ext>
              </a:extLst>
            </p:cNvPr>
            <p:cNvSpPr>
              <a:spLocks/>
            </p:cNvSpPr>
            <p:nvPr/>
          </p:nvSpPr>
          <p:spPr bwMode="auto">
            <a:xfrm>
              <a:off x="1370212" y="3136231"/>
              <a:ext cx="1281013" cy="940841"/>
            </a:xfrm>
            <a:prstGeom prst="rect">
              <a:avLst/>
            </a:prstGeom>
            <a:solidFill>
              <a:schemeClr val="accent4">
                <a:lumMod val="60000"/>
                <a:lumOff val="40000"/>
              </a:schemeClr>
            </a:solidFill>
            <a:ln w="9525">
              <a:solidFill>
                <a:schemeClr val="tx1"/>
              </a:solidFill>
              <a:miter lim="800000"/>
              <a:headEnd/>
              <a:tailEnd/>
            </a:ln>
            <a:effectLst/>
          </p:spPr>
          <p:txBody>
            <a:bodyPr wrap="none" anchor="ctr"/>
            <a:lstStyle/>
            <a:p>
              <a:pPr algn="ctr"/>
              <a:r>
                <a:rPr lang="en-GB" sz="2000" dirty="0">
                  <a:latin typeface="Arial" panose="020B0604020202020204" pitchFamily="34" charset="0"/>
                  <a:cs typeface="Arial" panose="020B0604020202020204" pitchFamily="34" charset="0"/>
                </a:rPr>
                <a:t>B</a:t>
              </a:r>
              <a:endParaRPr lang="en-US" sz="20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B76086F-74C2-C7C0-0903-F2B88A356CBE}"/>
                </a:ext>
              </a:extLst>
            </p:cNvPr>
            <p:cNvSpPr>
              <a:spLocks/>
            </p:cNvSpPr>
            <p:nvPr/>
          </p:nvSpPr>
          <p:spPr bwMode="auto">
            <a:xfrm>
              <a:off x="2178647" y="3136231"/>
              <a:ext cx="135234" cy="940841"/>
            </a:xfrm>
            <a:prstGeom prst="rect">
              <a:avLst/>
            </a:prstGeom>
            <a:solidFill>
              <a:schemeClr val="accent1"/>
            </a:solidFill>
            <a:ln w="9525">
              <a:solidFill>
                <a:schemeClr val="tx1"/>
              </a:solidFill>
              <a:miter lim="800000"/>
              <a:headEnd/>
              <a:tailEnd/>
            </a:ln>
            <a:effectLst/>
          </p:spPr>
          <p:txBody>
            <a:bodyPr wrap="none" anchor="ctr"/>
            <a:lstStyle/>
            <a:p>
              <a:endParaRPr lang="en-GB"/>
            </a:p>
          </p:txBody>
        </p:sp>
        <p:sp>
          <p:nvSpPr>
            <p:cNvPr id="12" name="Text Box 11">
              <a:extLst>
                <a:ext uri="{FF2B5EF4-FFF2-40B4-BE49-F238E27FC236}">
                  <a16:creationId xmlns:a16="http://schemas.microsoft.com/office/drawing/2014/main" id="{EC582E0A-F3F8-ED95-2638-2DE75BE9D8ED}"/>
                </a:ext>
              </a:extLst>
            </p:cNvPr>
            <p:cNvSpPr txBox="1">
              <a:spLocks/>
            </p:cNvSpPr>
            <p:nvPr/>
          </p:nvSpPr>
          <p:spPr bwMode="auto">
            <a:xfrm>
              <a:off x="2070066" y="3172906"/>
              <a:ext cx="344966" cy="338554"/>
            </a:xfrm>
            <a:prstGeom prst="rect">
              <a:avLst/>
            </a:prstGeom>
            <a:noFill/>
            <a:ln w="9525">
              <a:noFill/>
              <a:miter lim="800000"/>
              <a:headEnd/>
              <a:tailEnd/>
            </a:ln>
            <a:effectLst/>
          </p:spPr>
          <p:txBody>
            <a:bodyPr wrap="none">
              <a:spAutoFit/>
            </a:bodyPr>
            <a:lstStyle/>
            <a:p>
              <a:pPr algn="ctr"/>
              <a:r>
                <a:rPr lang="en-GB" sz="1600" b="1" dirty="0">
                  <a:solidFill>
                    <a:srgbClr val="FFFF00"/>
                  </a:solidFill>
                  <a:latin typeface="Arial" panose="020B0604020202020204" pitchFamily="34" charset="0"/>
                  <a:cs typeface="Arial" panose="020B0604020202020204" pitchFamily="34" charset="0"/>
                </a:rPr>
                <a:t>Q</a:t>
              </a:r>
              <a:endParaRPr lang="en-US" sz="1600" b="1" dirty="0">
                <a:solidFill>
                  <a:srgbClr val="FFFF00"/>
                </a:solidFill>
                <a:latin typeface="Arial" panose="020B0604020202020204" pitchFamily="34" charset="0"/>
                <a:cs typeface="Arial" panose="020B0604020202020204" pitchFamily="34" charset="0"/>
              </a:endParaRPr>
            </a:p>
          </p:txBody>
        </p:sp>
      </p:grpSp>
      <p:sp>
        <p:nvSpPr>
          <p:cNvPr id="13" name="Line 12">
            <a:extLst>
              <a:ext uri="{FF2B5EF4-FFF2-40B4-BE49-F238E27FC236}">
                <a16:creationId xmlns:a16="http://schemas.microsoft.com/office/drawing/2014/main" id="{C43943E4-206D-93A8-0FD2-23DB3A60F005}"/>
              </a:ext>
            </a:extLst>
          </p:cNvPr>
          <p:cNvSpPr>
            <a:spLocks/>
          </p:cNvSpPr>
          <p:nvPr/>
        </p:nvSpPr>
        <p:spPr bwMode="auto">
          <a:xfrm flipH="1" flipV="1">
            <a:off x="2342866" y="4187433"/>
            <a:ext cx="871246" cy="579805"/>
          </a:xfrm>
          <a:prstGeom prst="line">
            <a:avLst/>
          </a:prstGeom>
          <a:noFill/>
          <a:ln w="9525">
            <a:solidFill>
              <a:schemeClr val="tx1"/>
            </a:solidFill>
            <a:round/>
            <a:headEnd/>
            <a:tailEnd type="triangle" w="med" len="med"/>
          </a:ln>
          <a:effectLst/>
        </p:spPr>
        <p:txBody>
          <a:bodyPr/>
          <a:lstStyle/>
          <a:p>
            <a:endParaRPr lang="en-GB"/>
          </a:p>
        </p:txBody>
      </p:sp>
      <p:sp>
        <p:nvSpPr>
          <p:cNvPr id="15" name="Text Box 14">
            <a:extLst>
              <a:ext uri="{FF2B5EF4-FFF2-40B4-BE49-F238E27FC236}">
                <a16:creationId xmlns:a16="http://schemas.microsoft.com/office/drawing/2014/main" id="{61A5A716-756C-84DA-7BEE-1CBBCB2ADCD9}"/>
              </a:ext>
            </a:extLst>
          </p:cNvPr>
          <p:cNvSpPr txBox="1">
            <a:spLocks/>
          </p:cNvSpPr>
          <p:nvPr/>
        </p:nvSpPr>
        <p:spPr bwMode="auto">
          <a:xfrm>
            <a:off x="1032868" y="4530082"/>
            <a:ext cx="1887339" cy="400110"/>
          </a:xfrm>
          <a:prstGeom prst="rect">
            <a:avLst/>
          </a:prstGeom>
          <a:noFill/>
          <a:ln w="9525">
            <a:noFill/>
            <a:miter lim="800000"/>
            <a:headEnd/>
            <a:tailEnd/>
          </a:ln>
          <a:effectLst/>
        </p:spPr>
        <p:txBody>
          <a:bodyPr>
            <a:spAutoFit/>
          </a:bodyPr>
          <a:lstStyle/>
          <a:p>
            <a:pPr algn="ctr">
              <a:spcBef>
                <a:spcPct val="50000"/>
              </a:spcBef>
            </a:pPr>
            <a:r>
              <a:rPr lang="en-GB" sz="2000" dirty="0">
                <a:latin typeface="Arial" panose="020B0604020202020204" pitchFamily="34" charset="0"/>
                <a:cs typeface="Arial" panose="020B0604020202020204" pitchFamily="34" charset="0"/>
              </a:rPr>
              <a:t>New Box ‘B’</a:t>
            </a:r>
            <a:endParaRPr lang="en-US" sz="2000" dirty="0">
              <a:latin typeface="Arial" panose="020B0604020202020204" pitchFamily="34" charset="0"/>
              <a:cs typeface="Arial" panose="020B0604020202020204" pitchFamily="34" charset="0"/>
            </a:endParaRPr>
          </a:p>
        </p:txBody>
      </p:sp>
      <p:sp>
        <p:nvSpPr>
          <p:cNvPr id="16" name="Line 15">
            <a:extLst>
              <a:ext uri="{FF2B5EF4-FFF2-40B4-BE49-F238E27FC236}">
                <a16:creationId xmlns:a16="http://schemas.microsoft.com/office/drawing/2014/main" id="{67534254-BB94-D356-50BC-706FE3E4DDD2}"/>
              </a:ext>
            </a:extLst>
          </p:cNvPr>
          <p:cNvSpPr>
            <a:spLocks/>
          </p:cNvSpPr>
          <p:nvPr/>
        </p:nvSpPr>
        <p:spPr bwMode="auto">
          <a:xfrm flipV="1">
            <a:off x="1909663" y="4058920"/>
            <a:ext cx="0" cy="336333"/>
          </a:xfrm>
          <a:prstGeom prst="line">
            <a:avLst/>
          </a:prstGeom>
          <a:noFill/>
          <a:ln w="76200">
            <a:solidFill>
              <a:schemeClr val="folHlink"/>
            </a:solidFill>
            <a:round/>
            <a:headEnd/>
            <a:tailEnd type="triangle" w="med" len="med"/>
          </a:ln>
          <a:effectLst/>
        </p:spPr>
        <p:txBody>
          <a:bodyPr/>
          <a:lstStyle/>
          <a:p>
            <a:endParaRPr lang="en-GB"/>
          </a:p>
        </p:txBody>
      </p:sp>
      <p:sp>
        <p:nvSpPr>
          <p:cNvPr id="17" name="Text Box 16">
            <a:extLst>
              <a:ext uri="{FF2B5EF4-FFF2-40B4-BE49-F238E27FC236}">
                <a16:creationId xmlns:a16="http://schemas.microsoft.com/office/drawing/2014/main" id="{B2387F1B-5A73-2DA6-DA39-8657DEDBFC61}"/>
              </a:ext>
            </a:extLst>
          </p:cNvPr>
          <p:cNvSpPr txBox="1">
            <a:spLocks/>
          </p:cNvSpPr>
          <p:nvPr/>
        </p:nvSpPr>
        <p:spPr bwMode="auto">
          <a:xfrm>
            <a:off x="6069239" y="1591991"/>
            <a:ext cx="2108766" cy="342258"/>
          </a:xfrm>
          <a:prstGeom prst="rect">
            <a:avLst/>
          </a:prstGeom>
          <a:noFill/>
          <a:ln w="19050">
            <a:noFill/>
            <a:miter lim="800000"/>
            <a:headEnd type="none" w="sm" len="sm"/>
            <a:tailEnd/>
          </a:ln>
          <a:effectLst/>
        </p:spPr>
        <p:txBody>
          <a:bodyPr>
            <a:spAutoFit/>
          </a:bodyPr>
          <a:lstStyle/>
          <a:p>
            <a:endParaRPr lang="en-US">
              <a:latin typeface="Arial" charset="0"/>
            </a:endParaRPr>
          </a:p>
        </p:txBody>
      </p:sp>
      <p:sp>
        <p:nvSpPr>
          <p:cNvPr id="18" name="Text Box 17">
            <a:extLst>
              <a:ext uri="{FF2B5EF4-FFF2-40B4-BE49-F238E27FC236}">
                <a16:creationId xmlns:a16="http://schemas.microsoft.com/office/drawing/2014/main" id="{D24456CC-B4E0-76CA-19C6-69F38C83A00F}"/>
              </a:ext>
            </a:extLst>
          </p:cNvPr>
          <p:cNvSpPr txBox="1">
            <a:spLocks/>
          </p:cNvSpPr>
          <p:nvPr/>
        </p:nvSpPr>
        <p:spPr bwMode="auto">
          <a:xfrm>
            <a:off x="5311128" y="1484784"/>
            <a:ext cx="3437335" cy="1323439"/>
          </a:xfrm>
          <a:prstGeom prst="rect">
            <a:avLst/>
          </a:prstGeom>
          <a:noFill/>
          <a:ln w="19050">
            <a:noFill/>
            <a:miter lim="800000"/>
            <a:headEnd type="none" w="sm" len="sm"/>
            <a:tailEnd/>
          </a:ln>
          <a:effectLst/>
        </p:spPr>
        <p:txBody>
          <a:bodyPr wrap="square">
            <a:spAutoFit/>
          </a:bodyPr>
          <a:lstStyle/>
          <a:p>
            <a:r>
              <a:rPr lang="en-GB" sz="2000" dirty="0">
                <a:latin typeface="Arial" panose="020B0604020202020204" pitchFamily="34" charset="0"/>
                <a:cs typeface="Arial" panose="020B0604020202020204" pitchFamily="34" charset="0"/>
              </a:rPr>
              <a:t>- Examine all frames</a:t>
            </a:r>
          </a:p>
          <a:p>
            <a:r>
              <a:rPr lang="en-GB" sz="2000" dirty="0">
                <a:latin typeface="Arial" panose="020B0604020202020204" pitchFamily="34" charset="0"/>
                <a:cs typeface="Arial" panose="020B0604020202020204" pitchFamily="34" charset="0"/>
              </a:rPr>
              <a:t>- Remove all sealed Q Cells</a:t>
            </a:r>
          </a:p>
          <a:p>
            <a:r>
              <a:rPr lang="en-GB" sz="2000" dirty="0">
                <a:latin typeface="Arial" panose="020B0604020202020204" pitchFamily="34" charset="0"/>
                <a:cs typeface="Arial" panose="020B0604020202020204" pitchFamily="34" charset="0"/>
              </a:rPr>
              <a:t>- Leave 2 open Q Cells containing a grub</a:t>
            </a:r>
            <a:endParaRPr lang="en-US" sz="2000" dirty="0">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C7AF67D2-05FB-367C-B30C-7708974DB92D}"/>
              </a:ext>
            </a:extLst>
          </p:cNvPr>
          <p:cNvSpPr>
            <a:spLocks/>
          </p:cNvSpPr>
          <p:nvPr/>
        </p:nvSpPr>
        <p:spPr bwMode="auto">
          <a:xfrm>
            <a:off x="6223793" y="4058920"/>
            <a:ext cx="0" cy="0"/>
          </a:xfrm>
          <a:prstGeom prst="line">
            <a:avLst/>
          </a:prstGeom>
          <a:noFill/>
          <a:ln w="19050">
            <a:solidFill>
              <a:schemeClr val="tx1"/>
            </a:solidFill>
            <a:round/>
            <a:headEnd type="none" w="sm" len="sm"/>
            <a:tailEnd type="stealth" w="med" len="med"/>
          </a:ln>
          <a:effectLst/>
        </p:spPr>
        <p:txBody>
          <a:bodyPr wrap="none"/>
          <a:lstStyle/>
          <a:p>
            <a:endParaRPr lang="en-GB"/>
          </a:p>
        </p:txBody>
      </p:sp>
      <p:sp>
        <p:nvSpPr>
          <p:cNvPr id="20" name="Line 20">
            <a:extLst>
              <a:ext uri="{FF2B5EF4-FFF2-40B4-BE49-F238E27FC236}">
                <a16:creationId xmlns:a16="http://schemas.microsoft.com/office/drawing/2014/main" id="{AFC250A4-4DC7-76B7-2666-7A1CB8814388}"/>
              </a:ext>
            </a:extLst>
          </p:cNvPr>
          <p:cNvSpPr>
            <a:spLocks/>
          </p:cNvSpPr>
          <p:nvPr/>
        </p:nvSpPr>
        <p:spPr bwMode="auto">
          <a:xfrm flipH="1">
            <a:off x="5211763" y="4221088"/>
            <a:ext cx="943670" cy="0"/>
          </a:xfrm>
          <a:prstGeom prst="line">
            <a:avLst/>
          </a:prstGeom>
          <a:noFill/>
          <a:ln w="76200">
            <a:solidFill>
              <a:schemeClr val="folHlink"/>
            </a:solidFill>
            <a:round/>
            <a:headEnd type="none" w="sm" len="sm"/>
            <a:tailEnd type="stealth" w="med" len="med"/>
          </a:ln>
          <a:effectLst/>
        </p:spPr>
        <p:txBody>
          <a:bodyPr wrap="none"/>
          <a:lstStyle/>
          <a:p>
            <a:endParaRPr lang="en-GB"/>
          </a:p>
        </p:txBody>
      </p:sp>
      <p:sp>
        <p:nvSpPr>
          <p:cNvPr id="21" name="Text Box 21">
            <a:extLst>
              <a:ext uri="{FF2B5EF4-FFF2-40B4-BE49-F238E27FC236}">
                <a16:creationId xmlns:a16="http://schemas.microsoft.com/office/drawing/2014/main" id="{722002C8-96A8-D302-F8FC-5F4ACF8F8CA4}"/>
              </a:ext>
            </a:extLst>
          </p:cNvPr>
          <p:cNvSpPr txBox="1">
            <a:spLocks/>
          </p:cNvSpPr>
          <p:nvPr/>
        </p:nvSpPr>
        <p:spPr bwMode="auto">
          <a:xfrm>
            <a:off x="3266459" y="3925573"/>
            <a:ext cx="1811556" cy="400110"/>
          </a:xfrm>
          <a:prstGeom prst="rect">
            <a:avLst/>
          </a:prstGeom>
          <a:noFill/>
          <a:ln w="19050">
            <a:noFill/>
            <a:miter lim="800000"/>
            <a:headEnd type="none" w="sm" len="sm"/>
            <a:tailEnd/>
          </a:ln>
          <a:effectLst/>
        </p:spPr>
        <p:txBody>
          <a:bodyPr wrap="square">
            <a:spAutoFit/>
          </a:bodyPr>
          <a:lstStyle/>
          <a:p>
            <a:pPr algn="r">
              <a:spcBef>
                <a:spcPct val="50000"/>
              </a:spcBef>
            </a:pPr>
            <a:r>
              <a:rPr lang="en-GB" sz="2000" dirty="0">
                <a:latin typeface="Arial" panose="020B0604020202020204" pitchFamily="34" charset="0"/>
                <a:cs typeface="Arial" panose="020B0604020202020204" pitchFamily="34" charset="0"/>
              </a:rPr>
              <a:t>Flying Bees</a:t>
            </a:r>
            <a:endParaRPr lang="en-US" sz="20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F0B7ED11-7541-EE87-AD70-788561FE80BB}"/>
              </a:ext>
            </a:extLst>
          </p:cNvPr>
          <p:cNvSpPr>
            <a:spLocks/>
          </p:cNvSpPr>
          <p:nvPr/>
        </p:nvSpPr>
        <p:spPr bwMode="auto">
          <a:xfrm>
            <a:off x="5549106" y="3166368"/>
            <a:ext cx="1281013" cy="853424"/>
          </a:xfrm>
          <a:prstGeom prst="rect">
            <a:avLst/>
          </a:prstGeom>
          <a:solidFill>
            <a:srgbClr val="00FF00"/>
          </a:solidFill>
          <a:ln w="9525">
            <a:solidFill>
              <a:schemeClr val="tx1"/>
            </a:solidFill>
            <a:miter lim="800000"/>
            <a:headEnd/>
            <a:tailEnd/>
          </a:ln>
          <a:effectLst/>
        </p:spPr>
        <p:txBody>
          <a:bodyPr wrap="none" anchor="ctr"/>
          <a:lstStyle/>
          <a:p>
            <a:pPr algn="ctr"/>
            <a:r>
              <a:rPr lang="en-GB" sz="2000" dirty="0">
                <a:latin typeface="Arial" panose="020B0604020202020204" pitchFamily="34" charset="0"/>
                <a:cs typeface="Arial" panose="020B0604020202020204" pitchFamily="34" charset="0"/>
              </a:rPr>
              <a:t>A</a:t>
            </a:r>
            <a:endParaRPr lang="en-US" sz="2000" dirty="0">
              <a:latin typeface="Arial" panose="020B0604020202020204" pitchFamily="34" charset="0"/>
              <a:cs typeface="Arial" panose="020B0604020202020204" pitchFamily="34" charset="0"/>
            </a:endParaRPr>
          </a:p>
        </p:txBody>
      </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556419" y="250637"/>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Artificial Swarm Method – Stage 1 - Day 1</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
        <p:nvSpPr>
          <p:cNvPr id="22" name="TextBox 21">
            <a:extLst>
              <a:ext uri="{FF2B5EF4-FFF2-40B4-BE49-F238E27FC236}">
                <a16:creationId xmlns:a16="http://schemas.microsoft.com/office/drawing/2014/main" id="{12F97F58-3060-2B0D-2100-AE7C03B6517C}"/>
              </a:ext>
            </a:extLst>
          </p:cNvPr>
          <p:cNvSpPr txBox="1"/>
          <p:nvPr/>
        </p:nvSpPr>
        <p:spPr>
          <a:xfrm>
            <a:off x="1370212" y="1966802"/>
            <a:ext cx="1281013"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Original Stand</a:t>
            </a:r>
          </a:p>
        </p:txBody>
      </p:sp>
    </p:spTree>
    <p:extLst>
      <p:ext uri="{BB962C8B-B14F-4D97-AF65-F5344CB8AC3E}">
        <p14:creationId xmlns:p14="http://schemas.microsoft.com/office/powerpoint/2010/main" val="59019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Artificial Swarm Method – Stage 2 - Day 7</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
        <p:nvSpPr>
          <p:cNvPr id="10" name="Line 15">
            <a:extLst>
              <a:ext uri="{FF2B5EF4-FFF2-40B4-BE49-F238E27FC236}">
                <a16:creationId xmlns:a16="http://schemas.microsoft.com/office/drawing/2014/main" id="{C5D4F078-1180-A737-4125-63417B867FEE}"/>
              </a:ext>
            </a:extLst>
          </p:cNvPr>
          <p:cNvSpPr>
            <a:spLocks noChangeShapeType="1"/>
          </p:cNvSpPr>
          <p:nvPr/>
        </p:nvSpPr>
        <p:spPr bwMode="auto">
          <a:xfrm flipV="1">
            <a:off x="1908175" y="4724400"/>
            <a:ext cx="0" cy="360363"/>
          </a:xfrm>
          <a:prstGeom prst="line">
            <a:avLst/>
          </a:prstGeom>
          <a:noFill/>
          <a:ln w="76200">
            <a:solidFill>
              <a:schemeClr val="folHlink"/>
            </a:solidFill>
            <a:round/>
            <a:headEnd/>
            <a:tailEnd type="triangle" w="med" len="med"/>
          </a:ln>
          <a:effectLst/>
        </p:spPr>
        <p:txBody>
          <a:bodyPr/>
          <a:lstStyle/>
          <a:p>
            <a:endParaRPr lang="en-GB" dirty="0"/>
          </a:p>
        </p:txBody>
      </p:sp>
      <p:sp>
        <p:nvSpPr>
          <p:cNvPr id="11" name="Text Box 17">
            <a:extLst>
              <a:ext uri="{FF2B5EF4-FFF2-40B4-BE49-F238E27FC236}">
                <a16:creationId xmlns:a16="http://schemas.microsoft.com/office/drawing/2014/main" id="{96F45A75-ECF9-3330-F90C-F33FF4DDD82A}"/>
              </a:ext>
            </a:extLst>
          </p:cNvPr>
          <p:cNvSpPr txBox="1">
            <a:spLocks noChangeArrowheads="1"/>
          </p:cNvSpPr>
          <p:nvPr/>
        </p:nvSpPr>
        <p:spPr bwMode="auto">
          <a:xfrm>
            <a:off x="4873625" y="1928038"/>
            <a:ext cx="3168650" cy="553998"/>
          </a:xfrm>
          <a:prstGeom prst="rect">
            <a:avLst/>
          </a:prstGeom>
          <a:noFill/>
          <a:ln w="19050">
            <a:noFill/>
            <a:miter lim="800000"/>
            <a:headEnd type="none" w="sm" len="sm"/>
            <a:tailEnd/>
          </a:ln>
          <a:effectLst/>
        </p:spPr>
        <p:txBody>
          <a:bodyPr wrap="square">
            <a:spAutoFit/>
          </a:bodyPr>
          <a:lstStyle/>
          <a:p>
            <a:pPr algn="ctr"/>
            <a:r>
              <a:rPr lang="en-GB" sz="2000" dirty="0">
                <a:latin typeface="Arial" panose="020B0604020202020204" pitchFamily="34" charset="0"/>
                <a:cs typeface="Arial" panose="020B0604020202020204" pitchFamily="34" charset="0"/>
              </a:rPr>
              <a:t>Queen Cells now sealed</a:t>
            </a:r>
          </a:p>
          <a:p>
            <a:pPr algn="ctr"/>
            <a:endParaRPr lang="en-GB" sz="1000" dirty="0">
              <a:effectLst>
                <a:outerShdw blurRad="38100" dist="38100" dir="2700000" algn="tl">
                  <a:srgbClr val="000000"/>
                </a:outerShdw>
              </a:effectLst>
            </a:endParaRPr>
          </a:p>
        </p:txBody>
      </p:sp>
      <p:sp>
        <p:nvSpPr>
          <p:cNvPr id="13" name="Line 22">
            <a:extLst>
              <a:ext uri="{FF2B5EF4-FFF2-40B4-BE49-F238E27FC236}">
                <a16:creationId xmlns:a16="http://schemas.microsoft.com/office/drawing/2014/main" id="{30ED6E63-DB66-AC7B-81D3-4DFF35F4A8B1}"/>
              </a:ext>
            </a:extLst>
          </p:cNvPr>
          <p:cNvSpPr>
            <a:spLocks noChangeShapeType="1"/>
          </p:cNvSpPr>
          <p:nvPr/>
        </p:nvSpPr>
        <p:spPr bwMode="auto">
          <a:xfrm flipH="1">
            <a:off x="3995738" y="4652963"/>
            <a:ext cx="1512887" cy="0"/>
          </a:xfrm>
          <a:prstGeom prst="line">
            <a:avLst/>
          </a:prstGeom>
          <a:noFill/>
          <a:ln w="57150">
            <a:solidFill>
              <a:schemeClr val="tx1"/>
            </a:solidFill>
            <a:round/>
            <a:headEnd type="none" w="sm" len="sm"/>
            <a:tailEnd type="stealth" w="med" len="med"/>
          </a:ln>
          <a:effectLst/>
        </p:spPr>
        <p:txBody>
          <a:bodyPr wrap="none"/>
          <a:lstStyle/>
          <a:p>
            <a:endParaRPr lang="en-GB" dirty="0"/>
          </a:p>
        </p:txBody>
      </p:sp>
      <p:sp>
        <p:nvSpPr>
          <p:cNvPr id="14" name="Text Box 23">
            <a:extLst>
              <a:ext uri="{FF2B5EF4-FFF2-40B4-BE49-F238E27FC236}">
                <a16:creationId xmlns:a16="http://schemas.microsoft.com/office/drawing/2014/main" id="{0D6C17FB-171F-B225-1423-65222E81A434}"/>
              </a:ext>
            </a:extLst>
          </p:cNvPr>
          <p:cNvSpPr txBox="1">
            <a:spLocks noChangeArrowheads="1"/>
          </p:cNvSpPr>
          <p:nvPr/>
        </p:nvSpPr>
        <p:spPr bwMode="auto">
          <a:xfrm>
            <a:off x="827088" y="5517232"/>
            <a:ext cx="2520242" cy="707886"/>
          </a:xfrm>
          <a:prstGeom prst="rect">
            <a:avLst/>
          </a:prstGeom>
          <a:noFill/>
          <a:ln w="19050">
            <a:noFill/>
            <a:miter lim="800000"/>
            <a:headEnd type="none" w="sm" len="sm"/>
            <a:tailEnd/>
          </a:ln>
          <a:effectLst/>
        </p:spPr>
        <p:txBody>
          <a:bodyPr wrap="none">
            <a:spAutoFit/>
          </a:bodyPr>
          <a:lstStyle/>
          <a:p>
            <a:r>
              <a:rPr lang="en-GB" sz="2000" dirty="0">
                <a:latin typeface="Arial" panose="020B0604020202020204" pitchFamily="34" charset="0"/>
                <a:cs typeface="Arial" panose="020B0604020202020204" pitchFamily="34" charset="0"/>
              </a:rPr>
              <a:t>- Examine all frames</a:t>
            </a:r>
          </a:p>
          <a:p>
            <a:r>
              <a:rPr lang="en-GB" sz="2000" dirty="0">
                <a:latin typeface="Arial" panose="020B0604020202020204" pitchFamily="34" charset="0"/>
                <a:cs typeface="Arial" panose="020B0604020202020204" pitchFamily="34" charset="0"/>
              </a:rPr>
              <a:t>- Remove all Q Cells</a:t>
            </a:r>
            <a:endParaRPr lang="en-US" sz="2000" dirty="0">
              <a:latin typeface="Arial" panose="020B0604020202020204" pitchFamily="34" charset="0"/>
              <a:cs typeface="Arial" panose="020B0604020202020204" pitchFamily="34" charset="0"/>
            </a:endParaRPr>
          </a:p>
        </p:txBody>
      </p:sp>
      <p:sp>
        <p:nvSpPr>
          <p:cNvPr id="20" name="Text Box 14">
            <a:extLst>
              <a:ext uri="{FF2B5EF4-FFF2-40B4-BE49-F238E27FC236}">
                <a16:creationId xmlns:a16="http://schemas.microsoft.com/office/drawing/2014/main" id="{B5A168E6-3698-6DE6-B07C-EB74F4E824FF}"/>
              </a:ext>
            </a:extLst>
          </p:cNvPr>
          <p:cNvSpPr txBox="1">
            <a:spLocks/>
          </p:cNvSpPr>
          <p:nvPr/>
        </p:nvSpPr>
        <p:spPr bwMode="auto">
          <a:xfrm>
            <a:off x="1067048" y="5085184"/>
            <a:ext cx="1887339" cy="400110"/>
          </a:xfrm>
          <a:prstGeom prst="rect">
            <a:avLst/>
          </a:prstGeom>
          <a:noFill/>
          <a:ln w="9525">
            <a:noFill/>
            <a:miter lim="800000"/>
            <a:headEnd/>
            <a:tailEnd/>
          </a:ln>
          <a:effectLst/>
        </p:spPr>
        <p:txBody>
          <a:bodyPr>
            <a:spAutoFit/>
          </a:bodyPr>
          <a:lstStyle/>
          <a:p>
            <a:pPr algn="ctr">
              <a:spcBef>
                <a:spcPct val="50000"/>
              </a:spcBef>
            </a:pPr>
            <a:r>
              <a:rPr lang="en-GB" sz="2000" dirty="0">
                <a:latin typeface="Arial" panose="020B0604020202020204" pitchFamily="34" charset="0"/>
                <a:cs typeface="Arial" panose="020B0604020202020204" pitchFamily="34" charset="0"/>
              </a:rPr>
              <a:t>New Box ‘B’</a:t>
            </a:r>
            <a:endParaRPr lang="en-US" sz="20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61BD399-02E2-372C-FBEC-2473B66DA50C}"/>
              </a:ext>
            </a:extLst>
          </p:cNvPr>
          <p:cNvSpPr txBox="1"/>
          <p:nvPr/>
        </p:nvSpPr>
        <p:spPr>
          <a:xfrm>
            <a:off x="1429559" y="2071969"/>
            <a:ext cx="1281013"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Original Stand</a:t>
            </a:r>
          </a:p>
        </p:txBody>
      </p:sp>
      <p:grpSp>
        <p:nvGrpSpPr>
          <p:cNvPr id="31" name="Group 30">
            <a:extLst>
              <a:ext uri="{FF2B5EF4-FFF2-40B4-BE49-F238E27FC236}">
                <a16:creationId xmlns:a16="http://schemas.microsoft.com/office/drawing/2014/main" id="{65D08517-8B79-B98B-80FC-B1BC1B01AC2E}"/>
              </a:ext>
            </a:extLst>
          </p:cNvPr>
          <p:cNvGrpSpPr/>
          <p:nvPr/>
        </p:nvGrpSpPr>
        <p:grpSpPr>
          <a:xfrm>
            <a:off x="5811267" y="3173062"/>
            <a:ext cx="1336726" cy="1270435"/>
            <a:chOff x="5811267" y="3465162"/>
            <a:chExt cx="1336726" cy="1270435"/>
          </a:xfrm>
        </p:grpSpPr>
        <p:sp>
          <p:nvSpPr>
            <p:cNvPr id="12" name="Line 19">
              <a:extLst>
                <a:ext uri="{FF2B5EF4-FFF2-40B4-BE49-F238E27FC236}">
                  <a16:creationId xmlns:a16="http://schemas.microsoft.com/office/drawing/2014/main" id="{62E1BFE5-E491-A4F2-2446-A00AC120443B}"/>
                </a:ext>
              </a:extLst>
            </p:cNvPr>
            <p:cNvSpPr>
              <a:spLocks noChangeShapeType="1"/>
            </p:cNvSpPr>
            <p:nvPr/>
          </p:nvSpPr>
          <p:spPr bwMode="auto">
            <a:xfrm>
              <a:off x="6516688" y="4724400"/>
              <a:ext cx="0" cy="0"/>
            </a:xfrm>
            <a:prstGeom prst="line">
              <a:avLst/>
            </a:prstGeom>
            <a:noFill/>
            <a:ln w="19050">
              <a:solidFill>
                <a:schemeClr val="tx1"/>
              </a:solidFill>
              <a:round/>
              <a:headEnd type="none" w="sm" len="sm"/>
              <a:tailEnd type="stealth" w="med" len="med"/>
            </a:ln>
            <a:effectLst/>
          </p:spPr>
          <p:txBody>
            <a:bodyPr wrap="none"/>
            <a:lstStyle/>
            <a:p>
              <a:endParaRPr lang="en-GB" dirty="0"/>
            </a:p>
          </p:txBody>
        </p:sp>
        <p:sp>
          <p:nvSpPr>
            <p:cNvPr id="26" name="Rectangle 25">
              <a:extLst>
                <a:ext uri="{FF2B5EF4-FFF2-40B4-BE49-F238E27FC236}">
                  <a16:creationId xmlns:a16="http://schemas.microsoft.com/office/drawing/2014/main" id="{B74502F1-42A1-2D85-4DA6-C7FE9B4E825B}"/>
                </a:ext>
              </a:extLst>
            </p:cNvPr>
            <p:cNvSpPr>
              <a:spLocks/>
            </p:cNvSpPr>
            <p:nvPr/>
          </p:nvSpPr>
          <p:spPr bwMode="auto">
            <a:xfrm>
              <a:off x="5811267" y="3871720"/>
              <a:ext cx="1281013" cy="853424"/>
            </a:xfrm>
            <a:prstGeom prst="rect">
              <a:avLst/>
            </a:prstGeom>
            <a:solidFill>
              <a:srgbClr val="00FF00"/>
            </a:solidFill>
            <a:ln w="9525">
              <a:solidFill>
                <a:schemeClr val="tx1"/>
              </a:solidFill>
              <a:miter lim="800000"/>
              <a:headEnd/>
              <a:tailEnd/>
            </a:ln>
            <a:effectLst/>
          </p:spPr>
          <p:txBody>
            <a:bodyPr wrap="none" anchor="ctr"/>
            <a:lstStyle/>
            <a:p>
              <a:pPr algn="ctr"/>
              <a:endParaRPr lang="en-US" sz="2000" dirty="0">
                <a:latin typeface="Arial" panose="020B0604020202020204" pitchFamily="34" charset="0"/>
                <a:cs typeface="Arial" panose="020B0604020202020204" pitchFamily="34" charset="0"/>
              </a:endParaRPr>
            </a:p>
          </p:txBody>
        </p:sp>
        <p:sp>
          <p:nvSpPr>
            <p:cNvPr id="15" name="Text Box 24">
              <a:extLst>
                <a:ext uri="{FF2B5EF4-FFF2-40B4-BE49-F238E27FC236}">
                  <a16:creationId xmlns:a16="http://schemas.microsoft.com/office/drawing/2014/main" id="{2EEA558E-FF90-1DBE-0314-D1A1134566D6}"/>
                </a:ext>
              </a:extLst>
            </p:cNvPr>
            <p:cNvSpPr txBox="1">
              <a:spLocks noChangeArrowheads="1"/>
            </p:cNvSpPr>
            <p:nvPr/>
          </p:nvSpPr>
          <p:spPr bwMode="auto">
            <a:xfrm>
              <a:off x="5868144" y="4041624"/>
              <a:ext cx="559769" cy="461665"/>
            </a:xfrm>
            <a:prstGeom prst="rect">
              <a:avLst/>
            </a:prstGeom>
            <a:noFill/>
            <a:ln w="19050">
              <a:noFill/>
              <a:miter lim="800000"/>
              <a:headEnd type="none" w="sm" len="sm"/>
              <a:tailEnd/>
            </a:ln>
            <a:effectLst/>
          </p:spPr>
          <p:txBody>
            <a:bodyPr wrap="none">
              <a:spAutoFit/>
            </a:bodyPr>
            <a:lstStyle/>
            <a:p>
              <a:r>
                <a:rPr lang="en-GB" b="1" dirty="0"/>
                <a:t>Qc</a:t>
              </a:r>
              <a:endParaRPr lang="en-US" b="1" dirty="0"/>
            </a:p>
          </p:txBody>
        </p:sp>
        <p:sp>
          <p:nvSpPr>
            <p:cNvPr id="16" name="Text Box 25">
              <a:extLst>
                <a:ext uri="{FF2B5EF4-FFF2-40B4-BE49-F238E27FC236}">
                  <a16:creationId xmlns:a16="http://schemas.microsoft.com/office/drawing/2014/main" id="{FB3984D6-5924-E28A-FD28-B48DFACB5881}"/>
                </a:ext>
              </a:extLst>
            </p:cNvPr>
            <p:cNvSpPr txBox="1">
              <a:spLocks noChangeArrowheads="1"/>
            </p:cNvSpPr>
            <p:nvPr/>
          </p:nvSpPr>
          <p:spPr bwMode="auto">
            <a:xfrm>
              <a:off x="6588224" y="3923314"/>
              <a:ext cx="559769" cy="461665"/>
            </a:xfrm>
            <a:prstGeom prst="rect">
              <a:avLst/>
            </a:prstGeom>
            <a:noFill/>
            <a:ln w="19050">
              <a:noFill/>
              <a:miter lim="800000"/>
              <a:headEnd type="none" w="sm" len="sm"/>
              <a:tailEnd/>
            </a:ln>
            <a:effectLst/>
          </p:spPr>
          <p:txBody>
            <a:bodyPr wrap="none">
              <a:spAutoFit/>
            </a:bodyPr>
            <a:lstStyle/>
            <a:p>
              <a:r>
                <a:rPr lang="en-GB" b="1" dirty="0"/>
                <a:t>Qc</a:t>
              </a:r>
              <a:endParaRPr lang="en-US" b="1" dirty="0"/>
            </a:p>
          </p:txBody>
        </p:sp>
        <p:sp>
          <p:nvSpPr>
            <p:cNvPr id="17" name="Rectangle 26">
              <a:extLst>
                <a:ext uri="{FF2B5EF4-FFF2-40B4-BE49-F238E27FC236}">
                  <a16:creationId xmlns:a16="http://schemas.microsoft.com/office/drawing/2014/main" id="{2C1EE865-E4F1-9D65-E2C9-A1274662B906}"/>
                </a:ext>
              </a:extLst>
            </p:cNvPr>
            <p:cNvSpPr>
              <a:spLocks noChangeArrowheads="1"/>
            </p:cNvSpPr>
            <p:nvPr/>
          </p:nvSpPr>
          <p:spPr bwMode="auto">
            <a:xfrm>
              <a:off x="5811267" y="3465162"/>
              <a:ext cx="1281013" cy="411162"/>
            </a:xfrm>
            <a:prstGeom prst="rect">
              <a:avLst/>
            </a:prstGeom>
            <a:solidFill>
              <a:schemeClr val="accent6">
                <a:lumMod val="40000"/>
                <a:lumOff val="60000"/>
              </a:schemeClr>
            </a:solidFill>
            <a:ln w="19050">
              <a:solidFill>
                <a:schemeClr val="tx1"/>
              </a:solidFill>
              <a:miter lim="800000"/>
              <a:headEnd type="none" w="sm" len="sm"/>
              <a:tailEnd/>
            </a:ln>
            <a:effectLst/>
          </p:spPr>
          <p:txBody>
            <a:bodyPr wrap="none" anchor="ctr"/>
            <a:lstStyle/>
            <a:p>
              <a:pPr algn="ctr"/>
              <a:r>
                <a:rPr lang="en-GB" sz="2000" dirty="0">
                  <a:latin typeface="Arial" panose="020B0604020202020204" pitchFamily="34" charset="0"/>
                  <a:cs typeface="Arial" panose="020B0604020202020204" pitchFamily="34" charset="0"/>
                </a:rPr>
                <a:t>Feeder</a:t>
              </a:r>
              <a:endParaRPr lang="en-US" sz="20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8E17CC52-12C2-9DCE-A380-AF3B0CEECC25}"/>
                </a:ext>
              </a:extLst>
            </p:cNvPr>
            <p:cNvSpPr txBox="1"/>
            <p:nvPr/>
          </p:nvSpPr>
          <p:spPr>
            <a:xfrm>
              <a:off x="6278706" y="4335487"/>
              <a:ext cx="34809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A</a:t>
              </a:r>
            </a:p>
          </p:txBody>
        </p:sp>
      </p:grpSp>
      <p:grpSp>
        <p:nvGrpSpPr>
          <p:cNvPr id="50176" name="Group 50175">
            <a:extLst>
              <a:ext uri="{FF2B5EF4-FFF2-40B4-BE49-F238E27FC236}">
                <a16:creationId xmlns:a16="http://schemas.microsoft.com/office/drawing/2014/main" id="{4624CC18-648F-28D6-E5F8-BC4BEEEF661D}"/>
              </a:ext>
            </a:extLst>
          </p:cNvPr>
          <p:cNvGrpSpPr/>
          <p:nvPr/>
        </p:nvGrpSpPr>
        <p:grpSpPr>
          <a:xfrm>
            <a:off x="1370212" y="3165101"/>
            <a:ext cx="1281013" cy="1495143"/>
            <a:chOff x="1370212" y="3266701"/>
            <a:chExt cx="1281013" cy="1495143"/>
          </a:xfrm>
        </p:grpSpPr>
        <p:sp>
          <p:nvSpPr>
            <p:cNvPr id="19" name="Rectangle 18">
              <a:extLst>
                <a:ext uri="{FF2B5EF4-FFF2-40B4-BE49-F238E27FC236}">
                  <a16:creationId xmlns:a16="http://schemas.microsoft.com/office/drawing/2014/main" id="{E90DCE28-8E30-8BE8-92EF-85FBB3417588}"/>
                </a:ext>
              </a:extLst>
            </p:cNvPr>
            <p:cNvSpPr>
              <a:spLocks/>
            </p:cNvSpPr>
            <p:nvPr/>
          </p:nvSpPr>
          <p:spPr bwMode="auto">
            <a:xfrm>
              <a:off x="1370212" y="3266701"/>
              <a:ext cx="1281013" cy="517092"/>
            </a:xfrm>
            <a:prstGeom prst="rect">
              <a:avLst/>
            </a:prstGeom>
            <a:solidFill>
              <a:schemeClr val="accent2">
                <a:lumMod val="40000"/>
                <a:lumOff val="60000"/>
              </a:schemeClr>
            </a:solidFill>
            <a:ln w="9525">
              <a:solidFill>
                <a:schemeClr val="tx1"/>
              </a:solidFill>
              <a:miter lim="800000"/>
              <a:headEnd/>
              <a:tailEnd/>
            </a:ln>
            <a:effectLst/>
          </p:spPr>
          <p:txBody>
            <a:bodyPr wrap="none" anchor="ctr"/>
            <a:lstStyle/>
            <a:p>
              <a:pPr algn="ctr"/>
              <a:r>
                <a:rPr lang="en-GB" sz="2000" dirty="0">
                  <a:latin typeface="Arial" panose="020B0604020202020204" pitchFamily="34" charset="0"/>
                  <a:cs typeface="Arial" panose="020B0604020202020204" pitchFamily="34" charset="0"/>
                </a:rPr>
                <a:t>Super</a:t>
              </a:r>
              <a:endParaRPr lang="en-US" sz="2000"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6809CBA6-DE67-B407-3145-2A0BE9F6A51E}"/>
                </a:ext>
              </a:extLst>
            </p:cNvPr>
            <p:cNvGrpSpPr/>
            <p:nvPr/>
          </p:nvGrpSpPr>
          <p:grpSpPr>
            <a:xfrm>
              <a:off x="1370212" y="3784303"/>
              <a:ext cx="1281013" cy="940841"/>
              <a:chOff x="1370212" y="3136231"/>
              <a:chExt cx="1281013" cy="940841"/>
            </a:xfrm>
          </p:grpSpPr>
          <p:sp>
            <p:nvSpPr>
              <p:cNvPr id="23" name="Rectangle 22">
                <a:extLst>
                  <a:ext uri="{FF2B5EF4-FFF2-40B4-BE49-F238E27FC236}">
                    <a16:creationId xmlns:a16="http://schemas.microsoft.com/office/drawing/2014/main" id="{F15EA568-D456-355A-C4D5-D90E58BC0C7A}"/>
                  </a:ext>
                </a:extLst>
              </p:cNvPr>
              <p:cNvSpPr>
                <a:spLocks/>
              </p:cNvSpPr>
              <p:nvPr/>
            </p:nvSpPr>
            <p:spPr bwMode="auto">
              <a:xfrm>
                <a:off x="1370212" y="3136231"/>
                <a:ext cx="1281013" cy="940841"/>
              </a:xfrm>
              <a:prstGeom prst="rect">
                <a:avLst/>
              </a:prstGeom>
              <a:solidFill>
                <a:schemeClr val="accent4">
                  <a:lumMod val="60000"/>
                  <a:lumOff val="40000"/>
                </a:schemeClr>
              </a:solidFill>
              <a:ln w="9525">
                <a:solidFill>
                  <a:schemeClr val="tx1"/>
                </a:solidFill>
                <a:miter lim="800000"/>
                <a:headEnd/>
                <a:tailEnd/>
              </a:ln>
              <a:effectLst/>
            </p:spPr>
            <p:txBody>
              <a:bodyPr wrap="none" anchor="ctr"/>
              <a:lstStyle/>
              <a:p>
                <a:pPr algn="ctr"/>
                <a:endParaRPr lang="en-US" sz="2000" dirty="0">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2C4B7292-02AC-A446-CB1F-4A0174517284}"/>
                  </a:ext>
                </a:extLst>
              </p:cNvPr>
              <p:cNvSpPr>
                <a:spLocks/>
              </p:cNvSpPr>
              <p:nvPr/>
            </p:nvSpPr>
            <p:spPr bwMode="auto">
              <a:xfrm>
                <a:off x="2178647" y="3136231"/>
                <a:ext cx="135234" cy="940841"/>
              </a:xfrm>
              <a:prstGeom prst="rect">
                <a:avLst/>
              </a:prstGeom>
              <a:solidFill>
                <a:schemeClr val="accent1"/>
              </a:solidFill>
              <a:ln w="9525">
                <a:solidFill>
                  <a:schemeClr val="tx1"/>
                </a:solidFill>
                <a:miter lim="800000"/>
                <a:headEnd/>
                <a:tailEnd/>
              </a:ln>
              <a:effectLst/>
            </p:spPr>
            <p:txBody>
              <a:bodyPr wrap="none" anchor="ctr"/>
              <a:lstStyle/>
              <a:p>
                <a:endParaRPr lang="en-GB"/>
              </a:p>
            </p:txBody>
          </p:sp>
          <p:sp>
            <p:nvSpPr>
              <p:cNvPr id="25" name="Text Box 11">
                <a:extLst>
                  <a:ext uri="{FF2B5EF4-FFF2-40B4-BE49-F238E27FC236}">
                    <a16:creationId xmlns:a16="http://schemas.microsoft.com/office/drawing/2014/main" id="{988B4D82-EEF4-E80D-1B64-FBA6DBD8C359}"/>
                  </a:ext>
                </a:extLst>
              </p:cNvPr>
              <p:cNvSpPr txBox="1">
                <a:spLocks/>
              </p:cNvSpPr>
              <p:nvPr/>
            </p:nvSpPr>
            <p:spPr bwMode="auto">
              <a:xfrm>
                <a:off x="2070066" y="3172906"/>
                <a:ext cx="344966" cy="338554"/>
              </a:xfrm>
              <a:prstGeom prst="rect">
                <a:avLst/>
              </a:prstGeom>
              <a:noFill/>
              <a:ln w="9525">
                <a:noFill/>
                <a:miter lim="800000"/>
                <a:headEnd/>
                <a:tailEnd/>
              </a:ln>
              <a:effectLst/>
            </p:spPr>
            <p:txBody>
              <a:bodyPr wrap="none">
                <a:spAutoFit/>
              </a:bodyPr>
              <a:lstStyle/>
              <a:p>
                <a:pPr algn="ctr"/>
                <a:r>
                  <a:rPr lang="en-GB" sz="1600" b="1" dirty="0">
                    <a:solidFill>
                      <a:srgbClr val="FFFF00"/>
                    </a:solidFill>
                    <a:latin typeface="Arial" panose="020B0604020202020204" pitchFamily="34" charset="0"/>
                    <a:cs typeface="Arial" panose="020B0604020202020204" pitchFamily="34" charset="0"/>
                  </a:rPr>
                  <a:t>Q</a:t>
                </a:r>
                <a:endParaRPr lang="en-US" sz="1600" b="1" dirty="0">
                  <a:solidFill>
                    <a:srgbClr val="FFFF00"/>
                  </a:solidFill>
                  <a:latin typeface="Arial" panose="020B0604020202020204" pitchFamily="34" charset="0"/>
                  <a:cs typeface="Arial" panose="020B0604020202020204" pitchFamily="34" charset="0"/>
                </a:endParaRPr>
              </a:p>
            </p:txBody>
          </p:sp>
        </p:grpSp>
        <p:sp>
          <p:nvSpPr>
            <p:cNvPr id="29" name="TextBox 28">
              <a:extLst>
                <a:ext uri="{FF2B5EF4-FFF2-40B4-BE49-F238E27FC236}">
                  <a16:creationId xmlns:a16="http://schemas.microsoft.com/office/drawing/2014/main" id="{04C9086D-EBCA-40D8-1021-5E60744B9169}"/>
                </a:ext>
              </a:extLst>
            </p:cNvPr>
            <p:cNvSpPr txBox="1"/>
            <p:nvPr/>
          </p:nvSpPr>
          <p:spPr>
            <a:xfrm>
              <a:off x="1766111" y="4361734"/>
              <a:ext cx="34809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B</a:t>
              </a:r>
            </a:p>
          </p:txBody>
        </p:sp>
      </p:grpSp>
      <p:sp>
        <p:nvSpPr>
          <p:cNvPr id="30" name="Text Box 9">
            <a:extLst>
              <a:ext uri="{FF2B5EF4-FFF2-40B4-BE49-F238E27FC236}">
                <a16:creationId xmlns:a16="http://schemas.microsoft.com/office/drawing/2014/main" id="{43DDE8D8-FDF0-ACF3-C628-92B4F121E6F1}"/>
              </a:ext>
            </a:extLst>
          </p:cNvPr>
          <p:cNvSpPr txBox="1">
            <a:spLocks noChangeArrowheads="1"/>
          </p:cNvSpPr>
          <p:nvPr/>
        </p:nvSpPr>
        <p:spPr bwMode="auto">
          <a:xfrm>
            <a:off x="4234432" y="5189130"/>
            <a:ext cx="4298008" cy="400110"/>
          </a:xfrm>
          <a:prstGeom prst="rect">
            <a:avLst/>
          </a:prstGeom>
          <a:noFill/>
          <a:ln w="9525">
            <a:noFill/>
            <a:miter lim="800000"/>
            <a:headEnd/>
            <a:tailEnd/>
          </a:ln>
          <a:effectLst/>
        </p:spPr>
        <p:txBody>
          <a:bodyPr wrap="square">
            <a:spAutoFit/>
          </a:bodyPr>
          <a:lstStyle/>
          <a:p>
            <a:pPr>
              <a:spcBef>
                <a:spcPct val="50000"/>
              </a:spcBef>
            </a:pPr>
            <a:r>
              <a:rPr lang="en-GB" sz="2000" dirty="0">
                <a:latin typeface="Arial" panose="020B0604020202020204" pitchFamily="34" charset="0"/>
                <a:cs typeface="Arial" panose="020B0604020202020204" pitchFamily="34" charset="0"/>
              </a:rPr>
              <a:t>Move BOX A to other side of  BOX B</a:t>
            </a:r>
          </a:p>
        </p:txBody>
      </p:sp>
    </p:spTree>
    <p:extLst>
      <p:ext uri="{BB962C8B-B14F-4D97-AF65-F5344CB8AC3E}">
        <p14:creationId xmlns:p14="http://schemas.microsoft.com/office/powerpoint/2010/main" val="325342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Artificial Swarm Method – Stage 3 - Day 14</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
        <p:nvSpPr>
          <p:cNvPr id="7" name="Text Box 8">
            <a:extLst>
              <a:ext uri="{FF2B5EF4-FFF2-40B4-BE49-F238E27FC236}">
                <a16:creationId xmlns:a16="http://schemas.microsoft.com/office/drawing/2014/main" id="{535406A6-FC15-DBC8-9206-3A1CB5A2E184}"/>
              </a:ext>
            </a:extLst>
          </p:cNvPr>
          <p:cNvSpPr txBox="1">
            <a:spLocks noChangeArrowheads="1"/>
          </p:cNvSpPr>
          <p:nvPr/>
        </p:nvSpPr>
        <p:spPr bwMode="auto">
          <a:xfrm>
            <a:off x="1743075" y="5965825"/>
            <a:ext cx="4484688" cy="400110"/>
          </a:xfrm>
          <a:prstGeom prst="rect">
            <a:avLst/>
          </a:prstGeom>
          <a:noFill/>
          <a:ln w="9525">
            <a:noFill/>
            <a:miter lim="800000"/>
            <a:headEnd/>
            <a:tailEnd/>
          </a:ln>
          <a:effectLst/>
        </p:spPr>
        <p:txBody>
          <a:bodyPr>
            <a:spAutoFit/>
          </a:bodyPr>
          <a:lstStyle/>
          <a:p>
            <a:endParaRPr lang="en-US" sz="2000" dirty="0">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9" name="Line 12">
            <a:extLst>
              <a:ext uri="{FF2B5EF4-FFF2-40B4-BE49-F238E27FC236}">
                <a16:creationId xmlns:a16="http://schemas.microsoft.com/office/drawing/2014/main" id="{DFB417C5-45D5-F4C8-72D5-45AF865F5769}"/>
              </a:ext>
            </a:extLst>
          </p:cNvPr>
          <p:cNvSpPr>
            <a:spLocks noChangeShapeType="1"/>
          </p:cNvSpPr>
          <p:nvPr/>
        </p:nvSpPr>
        <p:spPr bwMode="auto">
          <a:xfrm flipV="1">
            <a:off x="6227763" y="4724400"/>
            <a:ext cx="0" cy="360363"/>
          </a:xfrm>
          <a:prstGeom prst="line">
            <a:avLst/>
          </a:prstGeom>
          <a:noFill/>
          <a:ln w="76200">
            <a:solidFill>
              <a:schemeClr val="folHlink"/>
            </a:solidFill>
            <a:round/>
            <a:headEnd/>
            <a:tailEnd type="triangle" w="med" len="med"/>
          </a:ln>
          <a:effectLst/>
        </p:spPr>
        <p:txBody>
          <a:bodyPr/>
          <a:lstStyle/>
          <a:p>
            <a:endParaRPr lang="en-GB" sz="2000" dirty="0">
              <a:latin typeface="Arial" panose="020B0604020202020204" pitchFamily="34" charset="0"/>
              <a:cs typeface="Arial" panose="020B0604020202020204" pitchFamily="34" charset="0"/>
            </a:endParaRPr>
          </a:p>
        </p:txBody>
      </p:sp>
      <p:sp>
        <p:nvSpPr>
          <p:cNvPr id="10" name="Text Box 13">
            <a:extLst>
              <a:ext uri="{FF2B5EF4-FFF2-40B4-BE49-F238E27FC236}">
                <a16:creationId xmlns:a16="http://schemas.microsoft.com/office/drawing/2014/main" id="{CC591D14-2062-EF7E-D501-F9C3EEB816A5}"/>
              </a:ext>
            </a:extLst>
          </p:cNvPr>
          <p:cNvSpPr txBox="1">
            <a:spLocks noChangeArrowheads="1"/>
          </p:cNvSpPr>
          <p:nvPr/>
        </p:nvSpPr>
        <p:spPr bwMode="auto">
          <a:xfrm>
            <a:off x="6351588" y="2081213"/>
            <a:ext cx="2252662" cy="400110"/>
          </a:xfrm>
          <a:prstGeom prst="rect">
            <a:avLst/>
          </a:prstGeom>
          <a:noFill/>
          <a:ln w="19050">
            <a:noFill/>
            <a:miter lim="800000"/>
            <a:headEnd type="none" w="sm" len="sm"/>
            <a:tailEnd/>
          </a:ln>
          <a:effectLst/>
        </p:spPr>
        <p:txBody>
          <a:bodyPr>
            <a:spAutoFit/>
          </a:bodyPr>
          <a:lstStyle/>
          <a:p>
            <a:endParaRPr lang="en-US" sz="2000" dirty="0">
              <a:latin typeface="Arial" panose="020B0604020202020204" pitchFamily="34" charset="0"/>
              <a:cs typeface="Arial" panose="020B0604020202020204" pitchFamily="34" charset="0"/>
            </a:endParaRPr>
          </a:p>
        </p:txBody>
      </p:sp>
      <p:sp>
        <p:nvSpPr>
          <p:cNvPr id="14" name="Line 23">
            <a:extLst>
              <a:ext uri="{FF2B5EF4-FFF2-40B4-BE49-F238E27FC236}">
                <a16:creationId xmlns:a16="http://schemas.microsoft.com/office/drawing/2014/main" id="{7B900D31-0B3A-B418-0D75-B40B2A2A3D0B}"/>
              </a:ext>
            </a:extLst>
          </p:cNvPr>
          <p:cNvSpPr>
            <a:spLocks noChangeShapeType="1"/>
          </p:cNvSpPr>
          <p:nvPr/>
        </p:nvSpPr>
        <p:spPr bwMode="auto">
          <a:xfrm>
            <a:off x="1692275" y="4941888"/>
            <a:ext cx="0" cy="647700"/>
          </a:xfrm>
          <a:prstGeom prst="line">
            <a:avLst/>
          </a:prstGeom>
          <a:noFill/>
          <a:ln w="38100">
            <a:solidFill>
              <a:schemeClr val="tx1"/>
            </a:solidFill>
            <a:round/>
            <a:headEnd type="none" w="sm" len="sm"/>
            <a:tailEnd type="stealth" w="med" len="med"/>
          </a:ln>
          <a:effectLst/>
        </p:spPr>
        <p:txBody>
          <a:bodyPr wrap="none"/>
          <a:lstStyle/>
          <a:p>
            <a:endParaRPr lang="en-GB" sz="2000" dirty="0">
              <a:latin typeface="Arial" panose="020B0604020202020204" pitchFamily="34" charset="0"/>
              <a:cs typeface="Arial" panose="020B0604020202020204" pitchFamily="34" charset="0"/>
            </a:endParaRPr>
          </a:p>
        </p:txBody>
      </p:sp>
      <p:sp>
        <p:nvSpPr>
          <p:cNvPr id="15" name="Text Box 24">
            <a:extLst>
              <a:ext uri="{FF2B5EF4-FFF2-40B4-BE49-F238E27FC236}">
                <a16:creationId xmlns:a16="http://schemas.microsoft.com/office/drawing/2014/main" id="{56599DF8-DFD6-840C-E04B-D0C64DF11666}"/>
              </a:ext>
            </a:extLst>
          </p:cNvPr>
          <p:cNvSpPr txBox="1">
            <a:spLocks noChangeArrowheads="1"/>
          </p:cNvSpPr>
          <p:nvPr/>
        </p:nvSpPr>
        <p:spPr bwMode="auto">
          <a:xfrm>
            <a:off x="4161834" y="5013176"/>
            <a:ext cx="4484688" cy="707886"/>
          </a:xfrm>
          <a:prstGeom prst="rect">
            <a:avLst/>
          </a:prstGeom>
          <a:noFill/>
          <a:ln w="19050">
            <a:noFill/>
            <a:miter lim="800000"/>
            <a:headEnd type="none" w="sm" len="sm"/>
            <a:tailEnd/>
          </a:ln>
          <a:effectLst/>
        </p:spPr>
        <p:txBody>
          <a:bodyPr wrap="square">
            <a:spAutoFit/>
          </a:bodyPr>
          <a:lstStyle/>
          <a:p>
            <a:r>
              <a:rPr lang="en-GB" sz="2000" dirty="0">
                <a:latin typeface="Arial" panose="020B0604020202020204" pitchFamily="34" charset="0"/>
                <a:cs typeface="Arial" panose="020B0604020202020204" pitchFamily="34" charset="0"/>
              </a:rPr>
              <a:t>Flying Bees from  both Boxes A &amp; B</a:t>
            </a:r>
          </a:p>
          <a:p>
            <a:pPr algn="ctr"/>
            <a:r>
              <a:rPr lang="en-GB" sz="2000" dirty="0">
                <a:latin typeface="Arial" panose="020B0604020202020204" pitchFamily="34" charset="0"/>
                <a:cs typeface="Arial" panose="020B0604020202020204" pitchFamily="34" charset="0"/>
              </a:rPr>
              <a:t>Strengthen foraging force</a:t>
            </a:r>
            <a:endParaRPr lang="en-US" sz="2000" dirty="0">
              <a:latin typeface="Arial" panose="020B0604020202020204" pitchFamily="34" charset="0"/>
              <a:cs typeface="Arial" panose="020B0604020202020204" pitchFamily="34" charset="0"/>
            </a:endParaRPr>
          </a:p>
        </p:txBody>
      </p:sp>
      <p:sp>
        <p:nvSpPr>
          <p:cNvPr id="16" name="Text Box 25">
            <a:extLst>
              <a:ext uri="{FF2B5EF4-FFF2-40B4-BE49-F238E27FC236}">
                <a16:creationId xmlns:a16="http://schemas.microsoft.com/office/drawing/2014/main" id="{CA21B139-0051-4C05-AB7D-483067E7DCE2}"/>
              </a:ext>
            </a:extLst>
          </p:cNvPr>
          <p:cNvSpPr txBox="1">
            <a:spLocks noChangeArrowheads="1"/>
          </p:cNvSpPr>
          <p:nvPr/>
        </p:nvSpPr>
        <p:spPr bwMode="auto">
          <a:xfrm>
            <a:off x="179512" y="5589240"/>
            <a:ext cx="2983702" cy="400110"/>
          </a:xfrm>
          <a:prstGeom prst="rect">
            <a:avLst/>
          </a:prstGeom>
          <a:noFill/>
          <a:ln w="19050">
            <a:noFill/>
            <a:miter lim="800000"/>
            <a:headEnd type="none" w="sm" len="sm"/>
            <a:tailEnd/>
          </a:ln>
          <a:effectLst/>
        </p:spPr>
        <p:txBody>
          <a:bodyPr wrap="none">
            <a:spAutoFit/>
          </a:bodyPr>
          <a:lstStyle/>
          <a:p>
            <a:r>
              <a:rPr lang="en-GB" sz="2000" dirty="0">
                <a:latin typeface="Arial" panose="020B0604020202020204" pitchFamily="34" charset="0"/>
                <a:cs typeface="Arial" panose="020B0604020202020204" pitchFamily="34" charset="0"/>
              </a:rPr>
              <a:t>Virgin Q flies out to mate</a:t>
            </a:r>
            <a:endParaRPr lang="en-US" sz="2000" dirty="0">
              <a:latin typeface="Arial" panose="020B0604020202020204" pitchFamily="34" charset="0"/>
              <a:cs typeface="Arial" panose="020B0604020202020204" pitchFamily="34" charset="0"/>
            </a:endParaRPr>
          </a:p>
        </p:txBody>
      </p:sp>
      <p:sp>
        <p:nvSpPr>
          <p:cNvPr id="17" name="Text Box 26">
            <a:extLst>
              <a:ext uri="{FF2B5EF4-FFF2-40B4-BE49-F238E27FC236}">
                <a16:creationId xmlns:a16="http://schemas.microsoft.com/office/drawing/2014/main" id="{6C63D5BB-513F-6BBD-2D1D-0E78BA804C62}"/>
              </a:ext>
            </a:extLst>
          </p:cNvPr>
          <p:cNvSpPr txBox="1">
            <a:spLocks noChangeArrowheads="1"/>
          </p:cNvSpPr>
          <p:nvPr/>
        </p:nvSpPr>
        <p:spPr bwMode="auto">
          <a:xfrm>
            <a:off x="395288" y="2110760"/>
            <a:ext cx="3605208" cy="707886"/>
          </a:xfrm>
          <a:prstGeom prst="rect">
            <a:avLst/>
          </a:prstGeom>
          <a:noFill/>
          <a:ln w="19050">
            <a:noFill/>
            <a:miter lim="800000"/>
            <a:headEnd type="none" w="sm" len="sm"/>
            <a:tailEnd/>
          </a:ln>
          <a:effectLst/>
        </p:spPr>
        <p:txBody>
          <a:bodyPr wrap="square">
            <a:spAutoFit/>
          </a:bodyPr>
          <a:lstStyle/>
          <a:p>
            <a:pPr algn="ctr"/>
            <a:r>
              <a:rPr lang="en-GB" sz="2000" dirty="0">
                <a:latin typeface="Arial" panose="020B0604020202020204" pitchFamily="34" charset="0"/>
                <a:cs typeface="Arial" panose="020B0604020202020204" pitchFamily="34" charset="0"/>
              </a:rPr>
              <a:t>First  VQ to emerge attempts to kills other VQ.</a:t>
            </a:r>
            <a:endParaRPr lang="en-US" sz="2000" dirty="0">
              <a:latin typeface="Arial" panose="020B0604020202020204" pitchFamily="34" charset="0"/>
              <a:cs typeface="Arial" panose="020B0604020202020204" pitchFamily="34" charset="0"/>
            </a:endParaRPr>
          </a:p>
        </p:txBody>
      </p:sp>
      <p:sp>
        <p:nvSpPr>
          <p:cNvPr id="18" name="Text Box 27">
            <a:extLst>
              <a:ext uri="{FF2B5EF4-FFF2-40B4-BE49-F238E27FC236}">
                <a16:creationId xmlns:a16="http://schemas.microsoft.com/office/drawing/2014/main" id="{616A9C43-19F8-6F37-24A2-D48C27D90A1E}"/>
              </a:ext>
            </a:extLst>
          </p:cNvPr>
          <p:cNvSpPr txBox="1">
            <a:spLocks noChangeArrowheads="1"/>
          </p:cNvSpPr>
          <p:nvPr/>
        </p:nvSpPr>
        <p:spPr bwMode="auto">
          <a:xfrm>
            <a:off x="2484438" y="3933825"/>
            <a:ext cx="1721946" cy="707886"/>
          </a:xfrm>
          <a:prstGeom prst="rect">
            <a:avLst/>
          </a:prstGeom>
          <a:noFill/>
          <a:ln w="19050">
            <a:noFill/>
            <a:miter lim="800000"/>
            <a:headEnd type="none" w="sm" len="sm"/>
            <a:tailEnd/>
          </a:ln>
          <a:effectLst/>
        </p:spPr>
        <p:txBody>
          <a:bodyPr wrap="none">
            <a:spAutoFit/>
          </a:bodyPr>
          <a:lstStyle/>
          <a:p>
            <a:r>
              <a:rPr lang="en-GB" sz="2000" dirty="0">
                <a:latin typeface="Arial" panose="020B0604020202020204" pitchFamily="34" charset="0"/>
                <a:cs typeface="Arial" panose="020B0604020202020204" pitchFamily="34" charset="0"/>
              </a:rPr>
              <a:t>Do not  open </a:t>
            </a:r>
          </a:p>
          <a:p>
            <a:r>
              <a:rPr lang="en-GB" sz="2000" dirty="0">
                <a:latin typeface="Arial" panose="020B0604020202020204" pitchFamily="34" charset="0"/>
                <a:cs typeface="Arial" panose="020B0604020202020204" pitchFamily="34" charset="0"/>
              </a:rPr>
              <a:t>For 3 weeks</a:t>
            </a:r>
            <a:endParaRPr lang="en-US" sz="2000" dirty="0">
              <a:latin typeface="Arial" panose="020B0604020202020204" pitchFamily="34" charset="0"/>
              <a:cs typeface="Arial" panose="020B0604020202020204" pitchFamily="34" charset="0"/>
            </a:endParaRPr>
          </a:p>
        </p:txBody>
      </p:sp>
      <p:sp>
        <p:nvSpPr>
          <p:cNvPr id="19" name="Text Box 28">
            <a:extLst>
              <a:ext uri="{FF2B5EF4-FFF2-40B4-BE49-F238E27FC236}">
                <a16:creationId xmlns:a16="http://schemas.microsoft.com/office/drawing/2014/main" id="{A292C749-BDED-2B9B-6FE1-1D165E77F9DB}"/>
              </a:ext>
            </a:extLst>
          </p:cNvPr>
          <p:cNvSpPr txBox="1">
            <a:spLocks noChangeArrowheads="1"/>
          </p:cNvSpPr>
          <p:nvPr/>
        </p:nvSpPr>
        <p:spPr bwMode="auto">
          <a:xfrm>
            <a:off x="6948488" y="3716338"/>
            <a:ext cx="1944687" cy="1015663"/>
          </a:xfrm>
          <a:prstGeom prst="rect">
            <a:avLst/>
          </a:prstGeom>
          <a:noFill/>
          <a:ln w="19050">
            <a:noFill/>
            <a:miter lim="800000"/>
            <a:headEnd type="none" w="sm" len="sm"/>
            <a:tailEnd/>
          </a:ln>
          <a:effectLst/>
        </p:spPr>
        <p:txBody>
          <a:bodyPr wrap="square">
            <a:spAutoFit/>
          </a:bodyPr>
          <a:lstStyle/>
          <a:p>
            <a:r>
              <a:rPr lang="en-GB" sz="2000" dirty="0">
                <a:latin typeface="Arial" panose="020B0604020202020204" pitchFamily="34" charset="0"/>
                <a:cs typeface="Arial" panose="020B0604020202020204" pitchFamily="34" charset="0"/>
              </a:rPr>
              <a:t>After a further week check for Q Cells</a:t>
            </a:r>
            <a:endParaRPr lang="en-US" sz="2000" dirty="0">
              <a:latin typeface="Arial" panose="020B060402020202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68DDCE5E-40DE-4E76-DA41-944C8D3B592D}"/>
              </a:ext>
            </a:extLst>
          </p:cNvPr>
          <p:cNvGrpSpPr/>
          <p:nvPr/>
        </p:nvGrpSpPr>
        <p:grpSpPr>
          <a:xfrm>
            <a:off x="1063257" y="3440430"/>
            <a:ext cx="1281013" cy="1270435"/>
            <a:chOff x="5811267" y="3465162"/>
            <a:chExt cx="1281013" cy="1270435"/>
          </a:xfrm>
        </p:grpSpPr>
        <p:sp>
          <p:nvSpPr>
            <p:cNvPr id="21" name="Line 19">
              <a:extLst>
                <a:ext uri="{FF2B5EF4-FFF2-40B4-BE49-F238E27FC236}">
                  <a16:creationId xmlns:a16="http://schemas.microsoft.com/office/drawing/2014/main" id="{B44550D3-6397-BF6C-9299-18AA4DBD842E}"/>
                </a:ext>
              </a:extLst>
            </p:cNvPr>
            <p:cNvSpPr>
              <a:spLocks noChangeShapeType="1"/>
            </p:cNvSpPr>
            <p:nvPr/>
          </p:nvSpPr>
          <p:spPr bwMode="auto">
            <a:xfrm>
              <a:off x="6516688" y="4724400"/>
              <a:ext cx="0" cy="0"/>
            </a:xfrm>
            <a:prstGeom prst="line">
              <a:avLst/>
            </a:prstGeom>
            <a:noFill/>
            <a:ln w="19050">
              <a:solidFill>
                <a:schemeClr val="tx1"/>
              </a:solidFill>
              <a:round/>
              <a:headEnd type="none" w="sm" len="sm"/>
              <a:tailEnd type="stealth" w="med" len="med"/>
            </a:ln>
            <a:effectLst/>
          </p:spPr>
          <p:txBody>
            <a:bodyPr wrap="none"/>
            <a:lstStyle/>
            <a:p>
              <a:endParaRPr lang="en-GB" dirty="0"/>
            </a:p>
          </p:txBody>
        </p:sp>
        <p:sp>
          <p:nvSpPr>
            <p:cNvPr id="22" name="Rectangle 21">
              <a:extLst>
                <a:ext uri="{FF2B5EF4-FFF2-40B4-BE49-F238E27FC236}">
                  <a16:creationId xmlns:a16="http://schemas.microsoft.com/office/drawing/2014/main" id="{EF833C28-AD85-035E-B53C-4884F0A01338}"/>
                </a:ext>
              </a:extLst>
            </p:cNvPr>
            <p:cNvSpPr>
              <a:spLocks/>
            </p:cNvSpPr>
            <p:nvPr/>
          </p:nvSpPr>
          <p:spPr bwMode="auto">
            <a:xfrm>
              <a:off x="5811267" y="3871720"/>
              <a:ext cx="1281013" cy="853424"/>
            </a:xfrm>
            <a:prstGeom prst="rect">
              <a:avLst/>
            </a:prstGeom>
            <a:solidFill>
              <a:srgbClr val="00FF00"/>
            </a:solidFill>
            <a:ln w="9525">
              <a:solidFill>
                <a:schemeClr val="tx1"/>
              </a:solidFill>
              <a:miter lim="800000"/>
              <a:headEnd/>
              <a:tailEnd/>
            </a:ln>
            <a:effectLst/>
          </p:spPr>
          <p:txBody>
            <a:bodyPr wrap="none" anchor="ctr"/>
            <a:lstStyle/>
            <a:p>
              <a:pPr algn="ctr"/>
              <a:endParaRPr lang="en-US" sz="2000" dirty="0">
                <a:latin typeface="Arial" panose="020B0604020202020204" pitchFamily="34" charset="0"/>
                <a:cs typeface="Arial" panose="020B0604020202020204" pitchFamily="34" charset="0"/>
              </a:endParaRPr>
            </a:p>
          </p:txBody>
        </p:sp>
        <p:sp>
          <p:nvSpPr>
            <p:cNvPr id="23" name="Text Box 24">
              <a:extLst>
                <a:ext uri="{FF2B5EF4-FFF2-40B4-BE49-F238E27FC236}">
                  <a16:creationId xmlns:a16="http://schemas.microsoft.com/office/drawing/2014/main" id="{DAA85393-C81B-16BF-5A1A-D044EC48FF2D}"/>
                </a:ext>
              </a:extLst>
            </p:cNvPr>
            <p:cNvSpPr txBox="1">
              <a:spLocks noChangeArrowheads="1"/>
            </p:cNvSpPr>
            <p:nvPr/>
          </p:nvSpPr>
          <p:spPr bwMode="auto">
            <a:xfrm>
              <a:off x="5868144" y="4041624"/>
              <a:ext cx="184731" cy="461665"/>
            </a:xfrm>
            <a:prstGeom prst="rect">
              <a:avLst/>
            </a:prstGeom>
            <a:noFill/>
            <a:ln w="19050">
              <a:noFill/>
              <a:miter lim="800000"/>
              <a:headEnd type="none" w="sm" len="sm"/>
              <a:tailEnd/>
            </a:ln>
            <a:effectLst/>
          </p:spPr>
          <p:txBody>
            <a:bodyPr wrap="none">
              <a:spAutoFit/>
            </a:bodyPr>
            <a:lstStyle/>
            <a:p>
              <a:endParaRPr lang="en-US" b="1" dirty="0"/>
            </a:p>
          </p:txBody>
        </p:sp>
        <p:sp>
          <p:nvSpPr>
            <p:cNvPr id="24" name="Text Box 25">
              <a:extLst>
                <a:ext uri="{FF2B5EF4-FFF2-40B4-BE49-F238E27FC236}">
                  <a16:creationId xmlns:a16="http://schemas.microsoft.com/office/drawing/2014/main" id="{F5DBA04A-3C42-32B8-E781-2EF7F966BA5D}"/>
                </a:ext>
              </a:extLst>
            </p:cNvPr>
            <p:cNvSpPr txBox="1">
              <a:spLocks noChangeArrowheads="1"/>
            </p:cNvSpPr>
            <p:nvPr/>
          </p:nvSpPr>
          <p:spPr bwMode="auto">
            <a:xfrm>
              <a:off x="6588224" y="3923314"/>
              <a:ext cx="184731" cy="461665"/>
            </a:xfrm>
            <a:prstGeom prst="rect">
              <a:avLst/>
            </a:prstGeom>
            <a:noFill/>
            <a:ln w="19050">
              <a:noFill/>
              <a:miter lim="800000"/>
              <a:headEnd type="none" w="sm" len="sm"/>
              <a:tailEnd/>
            </a:ln>
            <a:effectLst/>
          </p:spPr>
          <p:txBody>
            <a:bodyPr wrap="none">
              <a:spAutoFit/>
            </a:bodyPr>
            <a:lstStyle/>
            <a:p>
              <a:endParaRPr lang="en-US" b="1" dirty="0"/>
            </a:p>
          </p:txBody>
        </p:sp>
        <p:sp>
          <p:nvSpPr>
            <p:cNvPr id="25" name="Rectangle 26">
              <a:extLst>
                <a:ext uri="{FF2B5EF4-FFF2-40B4-BE49-F238E27FC236}">
                  <a16:creationId xmlns:a16="http://schemas.microsoft.com/office/drawing/2014/main" id="{36BD3397-D86E-DCC5-6B0A-D665352BA2B9}"/>
                </a:ext>
              </a:extLst>
            </p:cNvPr>
            <p:cNvSpPr>
              <a:spLocks noChangeArrowheads="1"/>
            </p:cNvSpPr>
            <p:nvPr/>
          </p:nvSpPr>
          <p:spPr bwMode="auto">
            <a:xfrm>
              <a:off x="5811267" y="3465162"/>
              <a:ext cx="1281013" cy="411162"/>
            </a:xfrm>
            <a:prstGeom prst="rect">
              <a:avLst/>
            </a:prstGeom>
            <a:solidFill>
              <a:schemeClr val="accent6">
                <a:lumMod val="40000"/>
                <a:lumOff val="60000"/>
              </a:schemeClr>
            </a:solidFill>
            <a:ln w="19050">
              <a:solidFill>
                <a:schemeClr val="tx1"/>
              </a:solidFill>
              <a:miter lim="800000"/>
              <a:headEnd type="none" w="sm" len="sm"/>
              <a:tailEnd/>
            </a:ln>
            <a:effectLst/>
          </p:spPr>
          <p:txBody>
            <a:bodyPr wrap="none" anchor="ctr"/>
            <a:lstStyle/>
            <a:p>
              <a:pPr algn="ctr"/>
              <a:r>
                <a:rPr lang="en-GB" sz="2000" dirty="0">
                  <a:latin typeface="Arial" panose="020B0604020202020204" pitchFamily="34" charset="0"/>
                  <a:cs typeface="Arial" panose="020B0604020202020204" pitchFamily="34" charset="0"/>
                </a:rPr>
                <a:t>Feeder</a:t>
              </a:r>
              <a:endParaRPr lang="en-US" sz="20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238994C9-2289-2680-8134-194206D99840}"/>
                </a:ext>
              </a:extLst>
            </p:cNvPr>
            <p:cNvSpPr txBox="1"/>
            <p:nvPr/>
          </p:nvSpPr>
          <p:spPr>
            <a:xfrm>
              <a:off x="6278706" y="4335487"/>
              <a:ext cx="34809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A</a:t>
              </a:r>
            </a:p>
          </p:txBody>
        </p:sp>
      </p:grpSp>
      <p:grpSp>
        <p:nvGrpSpPr>
          <p:cNvPr id="27" name="Group 26">
            <a:extLst>
              <a:ext uri="{FF2B5EF4-FFF2-40B4-BE49-F238E27FC236}">
                <a16:creationId xmlns:a16="http://schemas.microsoft.com/office/drawing/2014/main" id="{A74D65C8-6FF0-2829-6D20-820933042982}"/>
              </a:ext>
            </a:extLst>
          </p:cNvPr>
          <p:cNvGrpSpPr/>
          <p:nvPr/>
        </p:nvGrpSpPr>
        <p:grpSpPr>
          <a:xfrm>
            <a:off x="5612815" y="3177498"/>
            <a:ext cx="1281013" cy="1495143"/>
            <a:chOff x="1370212" y="3266701"/>
            <a:chExt cx="1281013" cy="1495143"/>
          </a:xfrm>
        </p:grpSpPr>
        <p:sp>
          <p:nvSpPr>
            <p:cNvPr id="28" name="Rectangle 27">
              <a:extLst>
                <a:ext uri="{FF2B5EF4-FFF2-40B4-BE49-F238E27FC236}">
                  <a16:creationId xmlns:a16="http://schemas.microsoft.com/office/drawing/2014/main" id="{EBA61F97-6F13-A783-C76A-EAA5792BEE5E}"/>
                </a:ext>
              </a:extLst>
            </p:cNvPr>
            <p:cNvSpPr>
              <a:spLocks/>
            </p:cNvSpPr>
            <p:nvPr/>
          </p:nvSpPr>
          <p:spPr bwMode="auto">
            <a:xfrm>
              <a:off x="1370212" y="3266701"/>
              <a:ext cx="1281013" cy="517092"/>
            </a:xfrm>
            <a:prstGeom prst="rect">
              <a:avLst/>
            </a:prstGeom>
            <a:solidFill>
              <a:schemeClr val="accent2">
                <a:lumMod val="40000"/>
                <a:lumOff val="60000"/>
              </a:schemeClr>
            </a:solidFill>
            <a:ln w="9525">
              <a:solidFill>
                <a:schemeClr val="tx1"/>
              </a:solidFill>
              <a:miter lim="800000"/>
              <a:headEnd/>
              <a:tailEnd/>
            </a:ln>
            <a:effectLst/>
          </p:spPr>
          <p:txBody>
            <a:bodyPr wrap="none" anchor="ctr"/>
            <a:lstStyle/>
            <a:p>
              <a:pPr algn="ctr"/>
              <a:r>
                <a:rPr lang="en-GB" sz="2000" dirty="0">
                  <a:latin typeface="Arial" panose="020B0604020202020204" pitchFamily="34" charset="0"/>
                  <a:cs typeface="Arial" panose="020B0604020202020204" pitchFamily="34" charset="0"/>
                </a:rPr>
                <a:t>Super</a:t>
              </a:r>
              <a:endParaRPr lang="en-US" sz="2000" dirty="0">
                <a:latin typeface="Arial" panose="020B060402020202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F1B04ACE-B75D-B2F9-B205-F479DD88279C}"/>
                </a:ext>
              </a:extLst>
            </p:cNvPr>
            <p:cNvGrpSpPr/>
            <p:nvPr/>
          </p:nvGrpSpPr>
          <p:grpSpPr>
            <a:xfrm>
              <a:off x="1370212" y="3784303"/>
              <a:ext cx="1281013" cy="940841"/>
              <a:chOff x="1370212" y="3136231"/>
              <a:chExt cx="1281013" cy="940841"/>
            </a:xfrm>
          </p:grpSpPr>
          <p:sp>
            <p:nvSpPr>
              <p:cNvPr id="31" name="Rectangle 30">
                <a:extLst>
                  <a:ext uri="{FF2B5EF4-FFF2-40B4-BE49-F238E27FC236}">
                    <a16:creationId xmlns:a16="http://schemas.microsoft.com/office/drawing/2014/main" id="{8A49E5E7-A774-558D-9DC5-09BC1ADAAC74}"/>
                  </a:ext>
                </a:extLst>
              </p:cNvPr>
              <p:cNvSpPr>
                <a:spLocks/>
              </p:cNvSpPr>
              <p:nvPr/>
            </p:nvSpPr>
            <p:spPr bwMode="auto">
              <a:xfrm>
                <a:off x="1370212" y="3136231"/>
                <a:ext cx="1281013" cy="940841"/>
              </a:xfrm>
              <a:prstGeom prst="rect">
                <a:avLst/>
              </a:prstGeom>
              <a:solidFill>
                <a:schemeClr val="accent4">
                  <a:lumMod val="60000"/>
                  <a:lumOff val="40000"/>
                </a:schemeClr>
              </a:solidFill>
              <a:ln w="9525">
                <a:solidFill>
                  <a:schemeClr val="tx1"/>
                </a:solidFill>
                <a:miter lim="800000"/>
                <a:headEnd/>
                <a:tailEnd/>
              </a:ln>
              <a:effectLst/>
            </p:spPr>
            <p:txBody>
              <a:bodyPr wrap="none" anchor="ctr"/>
              <a:lstStyle/>
              <a:p>
                <a:pPr algn="ctr"/>
                <a:endParaRPr lang="en-US" sz="2000" dirty="0">
                  <a:latin typeface="Arial" panose="020B0604020202020204" pitchFamily="34" charset="0"/>
                  <a:cs typeface="Arial" panose="020B0604020202020204" pitchFamily="34" charset="0"/>
                </a:endParaRPr>
              </a:p>
            </p:txBody>
          </p:sp>
          <p:sp>
            <p:nvSpPr>
              <p:cNvPr id="50177" name="Text Box 11">
                <a:extLst>
                  <a:ext uri="{FF2B5EF4-FFF2-40B4-BE49-F238E27FC236}">
                    <a16:creationId xmlns:a16="http://schemas.microsoft.com/office/drawing/2014/main" id="{6BC762EC-5D9C-F280-71BA-E51EBC87343C}"/>
                  </a:ext>
                </a:extLst>
              </p:cNvPr>
              <p:cNvSpPr txBox="1">
                <a:spLocks/>
              </p:cNvSpPr>
              <p:nvPr/>
            </p:nvSpPr>
            <p:spPr bwMode="auto">
              <a:xfrm>
                <a:off x="2150184" y="3172906"/>
                <a:ext cx="184730" cy="338554"/>
              </a:xfrm>
              <a:prstGeom prst="rect">
                <a:avLst/>
              </a:prstGeom>
              <a:noFill/>
              <a:ln w="9525">
                <a:noFill/>
                <a:miter lim="800000"/>
                <a:headEnd/>
                <a:tailEnd/>
              </a:ln>
              <a:effectLst/>
            </p:spPr>
            <p:txBody>
              <a:bodyPr wrap="none">
                <a:spAutoFit/>
              </a:bodyPr>
              <a:lstStyle/>
              <a:p>
                <a:pPr algn="ctr"/>
                <a:endParaRPr lang="en-US" sz="1600" b="1" dirty="0">
                  <a:solidFill>
                    <a:srgbClr val="FFFF00"/>
                  </a:solidFill>
                  <a:latin typeface="Arial" panose="020B0604020202020204" pitchFamily="34" charset="0"/>
                  <a:cs typeface="Arial" panose="020B0604020202020204" pitchFamily="34" charset="0"/>
                </a:endParaRPr>
              </a:p>
            </p:txBody>
          </p:sp>
        </p:grpSp>
        <p:sp>
          <p:nvSpPr>
            <p:cNvPr id="30" name="TextBox 29">
              <a:extLst>
                <a:ext uri="{FF2B5EF4-FFF2-40B4-BE49-F238E27FC236}">
                  <a16:creationId xmlns:a16="http://schemas.microsoft.com/office/drawing/2014/main" id="{CEC3EFC2-7720-F445-D7CE-F26554D99972}"/>
                </a:ext>
              </a:extLst>
            </p:cNvPr>
            <p:cNvSpPr txBox="1"/>
            <p:nvPr/>
          </p:nvSpPr>
          <p:spPr>
            <a:xfrm>
              <a:off x="1766111" y="4361734"/>
              <a:ext cx="34809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B</a:t>
              </a:r>
            </a:p>
          </p:txBody>
        </p:sp>
      </p:grpSp>
      <p:sp>
        <p:nvSpPr>
          <p:cNvPr id="50179" name="TextBox 50178">
            <a:extLst>
              <a:ext uri="{FF2B5EF4-FFF2-40B4-BE49-F238E27FC236}">
                <a16:creationId xmlns:a16="http://schemas.microsoft.com/office/drawing/2014/main" id="{B94046D1-90CD-01D5-2126-7FEC1E311859}"/>
              </a:ext>
            </a:extLst>
          </p:cNvPr>
          <p:cNvSpPr txBox="1"/>
          <p:nvPr/>
        </p:nvSpPr>
        <p:spPr>
          <a:xfrm>
            <a:off x="5143506" y="1661085"/>
            <a:ext cx="2236806"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Old Queen should be laying well</a:t>
            </a:r>
          </a:p>
        </p:txBody>
      </p:sp>
      <p:sp>
        <p:nvSpPr>
          <p:cNvPr id="50183" name="TextBox 50182">
            <a:extLst>
              <a:ext uri="{FF2B5EF4-FFF2-40B4-BE49-F238E27FC236}">
                <a16:creationId xmlns:a16="http://schemas.microsoft.com/office/drawing/2014/main" id="{82AC9271-37BA-2EE6-3DD8-3DEA50D55883}"/>
              </a:ext>
            </a:extLst>
          </p:cNvPr>
          <p:cNvSpPr txBox="1"/>
          <p:nvPr/>
        </p:nvSpPr>
        <p:spPr>
          <a:xfrm>
            <a:off x="5592059" y="3933056"/>
            <a:ext cx="34809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Q</a:t>
            </a:r>
          </a:p>
        </p:txBody>
      </p:sp>
    </p:spTree>
    <p:extLst>
      <p:ext uri="{BB962C8B-B14F-4D97-AF65-F5344CB8AC3E}">
        <p14:creationId xmlns:p14="http://schemas.microsoft.com/office/powerpoint/2010/main" val="45799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subTnLst>
                                    <p:animClr clrSpc="rgb" dir="cw">
                                      <p:cBhvr override="childStyle">
                                        <p:cTn dur="1" fill="hold" display="0" masterRel="nextClick" afterEffect="1"/>
                                        <p:tgtEl>
                                          <p:spTgt spid="15"/>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subTnLst>
                                    <p:animClr clrSpc="rgb" dir="cw">
                                      <p:cBhvr override="childStyle">
                                        <p:cTn dur="1" fill="hold" display="0" masterRel="nextClick" afterEffect="1"/>
                                        <p:tgtEl>
                                          <p:spTgt spid="16"/>
                                        </p:tgtEl>
                                        <p:attrNameLst>
                                          <p:attrName>ppt_c</p:attrName>
                                        </p:attrNameLst>
                                      </p:cBhvr>
                                      <p:to>
                                        <a:srgbClr val="CCFFFF"/>
                                      </p:to>
                                    </p:animClr>
                                  </p:sub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nimClr clrSpc="rgb" dir="cw">
                                      <p:cBhvr override="childStyle">
                                        <p:cTn dur="1" fill="hold" display="0" masterRel="nextClick" afterEffect="1"/>
                                        <p:tgtEl>
                                          <p:spTgt spid="14"/>
                                        </p:tgtEl>
                                        <p:attrNameLst>
                                          <p:attrName>ppt_c</p:attrName>
                                        </p:attrNameLst>
                                      </p:cBhvr>
                                      <p:to>
                                        <a:srgbClr val="CCFFFF"/>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subTnLst>
                                    <p:animClr clrSpc="rgb" dir="cw">
                                      <p:cBhvr override="childStyle">
                                        <p:cTn dur="1" fill="hold" display="0" masterRel="nextClick" afterEffect="1"/>
                                        <p:tgtEl>
                                          <p:spTgt spid="18"/>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subTnLst>
                                    <p:animClr clrSpc="rgb" dir="cw">
                                      <p:cBhvr override="childStyle">
                                        <p:cTn dur="1" fill="hold" display="0" masterRel="nextClick" afterEffect="1"/>
                                        <p:tgtEl>
                                          <p:spTgt spid="19"/>
                                        </p:tgtEl>
                                        <p:attrNameLst>
                                          <p:attrName>ppt_c</p:attrName>
                                        </p:attrNameLst>
                                      </p:cBhvr>
                                      <p:to>
                                        <a:srgbClr val="CCFFFF"/>
                                      </p:to>
                                    </p:animClr>
                                  </p:subTnLst>
                                </p:cTn>
                              </p:par>
                              <p:par>
                                <p:cTn id="25" presetID="1" presetClass="entr" presetSubtype="0" fill="hold" grpId="1"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subTnLst>
                                    <p:animClr clrSpc="rgb" dir="cw">
                                      <p:cBhvr override="childStyle">
                                        <p:cTn dur="1" fill="hold" display="0" masterRel="nextClick" afterEffect="1"/>
                                        <p:tgtEl>
                                          <p:spTgt spid="15"/>
                                        </p:tgtEl>
                                        <p:attrNameLst>
                                          <p:attrName>ppt_c</p:attrName>
                                        </p:attrNameLst>
                                      </p:cBhvr>
                                      <p:to>
                                        <a:schemeClr val="tx1"/>
                                      </p:to>
                                    </p:animClr>
                                  </p:subTnLst>
                                </p:cTn>
                              </p:par>
                              <p:par>
                                <p:cTn id="27" presetID="1" presetClass="entr" presetSubtype="0" fill="hold" grpId="1"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chemeClr val="tx1"/>
                                      </p:to>
                                    </p:animClr>
                                  </p:subTnLst>
                                </p:cTn>
                              </p:par>
                              <p:par>
                                <p:cTn id="29" presetID="1" presetClass="entr" presetSubtype="0" fill="hold" grpId="1"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subTnLst>
                                    <p:animClr clrSpc="rgb" dir="cw">
                                      <p:cBhvr override="childStyle">
                                        <p:cTn dur="1" fill="hold" display="0" masterRel="nextClick" afterEffect="1"/>
                                        <p:tgtEl>
                                          <p:spTgt spid="16"/>
                                        </p:tgtEl>
                                        <p:attrNameLst>
                                          <p:attrName>ppt_c</p:attrName>
                                        </p:attrNameLst>
                                      </p:cBhvr>
                                      <p:to>
                                        <a:schemeClr val="tx1"/>
                                      </p:to>
                                    </p:animClr>
                                  </p:subTnLst>
                                </p:cTn>
                              </p:par>
                              <p:par>
                                <p:cTn id="31" presetID="1" presetClass="entr" presetSubtype="0" fill="hold" grpId="1"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subTnLst>
                                    <p:animClr clrSpc="rgb" dir="cw">
                                      <p:cBhvr override="childStyle">
                                        <p:cTn dur="1" fill="hold" display="0" masterRel="nextClick" afterEffect="1"/>
                                        <p:tgtEl>
                                          <p:spTgt spid="14"/>
                                        </p:tgtEl>
                                        <p:attrNameLst>
                                          <p:attrName>ppt_c</p:attrName>
                                        </p:attrNameLst>
                                      </p:cBhvr>
                                      <p:to>
                                        <a:schemeClr val="tx1"/>
                                      </p:to>
                                    </p:animClr>
                                  </p:subTnLst>
                                </p:cTn>
                              </p:par>
                              <p:par>
                                <p:cTn id="33" presetID="1" presetClass="entr" presetSubtype="0" fill="hold" grpId="1"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subTnLst>
                                    <p:animClr clrSpc="rgb" dir="cw">
                                      <p:cBhvr override="childStyle">
                                        <p:cTn dur="1" fill="hold" display="0" masterRel="nextClick" afterEffect="1"/>
                                        <p:tgtEl>
                                          <p:spTgt spid="18"/>
                                        </p:tgtEl>
                                        <p:attrNameLst>
                                          <p:attrName>ppt_c</p:attrName>
                                        </p:attrNameLst>
                                      </p:cBhvr>
                                      <p:to>
                                        <a:schemeClr val="tx1"/>
                                      </p:to>
                                    </p:animClr>
                                  </p:subTnLst>
                                </p:cTn>
                              </p:par>
                              <p:par>
                                <p:cTn id="35" presetID="1" presetClass="entr" presetSubtype="0" fill="hold" grpId="1"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subTnLst>
                                    <p:animClr clrSpc="rgb" dir="cw">
                                      <p:cBhvr override="childStyle">
                                        <p:cTn dur="1" fill="hold" display="0" masterRel="nextClick" afterEffect="1"/>
                                        <p:tgtEl>
                                          <p:spTgt spid="19"/>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6" grpId="0"/>
      <p:bldP spid="16" grpId="1"/>
      <p:bldP spid="17" grpId="0"/>
      <p:bldP spid="17" grpId="1"/>
      <p:bldP spid="18" grpId="0"/>
      <p:bldP spid="18" grpId="1"/>
      <p:bldP spid="19" grpId="0"/>
      <p:bldP spid="19"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Stage 4  Day 35+</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eaLnBrk="1" hangingPunct="1">
              <a:buFont typeface="+mj-lt"/>
              <a:buAutoNum type="arabicPeriod"/>
            </a:pPr>
            <a:r>
              <a:rPr lang="en-US" altLang="en-US" dirty="0">
                <a:latin typeface="Arial" panose="020B0604020202020204" pitchFamily="34" charset="0"/>
                <a:cs typeface="Arial" panose="020B0604020202020204" pitchFamily="34" charset="0"/>
              </a:rPr>
              <a:t>Now you can at last check Colony A. With luck it will have a viable Queen who has started to lay. Continue feeding if necessary</a:t>
            </a:r>
          </a:p>
          <a:p>
            <a:pPr marL="457200" indent="-457200" eaLnBrk="1" hangingPunct="1">
              <a:buFont typeface="+mj-lt"/>
              <a:buAutoNum type="arabicPeriod"/>
            </a:pPr>
            <a:r>
              <a:rPr lang="en-US" altLang="en-US" dirty="0">
                <a:latin typeface="Arial" panose="020B0604020202020204" pitchFamily="34" charset="0"/>
                <a:cs typeface="Arial" panose="020B0604020202020204" pitchFamily="34" charset="0"/>
              </a:rPr>
              <a:t>Check the Old Queen in Colony B. How is this colony doing?</a:t>
            </a:r>
          </a:p>
          <a:p>
            <a:pPr marL="457200" indent="-457200" eaLnBrk="1" hangingPunct="1">
              <a:buFont typeface="+mj-lt"/>
              <a:buAutoNum type="arabicPeriod"/>
            </a:pPr>
            <a:r>
              <a:rPr lang="en-US" altLang="en-US" dirty="0">
                <a:latin typeface="Arial" panose="020B0604020202020204" pitchFamily="34" charset="0"/>
                <a:cs typeface="Arial" panose="020B0604020202020204" pitchFamily="34" charset="0"/>
              </a:rPr>
              <a:t>What are we going to do next?</a:t>
            </a:r>
            <a:br>
              <a:rPr lang="en-US" altLang="en-US" dirty="0">
                <a:latin typeface="Arial" panose="020B0604020202020204" pitchFamily="34" charset="0"/>
                <a:cs typeface="Arial" panose="020B0604020202020204" pitchFamily="34" charset="0"/>
              </a:rPr>
            </a:br>
            <a:endParaRPr lang="en-US" altLang="en-US" sz="2000" dirty="0">
              <a:latin typeface="Arial" panose="020B0604020202020204" pitchFamily="34" charset="0"/>
              <a:cs typeface="Arial" panose="020B0604020202020204" pitchFamily="34" charset="0"/>
            </a:endParaRPr>
          </a:p>
          <a:p>
            <a:pPr marL="800100" lvl="1" indent="-457200" eaLnBrk="1" hangingPunct="1">
              <a:buFont typeface="+mj-lt"/>
              <a:buAutoNum type="alphaLcParenR"/>
            </a:pPr>
            <a:r>
              <a:rPr lang="en-US" altLang="en-US" sz="2000" dirty="0">
                <a:latin typeface="Arial" panose="020B0604020202020204" pitchFamily="34" charset="0"/>
                <a:cs typeface="Arial" panose="020B0604020202020204" pitchFamily="34" charset="0"/>
              </a:rPr>
              <a:t>Keep two colonies?</a:t>
            </a:r>
          </a:p>
          <a:p>
            <a:pPr marL="800100" lvl="1" indent="-457200" eaLnBrk="1" hangingPunct="1">
              <a:buFont typeface="+mj-lt"/>
              <a:buAutoNum type="alphaLcParenR"/>
            </a:pPr>
            <a:r>
              <a:rPr lang="en-US" altLang="en-US" sz="2000" dirty="0">
                <a:latin typeface="Arial" panose="020B0604020202020204" pitchFamily="34" charset="0"/>
                <a:cs typeface="Arial" panose="020B0604020202020204" pitchFamily="34" charset="0"/>
              </a:rPr>
              <a:t>Merge later in the season, keeping the new Queen?</a:t>
            </a:r>
          </a:p>
          <a:p>
            <a:pPr marL="800100" lvl="1" indent="-457200" eaLnBrk="1" hangingPunct="1">
              <a:buFont typeface="+mj-lt"/>
              <a:buAutoNum type="alphaLcParenR"/>
            </a:pPr>
            <a:r>
              <a:rPr lang="en-US" altLang="en-US" sz="2000" dirty="0">
                <a:latin typeface="Arial" panose="020B0604020202020204" pitchFamily="34" charset="0"/>
                <a:cs typeface="Arial" panose="020B0604020202020204" pitchFamily="34" charset="0"/>
              </a:rPr>
              <a:t>Sell one and help finance the Bees?</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239211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par>
                                <p:cTn id="27" presetID="1" presetClass="entr" presetSubtype="0" fill="hold" grpId="0" nodeType="withEffect">
                                  <p:stCondLst>
                                    <p:cond delay="0"/>
                                  </p:stCondLst>
                                  <p:childTnLst>
                                    <p:set>
                                      <p:cBhvr>
                                        <p:cTn id="28"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29" presetID="1" presetClass="entr" presetSubtype="0" fill="hold" grpId="0" nodeType="withEffect">
                                  <p:stCondLst>
                                    <p:cond delay="0"/>
                                  </p:stCondLst>
                                  <p:childTnLst>
                                    <p:set>
                                      <p:cBhvr>
                                        <p:cTn id="3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Bait Hive</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pic>
        <p:nvPicPr>
          <p:cNvPr id="5" name="Content Placeholder 4">
            <a:extLst>
              <a:ext uri="{FF2B5EF4-FFF2-40B4-BE49-F238E27FC236}">
                <a16:creationId xmlns:a16="http://schemas.microsoft.com/office/drawing/2014/main" id="{76CC9CFE-F5FE-DFEA-2BBB-A7B5E5C7234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16200000">
            <a:off x="2117105" y="1908157"/>
            <a:ext cx="4909790" cy="3682342"/>
          </a:xfrm>
          <a:ln w="28575">
            <a:solidFill>
              <a:schemeClr val="accent6">
                <a:lumMod val="75000"/>
              </a:schemeClr>
            </a:solidFill>
          </a:ln>
        </p:spPr>
      </p:pic>
    </p:spTree>
    <p:extLst>
      <p:ext uri="{BB962C8B-B14F-4D97-AF65-F5344CB8AC3E}">
        <p14:creationId xmlns:p14="http://schemas.microsoft.com/office/powerpoint/2010/main" val="1115894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5" name="Picture 4" descr="Swarm on Fence.JPG">
            <a:extLst>
              <a:ext uri="{FF2B5EF4-FFF2-40B4-BE49-F238E27FC236}">
                <a16:creationId xmlns:a16="http://schemas.microsoft.com/office/drawing/2014/main" id="{92838C74-09DD-652F-8C13-9950D9CBBD4C}"/>
              </a:ext>
            </a:extLst>
          </p:cNvPr>
          <p:cNvPicPr>
            <a:picLocks noChangeAspect="1"/>
          </p:cNvPicPr>
          <p:nvPr/>
        </p:nvPicPr>
        <p:blipFill>
          <a:blip r:embed="rId3" cstate="print"/>
          <a:stretch>
            <a:fillRect/>
          </a:stretch>
        </p:blipFill>
        <p:spPr>
          <a:xfrm>
            <a:off x="4932040" y="1291620"/>
            <a:ext cx="3582134" cy="4776178"/>
          </a:xfrm>
          <a:prstGeom prst="rect">
            <a:avLst/>
          </a:prstGeom>
          <a:ln w="28575">
            <a:solidFill>
              <a:schemeClr val="accent6">
                <a:lumMod val="75000"/>
              </a:schemeClr>
            </a:solidFill>
          </a:ln>
        </p:spPr>
      </p:pic>
      <p:pic>
        <p:nvPicPr>
          <p:cNvPr id="6" name="Picture 5" descr="shakingswarm%20to%20box.jpg">
            <a:extLst>
              <a:ext uri="{FF2B5EF4-FFF2-40B4-BE49-F238E27FC236}">
                <a16:creationId xmlns:a16="http://schemas.microsoft.com/office/drawing/2014/main" id="{109450B7-C0FE-BB05-6119-F3B88AFB1D89}"/>
              </a:ext>
            </a:extLst>
          </p:cNvPr>
          <p:cNvPicPr>
            <a:picLocks noChangeAspect="1"/>
          </p:cNvPicPr>
          <p:nvPr/>
        </p:nvPicPr>
        <p:blipFill>
          <a:blip r:embed="rId4" cstate="print"/>
          <a:stretch>
            <a:fillRect/>
          </a:stretch>
        </p:blipFill>
        <p:spPr>
          <a:xfrm>
            <a:off x="4067944" y="1286857"/>
            <a:ext cx="4480590" cy="3476628"/>
          </a:xfrm>
          <a:prstGeom prst="rect">
            <a:avLst/>
          </a:prstGeom>
          <a:ln w="28575">
            <a:solidFill>
              <a:schemeClr val="accent6">
                <a:lumMod val="75000"/>
              </a:schemeClr>
            </a:solidFill>
          </a:ln>
        </p:spPr>
      </p:pic>
      <p:pic>
        <p:nvPicPr>
          <p:cNvPr id="8" name="Picture 7" descr="swarm_entrance.jpg">
            <a:extLst>
              <a:ext uri="{FF2B5EF4-FFF2-40B4-BE49-F238E27FC236}">
                <a16:creationId xmlns:a16="http://schemas.microsoft.com/office/drawing/2014/main" id="{EAE1899F-9AAB-9098-9B8D-3EA224DE9900}"/>
              </a:ext>
            </a:extLst>
          </p:cNvPr>
          <p:cNvPicPr>
            <a:picLocks noGrp="1" noRot="1" noChangeAspect="1" noMove="1" noResize="1" noEditPoints="1" noAdjustHandles="1" noChangeArrowheads="1" noChangeShapeType="1" noCrop="1"/>
          </p:cNvPicPr>
          <p:nvPr/>
        </p:nvPicPr>
        <p:blipFill>
          <a:blip r:embed="rId5" cstate="print"/>
          <a:stretch>
            <a:fillRect/>
          </a:stretch>
        </p:blipFill>
        <p:spPr>
          <a:xfrm>
            <a:off x="3643507" y="1289536"/>
            <a:ext cx="4925563" cy="3643439"/>
          </a:xfrm>
          <a:prstGeom prst="rect">
            <a:avLst/>
          </a:prstGeom>
          <a:ln w="28575">
            <a:solidFill>
              <a:schemeClr val="accent6">
                <a:lumMod val="75000"/>
              </a:schemeClr>
            </a:solidFill>
          </a:ln>
        </p:spPr>
      </p:pic>
      <p:pic>
        <p:nvPicPr>
          <p:cNvPr id="7" name="Picture 6" descr="Langford apiary 1.JPG">
            <a:extLst>
              <a:ext uri="{FF2B5EF4-FFF2-40B4-BE49-F238E27FC236}">
                <a16:creationId xmlns:a16="http://schemas.microsoft.com/office/drawing/2014/main" id="{217174B2-EF8A-3E10-8878-7A19153D63F5}"/>
              </a:ext>
            </a:extLst>
          </p:cNvPr>
          <p:cNvPicPr>
            <a:picLocks noChangeAspect="1"/>
          </p:cNvPicPr>
          <p:nvPr/>
        </p:nvPicPr>
        <p:blipFill>
          <a:blip r:embed="rId6" cstate="print"/>
          <a:stretch>
            <a:fillRect/>
          </a:stretch>
        </p:blipFill>
        <p:spPr>
          <a:xfrm>
            <a:off x="5364088" y="1294632"/>
            <a:ext cx="3184446" cy="4789406"/>
          </a:xfrm>
          <a:prstGeom prst="rect">
            <a:avLst/>
          </a:prstGeom>
          <a:ln w="28575">
            <a:solidFill>
              <a:schemeClr val="accent6">
                <a:lumMod val="75000"/>
              </a:schemeClr>
            </a:solidFill>
          </a:ln>
        </p:spPr>
      </p:pic>
      <p:pic>
        <p:nvPicPr>
          <p:cNvPr id="4" name="Picture 3" descr="A picture containing grass, sky, outdoor, plant&#10;&#10;Description automatically generated">
            <a:extLst>
              <a:ext uri="{FF2B5EF4-FFF2-40B4-BE49-F238E27FC236}">
                <a16:creationId xmlns:a16="http://schemas.microsoft.com/office/drawing/2014/main" id="{9F81A6F7-DC6C-FF32-CDC2-E7184C655E2F}"/>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656988" y="1271486"/>
            <a:ext cx="4925562" cy="3238612"/>
          </a:xfrm>
          <a:prstGeom prst="rect">
            <a:avLst/>
          </a:prstGeom>
          <a:ln w="28575">
            <a:solidFill>
              <a:schemeClr val="accent6">
                <a:lumMod val="75000"/>
              </a:schemeClr>
            </a:solidFill>
          </a:ln>
        </p:spPr>
      </p:pic>
      <p:pic>
        <p:nvPicPr>
          <p:cNvPr id="12" name="Picture 11" descr="A brick wall with a hole in it&#10;&#10;Description automatically generated with medium confidence">
            <a:extLst>
              <a:ext uri="{FF2B5EF4-FFF2-40B4-BE49-F238E27FC236}">
                <a16:creationId xmlns:a16="http://schemas.microsoft.com/office/drawing/2014/main" id="{D9E8FDF6-7268-A237-41A1-AAC0739AB66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56988" y="1255107"/>
            <a:ext cx="4899766" cy="3277546"/>
          </a:xfrm>
          <a:prstGeom prst="rect">
            <a:avLst/>
          </a:prstGeom>
          <a:ln w="28575">
            <a:solidFill>
              <a:schemeClr val="accent6">
                <a:lumMod val="75000"/>
              </a:schemeClr>
            </a:solidFill>
          </a:ln>
        </p:spPr>
      </p:pic>
      <p:pic>
        <p:nvPicPr>
          <p:cNvPr id="10" name="Picture 9">
            <a:extLst>
              <a:ext uri="{FF2B5EF4-FFF2-40B4-BE49-F238E27FC236}">
                <a16:creationId xmlns:a16="http://schemas.microsoft.com/office/drawing/2014/main" id="{6D776FFC-DF2C-26A7-ABFA-73E62C47BB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56988" y="1282738"/>
            <a:ext cx="4925563" cy="3643439"/>
          </a:xfrm>
          <a:prstGeom prst="rect">
            <a:avLst/>
          </a:prstGeom>
          <a:ln w="28575">
            <a:solidFill>
              <a:schemeClr val="accent6">
                <a:lumMod val="75000"/>
              </a:schemeClr>
            </a:solidFill>
          </a:ln>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Swarm Collection Locations</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Rest nearby</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Trees, hedges,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posts etc.</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Scout bees look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for home</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Collective agreement</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Fly off</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Popular sites</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Chimneys</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Roof spaces</a:t>
            </a:r>
          </a:p>
          <a:p>
            <a:pPr marL="800100" lvl="1" indent="-457200">
              <a:lnSpc>
                <a:spcPct val="100000"/>
              </a:lnSpc>
              <a:buFont typeface="+mj-lt"/>
              <a:buAutoNum type="alphaLcParenR"/>
            </a:pPr>
            <a:r>
              <a:rPr lang="en-GB" sz="2000" dirty="0">
                <a:latin typeface="Arial" panose="020B0604020202020204" pitchFamily="34" charset="0"/>
                <a:cs typeface="Arial" panose="020B0604020202020204" pitchFamily="34" charset="0"/>
              </a:rPr>
              <a:t>Walls etc.</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181665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33" presetID="1" presetClass="exit" presetSubtype="0" fill="hold" nodeType="with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par>
                                <p:cTn id="41" presetID="1" presetClass="exit" presetSubtype="0" fill="hold" nodeType="withEffect">
                                  <p:stCondLst>
                                    <p:cond delay="0"/>
                                  </p:stCondLst>
                                  <p:childTnLst>
                                    <p:set>
                                      <p:cBhvr>
                                        <p:cTn id="42" dur="1" fill="hold">
                                          <p:stCondLst>
                                            <p:cond delay="0"/>
                                          </p:stCondLst>
                                        </p:cTn>
                                        <p:tgtEl>
                                          <p:spTgt spid="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rgbClr val="CCFFFF"/>
                                      </p:to>
                                    </p:animClr>
                                  </p:subTnLst>
                                </p:cTn>
                              </p:par>
                              <p:par>
                                <p:cTn id="55" presetID="1" presetClass="entr" presetSubtype="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1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rgbClr val="CCFFFF"/>
                                      </p:to>
                                    </p:animClr>
                                  </p:subTnLst>
                                </p:cTn>
                              </p:par>
                              <p:par>
                                <p:cTn id="63" presetID="1" presetClass="exit" presetSubtype="0" fill="hold" nodeType="withEffect">
                                  <p:stCondLst>
                                    <p:cond delay="0"/>
                                  </p:stCondLst>
                                  <p:childTnLst>
                                    <p:set>
                                      <p:cBhvr>
                                        <p:cTn id="64" dur="1" fill="hold">
                                          <p:stCondLst>
                                            <p:cond delay="0"/>
                                          </p:stCondLst>
                                        </p:cTn>
                                        <p:tgtEl>
                                          <p:spTgt spid="10"/>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67" presetID="1" presetClass="entr" presetSubtype="0" fill="hold" grpId="0" nodeType="withEffect">
                                  <p:stCondLst>
                                    <p:cond delay="0"/>
                                  </p:stCondLst>
                                  <p:childTnLst>
                                    <p:set>
                                      <p:cBhvr>
                                        <p:cTn id="68"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69" presetID="1" presetClass="entr" presetSubtype="0" fill="hold" grpId="0" nodeType="withEffect">
                                  <p:stCondLst>
                                    <p:cond delay="0"/>
                                  </p:stCondLst>
                                  <p:childTnLst>
                                    <p:set>
                                      <p:cBhvr>
                                        <p:cTn id="7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71" presetID="1" presetClass="entr" presetSubtype="0" fill="hold" grpId="0" nodeType="withEffect">
                                  <p:stCondLst>
                                    <p:cond delay="0"/>
                                  </p:stCondLst>
                                  <p:childTnLst>
                                    <p:set>
                                      <p:cBhvr>
                                        <p:cTn id="72"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73" presetID="1" presetClass="entr" presetSubtype="0" fill="hold" grpId="0" nodeType="withEffect">
                                  <p:stCondLst>
                                    <p:cond delay="0"/>
                                  </p:stCondLst>
                                  <p:childTnLst>
                                    <p:set>
                                      <p:cBhvr>
                                        <p:cTn id="7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75" presetID="1" presetClass="entr" presetSubtype="0" fill="hold" grpId="0" nodeType="withEffect">
                                  <p:stCondLst>
                                    <p:cond delay="0"/>
                                  </p:stCondLst>
                                  <p:childTnLst>
                                    <p:set>
                                      <p:cBhvr>
                                        <p:cTn id="76"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77" presetID="1" presetClass="entr" presetSubtype="0" fill="hold" grpId="0" nodeType="withEffect">
                                  <p:stCondLst>
                                    <p:cond delay="0"/>
                                  </p:stCondLst>
                                  <p:childTnLst>
                                    <p:set>
                                      <p:cBhvr>
                                        <p:cTn id="78"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par>
                                <p:cTn id="79" presetID="1" presetClass="entr" presetSubtype="0" fill="hold" grpId="0" nodeType="withEffect">
                                  <p:stCondLst>
                                    <p:cond delay="0"/>
                                  </p:stCondLst>
                                  <p:childTnLst>
                                    <p:set>
                                      <p:cBhvr>
                                        <p:cTn id="80"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par>
                                <p:cTn id="81" presetID="1" presetClass="entr" presetSubtype="0" fill="hold" grpId="0" nodeType="withEffect">
                                  <p:stCondLst>
                                    <p:cond delay="0"/>
                                  </p:stCondLst>
                                  <p:childTnLst>
                                    <p:set>
                                      <p:cBhvr>
                                        <p:cTn id="82"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 Swarm Collection Kit</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pic>
        <p:nvPicPr>
          <p:cNvPr id="3" name="Content Placeholder 1">
            <a:extLst>
              <a:ext uri="{FF2B5EF4-FFF2-40B4-BE49-F238E27FC236}">
                <a16:creationId xmlns:a16="http://schemas.microsoft.com/office/drawing/2014/main" id="{12BF2AC7-4346-A902-0B3D-AF0BCCB121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8412" y="1274543"/>
            <a:ext cx="6607175" cy="4956175"/>
          </a:xfrm>
          <a:prstGeom prst="rect">
            <a:avLst/>
          </a:prstGeom>
          <a:noFill/>
          <a:ln w="28575">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907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6" name="Picture 5" descr="A picture containing text, grass, tree, outdoor&#10;&#10;Description automatically generated">
            <a:extLst>
              <a:ext uri="{FF2B5EF4-FFF2-40B4-BE49-F238E27FC236}">
                <a16:creationId xmlns:a16="http://schemas.microsoft.com/office/drawing/2014/main" id="{E63FD0C2-FADD-3DBE-85F7-D04DFCDE3F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288257"/>
            <a:ext cx="3998267" cy="2533650"/>
          </a:xfrm>
          <a:prstGeom prst="rect">
            <a:avLst/>
          </a:prstGeom>
          <a:ln w="28575">
            <a:solidFill>
              <a:schemeClr val="accent6">
                <a:lumMod val="75000"/>
              </a:schemeClr>
            </a:solidFill>
          </a:ln>
        </p:spPr>
      </p:pic>
      <p:pic>
        <p:nvPicPr>
          <p:cNvPr id="9" name="Picture 8" descr="A picture containing text&#10;&#10;Description automatically generated">
            <a:extLst>
              <a:ext uri="{FF2B5EF4-FFF2-40B4-BE49-F238E27FC236}">
                <a16:creationId xmlns:a16="http://schemas.microsoft.com/office/drawing/2014/main" id="{C643A041-86EA-FDA1-86C1-EBCACBCFE97B}"/>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588604" y="1268040"/>
            <a:ext cx="3952889" cy="2635259"/>
          </a:xfrm>
          <a:prstGeom prst="rect">
            <a:avLst/>
          </a:prstGeom>
          <a:ln w="28575">
            <a:solidFill>
              <a:schemeClr val="accent6">
                <a:lumMod val="75000"/>
              </a:schemeClr>
            </a:solidFill>
          </a:ln>
        </p:spPr>
      </p:pic>
      <p:pic>
        <p:nvPicPr>
          <p:cNvPr id="14" name="Picture 13" descr="A picture containing tree, outdoor, outdoor object, plant&#10;&#10;Description automatically generated">
            <a:extLst>
              <a:ext uri="{FF2B5EF4-FFF2-40B4-BE49-F238E27FC236}">
                <a16:creationId xmlns:a16="http://schemas.microsoft.com/office/drawing/2014/main" id="{F9A35119-2FC3-55B8-1F17-DDE57D259B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8604" y="1270055"/>
            <a:ext cx="3984887" cy="2945530"/>
          </a:xfrm>
          <a:prstGeom prst="rect">
            <a:avLst/>
          </a:prstGeom>
          <a:ln w="28575">
            <a:solidFill>
              <a:schemeClr val="accent6">
                <a:lumMod val="75000"/>
              </a:schemeClr>
            </a:solidFill>
          </a:ln>
        </p:spPr>
      </p:pic>
      <p:pic>
        <p:nvPicPr>
          <p:cNvPr id="16" name="Picture 15" descr="A picture containing hat&#10;&#10;Description automatically generated">
            <a:extLst>
              <a:ext uri="{FF2B5EF4-FFF2-40B4-BE49-F238E27FC236}">
                <a16:creationId xmlns:a16="http://schemas.microsoft.com/office/drawing/2014/main" id="{0A134E8C-F446-ACCA-9CA8-74AF268A2E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5380" y="1251744"/>
            <a:ext cx="3956113" cy="3210288"/>
          </a:xfrm>
          <a:prstGeom prst="rect">
            <a:avLst/>
          </a:prstGeom>
          <a:ln w="28575">
            <a:solidFill>
              <a:schemeClr val="accent6">
                <a:lumMod val="75000"/>
              </a:schemeClr>
            </a:solidFill>
          </a:ln>
        </p:spPr>
      </p:pic>
      <p:pic>
        <p:nvPicPr>
          <p:cNvPr id="3" name="Picture 4">
            <a:extLst>
              <a:ext uri="{FF2B5EF4-FFF2-40B4-BE49-F238E27FC236}">
                <a16:creationId xmlns:a16="http://schemas.microsoft.com/office/drawing/2014/main" id="{C2B56138-7B9E-3022-7FFC-975CAB3DFFFC}"/>
              </a:ext>
            </a:extLst>
          </p:cNvPr>
          <p:cNvPicPr>
            <a:picLocks noChangeAspect="1" noChangeArrowheads="1"/>
          </p:cNvPicPr>
          <p:nvPr/>
        </p:nvPicPr>
        <p:blipFill>
          <a:blip r:embed="rId8" cstate="print"/>
          <a:srcRect/>
          <a:stretch>
            <a:fillRect/>
          </a:stretch>
        </p:blipFill>
        <p:spPr bwMode="auto">
          <a:xfrm>
            <a:off x="5292079" y="1272803"/>
            <a:ext cx="3223271" cy="4848240"/>
          </a:xfrm>
          <a:prstGeom prst="rect">
            <a:avLst/>
          </a:prstGeom>
          <a:noFill/>
          <a:ln w="28575">
            <a:solidFill>
              <a:schemeClr val="accent6">
                <a:lumMod val="75000"/>
              </a:schemeClr>
            </a:solidFill>
            <a:miter lim="800000"/>
            <a:headEnd/>
            <a:tailEnd/>
          </a:ln>
        </p:spPr>
      </p:pic>
      <p:pic>
        <p:nvPicPr>
          <p:cNvPr id="4" name="Content Placeholder 1">
            <a:extLst>
              <a:ext uri="{FF2B5EF4-FFF2-40B4-BE49-F238E27FC236}">
                <a16:creationId xmlns:a16="http://schemas.microsoft.com/office/drawing/2014/main" id="{B7497656-4DFC-623C-8F35-BEAD379A379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07760" y="1254566"/>
            <a:ext cx="3926746" cy="294553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0" descr="A bull running in the dirt&#10;&#10;Description automatically generated with medium confidence">
            <a:extLst>
              <a:ext uri="{FF2B5EF4-FFF2-40B4-BE49-F238E27FC236}">
                <a16:creationId xmlns:a16="http://schemas.microsoft.com/office/drawing/2014/main" id="{10A7FE1E-48C0-2128-7E53-91AB7B484E91}"/>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4607760" y="1259328"/>
            <a:ext cx="3924620" cy="2421597"/>
          </a:xfrm>
          <a:prstGeom prst="rect">
            <a:avLst/>
          </a:prstGeom>
          <a:ln w="28575">
            <a:solidFill>
              <a:schemeClr val="accent6">
                <a:lumMod val="75000"/>
              </a:schemeClr>
            </a:solidFill>
          </a:ln>
        </p:spPr>
      </p:pic>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573732" y="11763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Have your Kit ready!</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Insurance.</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Obtain permission from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 landowner</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Ensure the public are kept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away from the swarm</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Drop the swarm into the box</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Invert the box on the cloth.</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Retrieve the queen and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 rest will follow</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Wait for </a:t>
            </a:r>
            <a:r>
              <a:rPr lang="en-GB" sz="2000" b="1" dirty="0">
                <a:latin typeface="Arial" panose="020B0604020202020204" pitchFamily="34" charset="0"/>
                <a:cs typeface="Arial" panose="020B0604020202020204" pitchFamily="34" charset="0"/>
              </a:rPr>
              <a:t>all</a:t>
            </a:r>
            <a:r>
              <a:rPr lang="en-GB" sz="2000" dirty="0">
                <a:latin typeface="Arial" panose="020B0604020202020204" pitchFamily="34" charset="0"/>
                <a:cs typeface="Arial" panose="020B0604020202020204" pitchFamily="34" charset="0"/>
              </a:rPr>
              <a:t> the bees to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join the queen</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Take away and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re-hive the swarm</a:t>
            </a:r>
          </a:p>
          <a:p>
            <a:pPr eaLnBrk="1" hangingPunct="1"/>
            <a:endParaRPr lang="en-US" altLang="en-US" dirty="0">
              <a:latin typeface="Arial" panose="020B0604020202020204" pitchFamily="34" charset="0"/>
              <a:cs typeface="Arial" panose="020B0604020202020204" pitchFamily="34" charset="0"/>
            </a:endParaRPr>
          </a:p>
        </p:txBody>
      </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Swarm Collection</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pic>
        <p:nvPicPr>
          <p:cNvPr id="7" name="Picture 6" descr="A picture containing grass, outdoor, person&#10;&#10;Description automatically generated">
            <a:extLst>
              <a:ext uri="{FF2B5EF4-FFF2-40B4-BE49-F238E27FC236}">
                <a16:creationId xmlns:a16="http://schemas.microsoft.com/office/drawing/2014/main" id="{EFD833F6-B8B0-A111-A883-DC74A583B52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59830" y="1268760"/>
            <a:ext cx="4012501" cy="4852283"/>
          </a:xfrm>
          <a:prstGeom prst="rect">
            <a:avLst/>
          </a:prstGeom>
          <a:ln w="28575">
            <a:solidFill>
              <a:schemeClr val="accent6">
                <a:lumMod val="75000"/>
              </a:schemeClr>
            </a:solidFill>
          </a:ln>
        </p:spPr>
      </p:pic>
    </p:spTree>
    <p:extLst>
      <p:ext uri="{BB962C8B-B14F-4D97-AF65-F5344CB8AC3E}">
        <p14:creationId xmlns:p14="http://schemas.microsoft.com/office/powerpoint/2010/main" val="319269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9" presetID="1" presetClass="exit" presetSubtype="0" fill="hold" nodeType="with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7" presetID="1" presetClass="exit" presetSubtype="0" fill="hold" nodeType="with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35" presetID="1" presetClass="exit" presetSubtype="0" fill="hold"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par>
                                <p:cTn id="51" presetID="1" presetClass="exit" presetSubtype="0" fill="hold" nodeType="withEffect">
                                  <p:stCondLst>
                                    <p:cond delay="0"/>
                                  </p:stCondLst>
                                  <p:childTnLst>
                                    <p:set>
                                      <p:cBhvr>
                                        <p:cTn id="52" dur="1" fill="hold">
                                          <p:stCondLst>
                                            <p:cond delay="0"/>
                                          </p:stCondLst>
                                        </p:cTn>
                                        <p:tgtEl>
                                          <p:spTgt spid="14"/>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rgbClr val="CCFFFF"/>
                                      </p:to>
                                    </p:animClr>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rgbClr val="CCFFFF"/>
                                      </p:to>
                                    </p:animClr>
                                  </p:subTnLst>
                                </p:cTn>
                              </p:par>
                              <p:par>
                                <p:cTn id="67" presetID="1" presetClass="entr" presetSubtype="0" fill="hold" nodeType="withEffect">
                                  <p:stCondLst>
                                    <p:cond delay="0"/>
                                  </p:stCondLst>
                                  <p:childTnLst>
                                    <p:set>
                                      <p:cBhvr>
                                        <p:cTn id="68" dur="1" fill="hold">
                                          <p:stCondLst>
                                            <p:cond delay="0"/>
                                          </p:stCondLst>
                                        </p:cTn>
                                        <p:tgtEl>
                                          <p:spTgt spid="7"/>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16"/>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73" presetID="1" presetClass="entr" presetSubtype="0" fill="hold" grpId="0" nodeType="withEffect">
                                  <p:stCondLst>
                                    <p:cond delay="0"/>
                                  </p:stCondLst>
                                  <p:childTnLst>
                                    <p:set>
                                      <p:cBhvr>
                                        <p:cTn id="7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75" presetID="1" presetClass="entr" presetSubtype="0" fill="hold" grpId="0" nodeType="withEffect">
                                  <p:stCondLst>
                                    <p:cond delay="0"/>
                                  </p:stCondLst>
                                  <p:childTnLst>
                                    <p:set>
                                      <p:cBhvr>
                                        <p:cTn id="7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77" presetID="1" presetClass="entr" presetSubtype="0" fill="hold" grpId="0" nodeType="withEffect">
                                  <p:stCondLst>
                                    <p:cond delay="0"/>
                                  </p:stCondLst>
                                  <p:childTnLst>
                                    <p:set>
                                      <p:cBhvr>
                                        <p:cTn id="7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79" presetID="1" presetClass="entr" presetSubtype="0" fill="hold" grpId="0" nodeType="withEffect">
                                  <p:stCondLst>
                                    <p:cond delay="0"/>
                                  </p:stCondLst>
                                  <p:childTnLst>
                                    <p:set>
                                      <p:cBhvr>
                                        <p:cTn id="80"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81" presetID="1" presetClass="entr" presetSubtype="0" fill="hold" grpId="0" nodeType="withEffect">
                                  <p:stCondLst>
                                    <p:cond delay="0"/>
                                  </p:stCondLst>
                                  <p:childTnLst>
                                    <p:set>
                                      <p:cBhvr>
                                        <p:cTn id="82"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83" presetID="1" presetClass="entr" presetSubtype="0" fill="hold" grpId="0" nodeType="withEffect">
                                  <p:stCondLst>
                                    <p:cond delay="0"/>
                                  </p:stCondLst>
                                  <p:childTnLst>
                                    <p:set>
                                      <p:cBhvr>
                                        <p:cTn id="84"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par>
                                <p:cTn id="85" presetID="1" presetClass="entr" presetSubtype="0" fill="hold" grpId="0" nodeType="withEffect">
                                  <p:stCondLst>
                                    <p:cond delay="0"/>
                                  </p:stCondLst>
                                  <p:childTnLst>
                                    <p:set>
                                      <p:cBhvr>
                                        <p:cTn id="86"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par>
                                <p:cTn id="87" presetID="1" presetClass="entr" presetSubtype="0" fill="hold" grpId="0" nodeType="withEffect">
                                  <p:stCondLst>
                                    <p:cond delay="0"/>
                                  </p:stCondLst>
                                  <p:childTnLst>
                                    <p:set>
                                      <p:cBhvr>
                                        <p:cTn id="88"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4" name="Picture 3" descr="A picture containing grass, outdoor, dirty&#10;&#10;Description automatically generated">
            <a:extLst>
              <a:ext uri="{FF2B5EF4-FFF2-40B4-BE49-F238E27FC236}">
                <a16:creationId xmlns:a16="http://schemas.microsoft.com/office/drawing/2014/main" id="{E736C38D-9F76-3E40-8F2F-2E209D0710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1220" y="1272382"/>
            <a:ext cx="5114130" cy="2876698"/>
          </a:xfrm>
          <a:prstGeom prst="rect">
            <a:avLst/>
          </a:prstGeom>
          <a:ln w="28575">
            <a:solidFill>
              <a:schemeClr val="accent6">
                <a:lumMod val="75000"/>
              </a:schemeClr>
            </a:solidFill>
          </a:ln>
        </p:spPr>
      </p:pic>
      <p:pic>
        <p:nvPicPr>
          <p:cNvPr id="7" name="Picture 6" descr="A picture containing grass, outdoor, sitting, old&#10;&#10;Description automatically generated">
            <a:extLst>
              <a:ext uri="{FF2B5EF4-FFF2-40B4-BE49-F238E27FC236}">
                <a16:creationId xmlns:a16="http://schemas.microsoft.com/office/drawing/2014/main" id="{85CE76EA-EA56-2485-B96D-E6303F5E95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1220" y="1320488"/>
            <a:ext cx="5114130" cy="3835598"/>
          </a:xfrm>
          <a:prstGeom prst="rect">
            <a:avLst/>
          </a:prstGeom>
          <a:ln w="28575">
            <a:solidFill>
              <a:schemeClr val="accent6">
                <a:lumMod val="75000"/>
              </a:schemeClr>
            </a:solidFill>
          </a:ln>
        </p:spPr>
      </p:pic>
      <p:pic>
        <p:nvPicPr>
          <p:cNvPr id="6" name="Picture 2" descr="19E5582C-1283-442C-9567-3D5E1FCC82B5">
            <a:extLst>
              <a:ext uri="{FF2B5EF4-FFF2-40B4-BE49-F238E27FC236}">
                <a16:creationId xmlns:a16="http://schemas.microsoft.com/office/drawing/2014/main" id="{6BA49F22-971D-D992-BED0-8F70A5877F52}"/>
              </a:ext>
            </a:extLst>
          </p:cNvPr>
          <p:cNvPicPr>
            <a:picLocks noChangeAspect="1" noChangeArrowheads="1"/>
          </p:cNvPicPr>
          <p:nvPr/>
        </p:nvPicPr>
        <p:blipFill>
          <a:blip r:embed="rId5" cstate="print"/>
          <a:srcRect/>
          <a:stretch>
            <a:fillRect/>
          </a:stretch>
        </p:blipFill>
        <p:spPr bwMode="auto">
          <a:xfrm>
            <a:off x="4318974" y="1901375"/>
            <a:ext cx="4825026" cy="3600400"/>
          </a:xfrm>
          <a:prstGeom prst="rect">
            <a:avLst/>
          </a:prstGeom>
          <a:noFill/>
          <a:ln w="28575">
            <a:solidFill>
              <a:schemeClr val="accent6">
                <a:lumMod val="75000"/>
              </a:schemeClr>
            </a:solidFill>
            <a:miter lim="800000"/>
            <a:headEnd/>
            <a:tailEnd/>
          </a:ln>
          <a:scene3d>
            <a:camera prst="orthographicFront">
              <a:rot lat="0" lon="0" rev="5400000"/>
            </a:camera>
            <a:lightRig rig="threePt" dir="t"/>
          </a:scene3d>
        </p:spPr>
      </p:pic>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Walking the Bees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Directly into a box</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Feed after 2 days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Check for disease</a:t>
            </a:r>
            <a:endParaRPr lang="en-US" altLang="en-US" dirty="0">
              <a:latin typeface="Arial" panose="020B0604020202020204" pitchFamily="34" charset="0"/>
              <a:cs typeface="Arial" panose="020B0604020202020204" pitchFamily="34" charset="0"/>
            </a:endParaRPr>
          </a:p>
        </p:txBody>
      </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Hiving a Swarm</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372111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29" presetID="1" presetClass="entr" presetSubtype="0" fill="hold" grpId="0" nodeType="withEffect">
                                  <p:stCondLst>
                                    <p:cond delay="0"/>
                                  </p:stCondLst>
                                  <p:childTnLst>
                                    <p:set>
                                      <p:cBhvr>
                                        <p:cTn id="30"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3" name="Picture 12" descr="A picture containing piece&#10;&#10;Description automatically generated">
            <a:extLst>
              <a:ext uri="{FF2B5EF4-FFF2-40B4-BE49-F238E27FC236}">
                <a16:creationId xmlns:a16="http://schemas.microsoft.com/office/drawing/2014/main" id="{68287271-6E9C-2D2C-702D-05BBC6E139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99592" y="1271838"/>
            <a:ext cx="7326229" cy="4886538"/>
          </a:xfrm>
          <a:prstGeom prst="rect">
            <a:avLst/>
          </a:prstGeom>
          <a:ln w="28575">
            <a:solidFill>
              <a:schemeClr val="accent6">
                <a:lumMod val="75000"/>
              </a:schemeClr>
            </a:solidFill>
          </a:ln>
        </p:spPr>
      </p:pic>
      <p:pic>
        <p:nvPicPr>
          <p:cNvPr id="6" name="Picture 5" descr="lamp post.jpg">
            <a:extLst>
              <a:ext uri="{FF2B5EF4-FFF2-40B4-BE49-F238E27FC236}">
                <a16:creationId xmlns:a16="http://schemas.microsoft.com/office/drawing/2014/main" id="{6B2EEC5F-628C-3FEC-E004-FD6E405C1440}"/>
              </a:ext>
            </a:extLst>
          </p:cNvPr>
          <p:cNvPicPr>
            <a:picLocks noChangeAspect="1"/>
          </p:cNvPicPr>
          <p:nvPr/>
        </p:nvPicPr>
        <p:blipFill>
          <a:blip r:embed="rId5" cstate="print"/>
          <a:stretch>
            <a:fillRect/>
          </a:stretch>
        </p:blipFill>
        <p:spPr>
          <a:xfrm>
            <a:off x="3033706" y="1307108"/>
            <a:ext cx="3093878" cy="4845496"/>
          </a:xfrm>
          <a:prstGeom prst="rect">
            <a:avLst/>
          </a:prstGeom>
          <a:ln w="28575">
            <a:solidFill>
              <a:schemeClr val="accent6">
                <a:lumMod val="75000"/>
              </a:schemeClr>
            </a:solidFill>
          </a:ln>
        </p:spPr>
      </p:pic>
      <p:pic>
        <p:nvPicPr>
          <p:cNvPr id="10" name="Picture 9">
            <a:extLst>
              <a:ext uri="{FF2B5EF4-FFF2-40B4-BE49-F238E27FC236}">
                <a16:creationId xmlns:a16="http://schemas.microsoft.com/office/drawing/2014/main" id="{4969F44C-F2E3-94D6-4049-3F89BF06B7A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18180" y="1275262"/>
            <a:ext cx="7307642" cy="4845496"/>
          </a:xfrm>
          <a:prstGeom prst="rect">
            <a:avLst/>
          </a:prstGeom>
          <a:ln w="28575">
            <a:solidFill>
              <a:schemeClr val="accent6">
                <a:lumMod val="75000"/>
              </a:schemeClr>
            </a:solidFill>
          </a:ln>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Difficult Locations</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p>
        </p:txBody>
      </p:sp>
    </p:spTree>
    <p:extLst>
      <p:ext uri="{BB962C8B-B14F-4D97-AF65-F5344CB8AC3E}">
        <p14:creationId xmlns:p14="http://schemas.microsoft.com/office/powerpoint/2010/main" val="271116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17762" name="TextBox 3">
            <a:extLst>
              <a:ext uri="{FF2B5EF4-FFF2-40B4-BE49-F238E27FC236}">
                <a16:creationId xmlns:a16="http://schemas.microsoft.com/office/drawing/2014/main" id="{7BE1CABB-F93D-8862-B477-3BF4DBFA6BCE}"/>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31C7539-6261-454D-B461-B235BFD9D319}"/>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Quick Quiz</a:t>
            </a:r>
            <a:endParaRPr lang="en-GB" b="1" dirty="0">
              <a:latin typeface="Arial" panose="020B0604020202020204" pitchFamily="34" charset="0"/>
              <a:cs typeface="Arial" panose="020B0604020202020204" pitchFamily="34" charset="0"/>
            </a:endParaRPr>
          </a:p>
        </p:txBody>
      </p:sp>
      <p:sp>
        <p:nvSpPr>
          <p:cNvPr id="117764" name="Slide Number Placeholder 6">
            <a:extLst>
              <a:ext uri="{FF2B5EF4-FFF2-40B4-BE49-F238E27FC236}">
                <a16:creationId xmlns:a16="http://schemas.microsoft.com/office/drawing/2014/main" id="{B5239FFF-A3FC-EF3A-1FA7-E409CAA86C42}"/>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3143A19-DE72-4BF3-B0DE-E4EC67B18AC8}"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5" name="Footer Placeholder 2">
            <a:extLst>
              <a:ext uri="{FF2B5EF4-FFF2-40B4-BE49-F238E27FC236}">
                <a16:creationId xmlns:a16="http://schemas.microsoft.com/office/drawing/2014/main" id="{0EE884D5-E552-6889-D053-6047C0D6305D}"/>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6" name="Content Placeholder 2">
            <a:extLst>
              <a:ext uri="{FF2B5EF4-FFF2-40B4-BE49-F238E27FC236}">
                <a16:creationId xmlns:a16="http://schemas.microsoft.com/office/drawing/2014/main" id="{5444C92B-1965-10C8-6970-C9B8CF1D4703}"/>
              </a:ext>
            </a:extLst>
          </p:cNvPr>
          <p:cNvSpPr>
            <a:spLocks noGrp="1" noChangeArrowheads="1"/>
          </p:cNvSpPr>
          <p:nvPr>
            <p:ph sz="half" idx="1"/>
          </p:nvPr>
        </p:nvSpPr>
        <p:spPr>
          <a:xfrm>
            <a:off x="628650" y="1825625"/>
            <a:ext cx="3886200" cy="4351338"/>
          </a:xfrm>
        </p:spPr>
        <p:txBody>
          <a:bodyPr/>
          <a:lstStyle/>
          <a:p>
            <a:pPr eaLnBrk="1" hangingPunct="1"/>
            <a:endParaRPr lang="en-GB" altLang="en-US" dirty="0"/>
          </a:p>
          <a:p>
            <a:pPr eaLnBrk="1" hangingPunct="1"/>
            <a:endParaRPr lang="en-GB" altLang="en-US" dirty="0"/>
          </a:p>
          <a:p>
            <a:pPr eaLnBrk="1" hangingPunct="1"/>
            <a:endParaRPr lang="en-GB" altLang="en-US" dirty="0"/>
          </a:p>
          <a:p>
            <a:pPr marL="457200" indent="-457200" eaLnBrk="1" hangingPunct="1">
              <a:buFont typeface="+mj-lt"/>
              <a:buAutoNum type="arabicPeriod"/>
            </a:pPr>
            <a:r>
              <a:rPr lang="en-GB" altLang="en-US" sz="2000" dirty="0">
                <a:latin typeface="Arial" panose="020B0604020202020204" pitchFamily="34" charset="0"/>
                <a:cs typeface="Arial" panose="020B0604020202020204" pitchFamily="34" charset="0"/>
              </a:rPr>
              <a:t>What is the best time to hive a swarm?</a:t>
            </a:r>
            <a:br>
              <a:rPr lang="en-GB" altLang="en-US" sz="2000" dirty="0">
                <a:latin typeface="Arial" panose="020B0604020202020204" pitchFamily="34" charset="0"/>
                <a:cs typeface="Arial" panose="020B0604020202020204" pitchFamily="34" charset="0"/>
              </a:rPr>
            </a:br>
            <a:br>
              <a:rPr lang="en-GB" altLang="en-US" sz="2000" dirty="0">
                <a:latin typeface="Arial" panose="020B0604020202020204" pitchFamily="34" charset="0"/>
                <a:cs typeface="Arial" panose="020B0604020202020204" pitchFamily="34" charset="0"/>
              </a:rPr>
            </a:br>
            <a:endParaRPr lang="en-GB" altLang="en-US" sz="2000" dirty="0">
              <a:latin typeface="Arial" panose="020B0604020202020204" pitchFamily="34" charset="0"/>
              <a:cs typeface="Arial" panose="020B0604020202020204" pitchFamily="34" charset="0"/>
            </a:endParaRPr>
          </a:p>
          <a:p>
            <a:pPr marL="457200" indent="-457200" eaLnBrk="1" hangingPunct="1">
              <a:buFont typeface="+mj-lt"/>
              <a:buAutoNum type="arabicPeriod"/>
            </a:pPr>
            <a:r>
              <a:rPr lang="en-GB" altLang="en-US" sz="2000" dirty="0">
                <a:latin typeface="Arial" panose="020B0604020202020204" pitchFamily="34" charset="0"/>
                <a:cs typeface="Arial" panose="020B0604020202020204" pitchFamily="34" charset="0"/>
              </a:rPr>
              <a:t>What are swarm scout bees looking for?</a:t>
            </a:r>
          </a:p>
          <a:p>
            <a:pPr eaLnBrk="1" hangingPunct="1"/>
            <a:endParaRPr lang="en-GB" altLang="en-US" dirty="0"/>
          </a:p>
          <a:p>
            <a:pPr eaLnBrk="1" hangingPunct="1"/>
            <a:endParaRPr lang="en-GB" altLang="en-US" dirty="0"/>
          </a:p>
        </p:txBody>
      </p:sp>
      <p:sp>
        <p:nvSpPr>
          <p:cNvPr id="7" name="Content Placeholder 3">
            <a:extLst>
              <a:ext uri="{FF2B5EF4-FFF2-40B4-BE49-F238E27FC236}">
                <a16:creationId xmlns:a16="http://schemas.microsoft.com/office/drawing/2014/main" id="{D48F9AC4-8761-93E4-B5E5-BBF3DB2AE14B}"/>
              </a:ext>
            </a:extLst>
          </p:cNvPr>
          <p:cNvSpPr txBox="1">
            <a:spLocks noChangeArrowheads="1"/>
          </p:cNvSpPr>
          <p:nvPr/>
        </p:nvSpPr>
        <p:spPr bwMode="auto">
          <a:xfrm>
            <a:off x="4629150" y="1764308"/>
            <a:ext cx="38862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lang="en-GB" altLang="en-US" dirty="0">
              <a:solidFill>
                <a:prstClr val="black"/>
              </a:solidFill>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100000"/>
              </a:lnSpc>
              <a:spcBef>
                <a:spcPts val="750"/>
              </a:spcBef>
              <a:spcAft>
                <a:spcPct val="0"/>
              </a:spcAft>
              <a:buClrTx/>
              <a:buSzTx/>
              <a:buFontTx/>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lang="en-GB" altLang="en-US" sz="2000" dirty="0">
                <a:solidFill>
                  <a:prstClr val="black"/>
                </a:solidFill>
                <a:latin typeface="Arial" panose="020B0604020202020204" pitchFamily="34" charset="0"/>
                <a:cs typeface="Arial" panose="020B0604020202020204" pitchFamily="34" charset="0"/>
              </a:rPr>
              <a:t>Evening. They will wake up in a new hotel.</a:t>
            </a:r>
            <a:br>
              <a:rPr lang="en-GB" altLang="en-US" sz="2000" dirty="0">
                <a:solidFill>
                  <a:prstClr val="black"/>
                </a:solidFill>
                <a:latin typeface="Arial" panose="020B0604020202020204" pitchFamily="34" charset="0"/>
                <a:cs typeface="Arial" panose="020B0604020202020204" pitchFamily="34" charset="0"/>
              </a:rPr>
            </a:br>
            <a:endParaRPr lang="en-GB" altLang="en-US" sz="2000" dirty="0">
              <a:solidFill>
                <a:prstClr val="black"/>
              </a:solidFill>
              <a:latin typeface="Arial" panose="020B0604020202020204" pitchFamily="34" charset="0"/>
              <a:cs typeface="Arial" panose="020B0604020202020204" pitchFamily="34" charset="0"/>
            </a:endParaRPr>
          </a:p>
          <a:p>
            <a:pPr marL="171450" marR="0" lvl="0" indent="-171450" algn="l" defTabSz="685800" rtl="0" eaLnBrk="1" fontAlgn="base" latinLnBrk="0" hangingPunct="1">
              <a:lnSpc>
                <a:spcPct val="100000"/>
              </a:lnSpc>
              <a:spcBef>
                <a:spcPts val="750"/>
              </a:spcBef>
              <a:spcAft>
                <a:spcPct val="0"/>
              </a:spcAft>
              <a:buClrTx/>
              <a:buSzTx/>
              <a:buFontTx/>
              <a:buAutoNum type="arabicPeriod"/>
              <a:tabLst/>
              <a:defRPr/>
            </a:pPr>
            <a:endParaRPr kumimoji="0" lang="en-GB" altLang="en-US" sz="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algn="l" defTabSz="685800" rtl="0" eaLnBrk="1" fontAlgn="base" latinLnBrk="0" hangingPunct="1">
              <a:lnSpc>
                <a:spcPct val="100000"/>
              </a:lnSpc>
              <a:spcBef>
                <a:spcPts val="750"/>
              </a:spcBef>
              <a:spcAft>
                <a:spcPct val="0"/>
              </a:spcAft>
              <a:buClrTx/>
              <a:buSzTx/>
              <a:buFont typeface="Arial" panose="020B0604020202020204" pitchFamily="34" charset="0"/>
              <a:buAutoNum type="arabicPeriod"/>
              <a:tabLst/>
              <a:defRPr/>
            </a:pPr>
            <a:r>
              <a:rPr kumimoji="0" lang="en-GB" alt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en-GB" altLang="en-US" sz="2000" dirty="0">
                <a:solidFill>
                  <a:prstClr val="black"/>
                </a:solidFill>
                <a:latin typeface="Arial" panose="020B0604020202020204" pitchFamily="34" charset="0"/>
                <a:cs typeface="Arial" panose="020B0604020202020204" pitchFamily="34" charset="0"/>
              </a:rPr>
              <a:t>A dry cavity with enough space for the colony to expand into.</a:t>
            </a:r>
            <a:endParaRPr kumimoji="0" lang="en-GB" alt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76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7766">
                                            <p:txEl>
                                              <p:pRg st="4" end="4"/>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17766">
                                            <p:txEl>
                                              <p:pRg st="3" end="3"/>
                                            </p:txEl>
                                          </p:spTgt>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7" grpId="1" uiExpand="1"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17762" name="TextBox 3">
            <a:extLst>
              <a:ext uri="{FF2B5EF4-FFF2-40B4-BE49-F238E27FC236}">
                <a16:creationId xmlns:a16="http://schemas.microsoft.com/office/drawing/2014/main" id="{7BE1CABB-F93D-8862-B477-3BF4DBFA6BCE}"/>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31C7539-6261-454D-B461-B235BFD9D319}"/>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Quick Quiz</a:t>
            </a:r>
            <a:endParaRPr lang="en-GB" b="1" dirty="0">
              <a:latin typeface="Arial" panose="020B0604020202020204" pitchFamily="34" charset="0"/>
              <a:cs typeface="Arial" panose="020B0604020202020204" pitchFamily="34" charset="0"/>
            </a:endParaRPr>
          </a:p>
        </p:txBody>
      </p:sp>
      <p:sp>
        <p:nvSpPr>
          <p:cNvPr id="117764" name="Slide Number Placeholder 6">
            <a:extLst>
              <a:ext uri="{FF2B5EF4-FFF2-40B4-BE49-F238E27FC236}">
                <a16:creationId xmlns:a16="http://schemas.microsoft.com/office/drawing/2014/main" id="{B5239FFF-A3FC-EF3A-1FA7-E409CAA86C42}"/>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3143A19-DE72-4BF3-B0DE-E4EC67B18AC8}"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5" name="Footer Placeholder 2">
            <a:extLst>
              <a:ext uri="{FF2B5EF4-FFF2-40B4-BE49-F238E27FC236}">
                <a16:creationId xmlns:a16="http://schemas.microsoft.com/office/drawing/2014/main" id="{0EE884D5-E552-6889-D053-6047C0D6305D}"/>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6" name="Content Placeholder 2">
            <a:extLst>
              <a:ext uri="{FF2B5EF4-FFF2-40B4-BE49-F238E27FC236}">
                <a16:creationId xmlns:a16="http://schemas.microsoft.com/office/drawing/2014/main" id="{5444C92B-1965-10C8-6970-C9B8CF1D4703}"/>
              </a:ext>
            </a:extLst>
          </p:cNvPr>
          <p:cNvSpPr>
            <a:spLocks noGrp="1" noChangeArrowheads="1"/>
          </p:cNvSpPr>
          <p:nvPr>
            <p:ph sz="half" idx="1"/>
          </p:nvPr>
        </p:nvSpPr>
        <p:spPr>
          <a:xfrm>
            <a:off x="628650" y="1825625"/>
            <a:ext cx="3886200" cy="4351338"/>
          </a:xfrm>
        </p:spPr>
        <p:txBody>
          <a:bodyPr/>
          <a:lstStyle/>
          <a:p>
            <a:pPr eaLnBrk="1" hangingPunct="1"/>
            <a:endParaRPr lang="en-GB" altLang="en-US" dirty="0"/>
          </a:p>
          <a:p>
            <a:pPr eaLnBrk="1" hangingPunct="1"/>
            <a:endParaRPr lang="en-GB" altLang="en-US" dirty="0"/>
          </a:p>
          <a:p>
            <a:pPr eaLnBrk="1" hangingPunct="1"/>
            <a:endParaRPr lang="en-GB" altLang="en-US" dirty="0"/>
          </a:p>
          <a:p>
            <a:pPr eaLnBrk="1" hangingPunct="1"/>
            <a:r>
              <a:rPr lang="en-GB" altLang="en-US" dirty="0"/>
              <a:t>What are the implications and opportunities of a swarm with a clipped queen ?</a:t>
            </a:r>
          </a:p>
        </p:txBody>
      </p:sp>
      <p:sp>
        <p:nvSpPr>
          <p:cNvPr id="7" name="Content Placeholder 3">
            <a:extLst>
              <a:ext uri="{FF2B5EF4-FFF2-40B4-BE49-F238E27FC236}">
                <a16:creationId xmlns:a16="http://schemas.microsoft.com/office/drawing/2014/main" id="{D48F9AC4-8761-93E4-B5E5-BBF3DB2AE14B}"/>
              </a:ext>
            </a:extLst>
          </p:cNvPr>
          <p:cNvSpPr txBox="1">
            <a:spLocks noChangeArrowheads="1"/>
          </p:cNvSpPr>
          <p:nvPr/>
        </p:nvSpPr>
        <p:spPr bwMode="auto">
          <a:xfrm>
            <a:off x="4629150" y="2348880"/>
            <a:ext cx="388620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171450" marR="0" lvl="0" indent="-171450" algn="l" defTabSz="685800" rtl="0" eaLnBrk="1" fontAlgn="base" latinLnBrk="0" hangingPunct="1">
              <a:lnSpc>
                <a:spcPct val="90000"/>
              </a:lnSpc>
              <a:spcBef>
                <a:spcPts val="750"/>
              </a:spcBef>
              <a:spcAft>
                <a:spcPct val="0"/>
              </a:spcAft>
              <a:buClrTx/>
              <a:buSzTx/>
              <a:buFontTx/>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The swarm will gather outside the hive and go back home?</a:t>
            </a:r>
          </a:p>
          <a:p>
            <a:pPr marL="171450" marR="0" lvl="0" indent="-171450" algn="l" defTabSz="685800" rtl="0" eaLnBrk="1" fontAlgn="base" latinLnBrk="0" hangingPunct="1">
              <a:lnSpc>
                <a:spcPct val="100000"/>
              </a:lnSpc>
              <a:spcBef>
                <a:spcPts val="750"/>
              </a:spcBef>
              <a:spcAft>
                <a:spcPct val="0"/>
              </a:spcAft>
              <a:buClrTx/>
              <a:buSzTx/>
              <a:buFont typeface="Arial" panose="020B0604020202020204" pitchFamily="34" charset="0"/>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You may get a cast with a virgin queen?</a:t>
            </a:r>
          </a:p>
          <a:p>
            <a:pPr marL="171450" marR="0" lvl="0" indent="-171450" algn="l" defTabSz="685800" rtl="0" eaLnBrk="1" fontAlgn="base" latinLnBrk="0" hangingPunct="1">
              <a:lnSpc>
                <a:spcPct val="100000"/>
              </a:lnSpc>
              <a:spcBef>
                <a:spcPts val="750"/>
              </a:spcBef>
              <a:spcAft>
                <a:spcPct val="0"/>
              </a:spcAft>
              <a:buClrTx/>
              <a:buSzTx/>
              <a:buFont typeface="Arial" panose="020B0604020202020204" pitchFamily="34" charset="0"/>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You can</a:t>
            </a:r>
            <a:r>
              <a:rPr kumimoji="0" lang="en-GB" altLang="en-US" sz="2100" b="0" i="0" u="none" strike="noStrike" kern="1200" cap="none" spc="0" normalizeH="0" noProof="0" dirty="0">
                <a:ln>
                  <a:noFill/>
                </a:ln>
                <a:solidFill>
                  <a:prstClr val="black"/>
                </a:solidFill>
                <a:effectLst/>
                <a:uLnTx/>
                <a:uFillTx/>
                <a:latin typeface="Calibri" panose="020F0502020204030204" pitchFamily="34" charset="0"/>
                <a:ea typeface="+mn-ea"/>
                <a:cs typeface="Arial" panose="020B0604020202020204" pitchFamily="34" charset="0"/>
              </a:rPr>
              <a:t> perform a split if there is more than one queen cell</a:t>
            </a: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p>
          <a:p>
            <a:pPr marL="0" marR="0" lvl="0" indent="0" algn="l" defTabSz="685800" rtl="0" eaLnBrk="1" fontAlgn="base" latinLnBrk="0" hangingPunct="1">
              <a:lnSpc>
                <a:spcPct val="150000"/>
              </a:lnSpc>
              <a:spcBef>
                <a:spcPts val="750"/>
              </a:spcBef>
              <a:spcAft>
                <a:spcPct val="0"/>
              </a:spcAft>
              <a:buClrTx/>
              <a:buSzTx/>
              <a:buFont typeface="Arial" panose="020B0604020202020204" pitchFamily="34" charset="0"/>
              <a:buNone/>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324770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17762" name="TextBox 3">
            <a:extLst>
              <a:ext uri="{FF2B5EF4-FFF2-40B4-BE49-F238E27FC236}">
                <a16:creationId xmlns:a16="http://schemas.microsoft.com/office/drawing/2014/main" id="{7BE1CABB-F93D-8862-B477-3BF4DBFA6BCE}"/>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31C7539-6261-454D-B461-B235BFD9D319}"/>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Quick Quiz</a:t>
            </a:r>
            <a:endParaRPr lang="en-GB" b="1" dirty="0">
              <a:latin typeface="Arial" panose="020B0604020202020204" pitchFamily="34" charset="0"/>
              <a:cs typeface="Arial" panose="020B0604020202020204" pitchFamily="34" charset="0"/>
            </a:endParaRPr>
          </a:p>
        </p:txBody>
      </p:sp>
      <p:sp>
        <p:nvSpPr>
          <p:cNvPr id="117764" name="Slide Number Placeholder 6">
            <a:extLst>
              <a:ext uri="{FF2B5EF4-FFF2-40B4-BE49-F238E27FC236}">
                <a16:creationId xmlns:a16="http://schemas.microsoft.com/office/drawing/2014/main" id="{B5239FFF-A3FC-EF3A-1FA7-E409CAA86C42}"/>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3143A19-DE72-4BF3-B0DE-E4EC67B18AC8}"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5" name="Footer Placeholder 2">
            <a:extLst>
              <a:ext uri="{FF2B5EF4-FFF2-40B4-BE49-F238E27FC236}">
                <a16:creationId xmlns:a16="http://schemas.microsoft.com/office/drawing/2014/main" id="{0EE884D5-E552-6889-D053-6047C0D6305D}"/>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6" name="Content Placeholder 2">
            <a:extLst>
              <a:ext uri="{FF2B5EF4-FFF2-40B4-BE49-F238E27FC236}">
                <a16:creationId xmlns:a16="http://schemas.microsoft.com/office/drawing/2014/main" id="{5444C92B-1965-10C8-6970-C9B8CF1D4703}"/>
              </a:ext>
            </a:extLst>
          </p:cNvPr>
          <p:cNvSpPr>
            <a:spLocks noGrp="1" noChangeArrowheads="1"/>
          </p:cNvSpPr>
          <p:nvPr>
            <p:ph sz="half" idx="1"/>
          </p:nvPr>
        </p:nvSpPr>
        <p:spPr>
          <a:xfrm>
            <a:off x="628650" y="1825625"/>
            <a:ext cx="3886200" cy="4351338"/>
          </a:xfrm>
        </p:spPr>
        <p:txBody>
          <a:bodyPr/>
          <a:lstStyle/>
          <a:p>
            <a:pPr eaLnBrk="1" hangingPunct="1"/>
            <a:endParaRPr lang="en-GB" altLang="en-US" dirty="0"/>
          </a:p>
          <a:p>
            <a:pPr eaLnBrk="1" hangingPunct="1"/>
            <a:endParaRPr lang="en-GB" altLang="en-US" dirty="0"/>
          </a:p>
          <a:p>
            <a:pPr eaLnBrk="1" hangingPunct="1"/>
            <a:endParaRPr lang="en-GB" altLang="en-US" dirty="0"/>
          </a:p>
          <a:p>
            <a:pPr eaLnBrk="1" hangingPunct="1"/>
            <a:r>
              <a:rPr lang="en-GB" altLang="en-US" dirty="0"/>
              <a:t>As a new beekeeper what are the pros and cons of accepting a swarm?</a:t>
            </a:r>
          </a:p>
        </p:txBody>
      </p:sp>
      <p:sp>
        <p:nvSpPr>
          <p:cNvPr id="7" name="Content Placeholder 3">
            <a:extLst>
              <a:ext uri="{FF2B5EF4-FFF2-40B4-BE49-F238E27FC236}">
                <a16:creationId xmlns:a16="http://schemas.microsoft.com/office/drawing/2014/main" id="{D48F9AC4-8761-93E4-B5E5-BBF3DB2AE14B}"/>
              </a:ext>
            </a:extLst>
          </p:cNvPr>
          <p:cNvSpPr txBox="1">
            <a:spLocks noChangeArrowheads="1"/>
          </p:cNvSpPr>
          <p:nvPr/>
        </p:nvSpPr>
        <p:spPr bwMode="auto">
          <a:xfrm>
            <a:off x="4629150" y="2348880"/>
            <a:ext cx="388620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171450" marR="0" lvl="0" indent="-171450" algn="l" defTabSz="685800" rtl="0" eaLnBrk="1" fontAlgn="base" latinLnBrk="0" hangingPunct="1">
              <a:lnSpc>
                <a:spcPct val="90000"/>
              </a:lnSpc>
              <a:spcBef>
                <a:spcPts val="750"/>
              </a:spcBef>
              <a:spcAft>
                <a:spcPct val="0"/>
              </a:spcAft>
              <a:buClrTx/>
              <a:buSzTx/>
              <a:buFontTx/>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Do you know where it has come from?</a:t>
            </a:r>
          </a:p>
          <a:p>
            <a:pPr marL="171450" marR="0" lvl="0" indent="-171450" algn="l" defTabSz="685800" rtl="0" eaLnBrk="1" fontAlgn="base" latinLnBrk="0" hangingPunct="1">
              <a:lnSpc>
                <a:spcPct val="90000"/>
              </a:lnSpc>
              <a:spcBef>
                <a:spcPts val="750"/>
              </a:spcBef>
              <a:spcAft>
                <a:spcPct val="0"/>
              </a:spcAft>
              <a:buClrTx/>
              <a:buSzTx/>
              <a:buFontTx/>
              <a:buAutoNum type="arabicPeriod"/>
              <a:tabLst/>
              <a:defRPr/>
            </a:pPr>
            <a:r>
              <a:rPr lang="en-GB" altLang="en-US" dirty="0">
                <a:solidFill>
                  <a:prstClr val="black"/>
                </a:solidFill>
                <a:cs typeface="Arial" panose="020B0604020202020204" pitchFamily="34" charset="0"/>
              </a:rPr>
              <a:t> Could it be diseased?</a:t>
            </a: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100000"/>
              </a:lnSpc>
              <a:spcBef>
                <a:spcPts val="750"/>
              </a:spcBef>
              <a:spcAft>
                <a:spcPct val="0"/>
              </a:spcAft>
              <a:buClrTx/>
              <a:buSzTx/>
              <a:buFont typeface="Arial" panose="020B0604020202020204" pitchFamily="34" charset="0"/>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What could be the </a:t>
            </a:r>
            <a:r>
              <a:rPr lang="en-GB" altLang="en-US" dirty="0">
                <a:solidFill>
                  <a:prstClr val="black"/>
                </a:solidFill>
                <a:cs typeface="Arial" panose="020B0604020202020204" pitchFamily="34" charset="0"/>
              </a:rPr>
              <a:t>implications on your existing hives?</a:t>
            </a: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100000"/>
              </a:lnSpc>
              <a:spcBef>
                <a:spcPts val="750"/>
              </a:spcBef>
              <a:spcAft>
                <a:spcPct val="0"/>
              </a:spcAft>
              <a:buClrTx/>
              <a:buSzTx/>
              <a:buFont typeface="Arial" panose="020B0604020202020204" pitchFamily="34" charset="0"/>
              <a:buAutoNum type="arabicPeriod"/>
              <a:tabLst/>
              <a:defRPr/>
            </a:pPr>
            <a:r>
              <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It saves time and money?</a:t>
            </a:r>
          </a:p>
          <a:p>
            <a:pPr marL="171450" marR="0" lvl="0" indent="-171450" algn="l" defTabSz="685800" rtl="0" eaLnBrk="1" fontAlgn="base" latinLnBrk="0" hangingPunct="1">
              <a:lnSpc>
                <a:spcPct val="100000"/>
              </a:lnSpc>
              <a:spcBef>
                <a:spcPts val="750"/>
              </a:spcBef>
              <a:spcAft>
                <a:spcPct val="0"/>
              </a:spcAft>
              <a:buClrTx/>
              <a:buSzTx/>
              <a:buFont typeface="Arial" panose="020B0604020202020204" pitchFamily="34" charset="0"/>
              <a:buAutoNum type="arabicPeriod"/>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l" defTabSz="685800" rtl="0" eaLnBrk="1" fontAlgn="base" latinLnBrk="0" hangingPunct="1">
              <a:lnSpc>
                <a:spcPct val="150000"/>
              </a:lnSpc>
              <a:spcBef>
                <a:spcPts val="750"/>
              </a:spcBef>
              <a:spcAft>
                <a:spcPct val="0"/>
              </a:spcAft>
              <a:buClrTx/>
              <a:buSzTx/>
              <a:buFont typeface="Arial" panose="020B0604020202020204" pitchFamily="34" charset="0"/>
              <a:buNone/>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58957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25954" name="TextBox 3">
            <a:extLst>
              <a:ext uri="{FF2B5EF4-FFF2-40B4-BE49-F238E27FC236}">
                <a16:creationId xmlns:a16="http://schemas.microsoft.com/office/drawing/2014/main" id="{FBA66B70-C406-F5AB-D654-1CB32725C6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1AC25CA-01A2-C743-93DF-51F6AD779AA7}"/>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Next Session</a:t>
            </a:r>
            <a:endParaRPr lang="en-GB" b="1" dirty="0">
              <a:latin typeface="Arial" panose="020B0604020202020204" pitchFamily="34" charset="0"/>
              <a:cs typeface="Arial" panose="020B0604020202020204" pitchFamily="34" charset="0"/>
            </a:endParaRPr>
          </a:p>
        </p:txBody>
      </p:sp>
      <p:sp>
        <p:nvSpPr>
          <p:cNvPr id="97284" name="Content Placeholder 2">
            <a:extLst>
              <a:ext uri="{FF2B5EF4-FFF2-40B4-BE49-F238E27FC236}">
                <a16:creationId xmlns:a16="http://schemas.microsoft.com/office/drawing/2014/main" id="{AE3CAAE6-CCA2-8E17-B2BC-A4344F1EC36F}"/>
              </a:ext>
            </a:extLst>
          </p:cNvPr>
          <p:cNvSpPr>
            <a:spLocks noGrp="1" noChangeArrowheads="1"/>
          </p:cNvSpPr>
          <p:nvPr>
            <p:ph idx="1"/>
          </p:nvPr>
        </p:nvSpPr>
        <p:spPr>
          <a:xfrm>
            <a:off x="628650" y="1252538"/>
            <a:ext cx="7886700" cy="4352925"/>
          </a:xfrm>
        </p:spPr>
        <p:txBody>
          <a:bodyPr/>
          <a:lstStyle/>
          <a:p>
            <a:pPr marL="457200" indent="-457200" eaLnBrk="1" hangingPunct="1">
              <a:lnSpc>
                <a:spcPct val="150000"/>
              </a:lnSpc>
              <a:buFont typeface="+mj-lt"/>
              <a:buAutoNum type="arabicPeriod"/>
            </a:pPr>
            <a:r>
              <a:rPr lang="en-US" altLang="en-US" sz="2000" dirty="0">
                <a:latin typeface="Arial" panose="020B0604020202020204" pitchFamily="34" charset="0"/>
                <a:cs typeface="Arial" panose="020B0604020202020204" pitchFamily="34" charset="0"/>
              </a:rPr>
              <a:t>Read the following sections of your book for the next session</a:t>
            </a:r>
          </a:p>
          <a:p>
            <a:pPr marL="685800" lvl="1" indent="-342900" eaLnBrk="1" hangingPunct="1">
              <a:lnSpc>
                <a:spcPct val="150000"/>
              </a:lnSpc>
              <a:buFont typeface="+mj-lt"/>
              <a:buAutoNum type="alphaLcParenR"/>
            </a:pPr>
            <a:r>
              <a:rPr lang="en-US" altLang="en-US" sz="2000" dirty="0">
                <a:latin typeface="Arial" panose="020B0604020202020204" pitchFamily="34" charset="0"/>
                <a:cs typeface="Arial" panose="020B0604020202020204" pitchFamily="34" charset="0"/>
              </a:rPr>
              <a:t>Chapter 10 – Getting Started</a:t>
            </a:r>
          </a:p>
          <a:p>
            <a:pPr marL="685800" lvl="1" indent="-342900" eaLnBrk="1" hangingPunct="1">
              <a:lnSpc>
                <a:spcPct val="150000"/>
              </a:lnSpc>
              <a:buFont typeface="+mj-lt"/>
              <a:buAutoNum type="alphaLcParenR"/>
            </a:pPr>
            <a:r>
              <a:rPr lang="en-US" altLang="en-US" sz="2000" dirty="0">
                <a:latin typeface="Arial" panose="020B0604020202020204" pitchFamily="34" charset="0"/>
                <a:cs typeface="Arial" panose="020B0604020202020204" pitchFamily="34" charset="0"/>
              </a:rPr>
              <a:t>Read Chapter 9 – pages 180-189 on extraction</a:t>
            </a:r>
          </a:p>
          <a:p>
            <a:pPr marL="685800" lvl="1" indent="-342900" eaLnBrk="1" hangingPunct="1">
              <a:lnSpc>
                <a:spcPct val="150000"/>
              </a:lnSpc>
              <a:buFont typeface="+mj-lt"/>
              <a:buAutoNum type="alphaLcParenR"/>
            </a:pPr>
            <a:r>
              <a:rPr lang="en-US" altLang="en-US" sz="2000" dirty="0">
                <a:latin typeface="Arial" panose="020B0604020202020204" pitchFamily="34" charset="0"/>
                <a:cs typeface="Arial" panose="020B0604020202020204" pitchFamily="34" charset="0"/>
              </a:rPr>
              <a:t>We are going to be learning about setting up an apiary and associated issues</a:t>
            </a:r>
          </a:p>
          <a:p>
            <a:pPr marL="685800" lvl="1" indent="-342900" eaLnBrk="1" hangingPunct="1">
              <a:lnSpc>
                <a:spcPct val="150000"/>
              </a:lnSpc>
              <a:buFont typeface="+mj-lt"/>
              <a:buAutoNum type="alphaLcParenR"/>
            </a:pPr>
            <a:r>
              <a:rPr lang="en-US" altLang="en-US" sz="2000" dirty="0">
                <a:latin typeface="Arial" panose="020B0604020202020204" pitchFamily="34" charset="0"/>
                <a:cs typeface="Arial" panose="020B0604020202020204" pitchFamily="34" charset="0"/>
              </a:rPr>
              <a:t>Pre read handout about ‘bees and </a:t>
            </a:r>
            <a:r>
              <a:rPr lang="en-US" altLang="en-US" sz="2000" dirty="0" err="1">
                <a:latin typeface="Arial" panose="020B0604020202020204" pitchFamily="34" charset="0"/>
                <a:cs typeface="Arial" panose="020B0604020202020204" pitchFamily="34" charset="0"/>
              </a:rPr>
              <a:t>neighbours’</a:t>
            </a:r>
            <a:r>
              <a:rPr lang="en-US" altLang="en-US" sz="2000" dirty="0">
                <a:latin typeface="Arial" panose="020B0604020202020204" pitchFamily="34" charset="0"/>
                <a:cs typeface="Arial" panose="020B0604020202020204" pitchFamily="34" charset="0"/>
              </a:rPr>
              <a:t> on the catch-up page</a:t>
            </a:r>
          </a:p>
          <a:p>
            <a:pPr marL="685800" lvl="1" indent="-342900" eaLnBrk="1" hangingPunct="1">
              <a:lnSpc>
                <a:spcPct val="150000"/>
              </a:lnSpc>
              <a:buFont typeface="+mj-lt"/>
              <a:buAutoNum type="arabicPeriod"/>
            </a:pPr>
            <a:endParaRPr lang="en-US" altLang="en-US" dirty="0">
              <a:latin typeface="Arial" panose="020B0604020202020204" pitchFamily="34" charset="0"/>
              <a:cs typeface="Arial" panose="020B0604020202020204" pitchFamily="34" charset="0"/>
            </a:endParaRPr>
          </a:p>
          <a:p>
            <a:pPr marL="457200" indent="-457200" eaLnBrk="1" hangingPunct="1">
              <a:lnSpc>
                <a:spcPct val="150000"/>
              </a:lnSpc>
              <a:buFont typeface="+mj-lt"/>
              <a:buAutoNum type="arabicPeriod"/>
            </a:pPr>
            <a:r>
              <a:rPr lang="en-US" altLang="en-US" sz="2000" dirty="0">
                <a:latin typeface="Arial" panose="020B0604020202020204" pitchFamily="34" charset="0"/>
                <a:cs typeface="Arial" panose="020B0604020202020204" pitchFamily="34" charset="0"/>
              </a:rPr>
              <a:t>Date of next session: 29/3/23 at 7.00pm – 9pm at Ashford </a:t>
            </a:r>
            <a:r>
              <a:rPr lang="en-US" altLang="en-US" sz="2000" dirty="0" err="1">
                <a:latin typeface="Arial" panose="020B0604020202020204" pitchFamily="34" charset="0"/>
                <a:cs typeface="Arial" panose="020B0604020202020204" pitchFamily="34" charset="0"/>
              </a:rPr>
              <a:t>Carbonel</a:t>
            </a:r>
            <a:r>
              <a:rPr lang="en-US" altLang="en-US" sz="2000" dirty="0">
                <a:latin typeface="Arial" panose="020B0604020202020204" pitchFamily="34" charset="0"/>
                <a:cs typeface="Arial" panose="020B0604020202020204" pitchFamily="34" charset="0"/>
              </a:rPr>
              <a:t> Hall</a:t>
            </a:r>
          </a:p>
          <a:p>
            <a:pPr marL="457200" indent="-457200" eaLnBrk="1" hangingPunct="1">
              <a:buFont typeface="+mj-lt"/>
              <a:buAutoNum type="arabicPeriod"/>
            </a:pPr>
            <a:endParaRPr lang="en-US" altLang="en-US" sz="1700" dirty="0">
              <a:latin typeface="Arial" panose="020B0604020202020204" pitchFamily="34" charset="0"/>
              <a:cs typeface="Arial" panose="020B0604020202020204" pitchFamily="34" charset="0"/>
            </a:endParaRPr>
          </a:p>
        </p:txBody>
      </p:sp>
      <p:sp>
        <p:nvSpPr>
          <p:cNvPr id="125957" name="Slide Number Placeholder 6">
            <a:extLst>
              <a:ext uri="{FF2B5EF4-FFF2-40B4-BE49-F238E27FC236}">
                <a16:creationId xmlns:a16="http://schemas.microsoft.com/office/drawing/2014/main" id="{98A1C771-A58E-4FB3-AF38-60FEF46AC471}"/>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ED10F3B-1085-4002-872A-75483C329AB2}"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5958" name="Footer Placeholder 2">
            <a:extLst>
              <a:ext uri="{FF2B5EF4-FFF2-40B4-BE49-F238E27FC236}">
                <a16:creationId xmlns:a16="http://schemas.microsoft.com/office/drawing/2014/main" id="{5A33F993-352A-883E-F3BD-419AF7E5A18C}"/>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Session 7: Swarms</a:t>
            </a: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5" name="Object 4">
            <a:extLst>
              <a:ext uri="{FF2B5EF4-FFF2-40B4-BE49-F238E27FC236}">
                <a16:creationId xmlns:a16="http://schemas.microsoft.com/office/drawing/2014/main" id="{8FCF50F1-F17E-FFD7-46B8-C2200BA34BA2}"/>
              </a:ext>
            </a:extLst>
          </p:cNvPr>
          <p:cNvGraphicFramePr>
            <a:graphicFrameLocks noChangeAspect="1"/>
          </p:cNvGraphicFramePr>
          <p:nvPr>
            <p:extLst>
              <p:ext uri="{D42A27DB-BD31-4B8C-83A1-F6EECF244321}">
                <p14:modId xmlns:p14="http://schemas.microsoft.com/office/powerpoint/2010/main" val="4194805305"/>
              </p:ext>
            </p:extLst>
          </p:nvPr>
        </p:nvGraphicFramePr>
        <p:xfrm>
          <a:off x="3995936" y="4224996"/>
          <a:ext cx="2012055" cy="1111870"/>
        </p:xfrm>
        <a:graphic>
          <a:graphicData uri="http://schemas.openxmlformats.org/presentationml/2006/ole">
            <mc:AlternateContent xmlns:mc="http://schemas.openxmlformats.org/markup-compatibility/2006">
              <mc:Choice xmlns:v="urn:schemas-microsoft-com:vml" Requires="v">
                <p:oleObj spid="_x0000_s3076" name="PDF" r:id="rId4" imgW="0" imgH="360" progId="FoxitReader.Document">
                  <p:embed/>
                </p:oleObj>
              </mc:Choice>
              <mc:Fallback>
                <p:oleObj name="PDF" r:id="rId4" imgW="0" imgH="360" progId="FoxitReader.Document">
                  <p:embed/>
                  <p:pic>
                    <p:nvPicPr>
                      <p:cNvPr id="0" name=""/>
                      <p:cNvPicPr/>
                      <p:nvPr/>
                    </p:nvPicPr>
                    <p:blipFill>
                      <a:blip r:embed="rId5"/>
                      <a:stretch>
                        <a:fillRect/>
                      </a:stretch>
                    </p:blipFill>
                    <p:spPr>
                      <a:xfrm>
                        <a:off x="3995936" y="4224996"/>
                        <a:ext cx="2012055" cy="111187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728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72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728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72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728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72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19810" name="Video 65540" descr="A bee on a leaf&#10;&#10;Description automatically generated with medium confidence">
            <a:extLst>
              <a:ext uri="{FF2B5EF4-FFF2-40B4-BE49-F238E27FC236}">
                <a16:creationId xmlns:a16="http://schemas.microsoft.com/office/drawing/2014/main" id="{4A884C7F-1281-B071-AA61-2CD2FC922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285"/>
          <a:stretch>
            <a:fillRect/>
          </a:stretch>
        </p:blipFill>
        <p:spPr bwMode="auto">
          <a:xfrm>
            <a:off x="-1588" y="85725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3">
            <a:extLst>
              <a:ext uri="{FF2B5EF4-FFF2-40B4-BE49-F238E27FC236}">
                <a16:creationId xmlns:a16="http://schemas.microsoft.com/office/drawing/2014/main" id="{C277AC9A-888D-CEF4-5D3F-1E8737555387}"/>
              </a:ext>
            </a:extLst>
          </p:cNvPr>
          <p:cNvSpPr>
            <a:spLocks noGrp="1" noChangeArrowheads="1"/>
          </p:cNvSpPr>
          <p:nvPr>
            <p:ph type="subTitle" idx="4294967295"/>
          </p:nvPr>
        </p:nvSpPr>
        <p:spPr>
          <a:xfrm>
            <a:off x="825500" y="3911600"/>
            <a:ext cx="7543800" cy="962025"/>
          </a:xfrm>
          <a:effectLst>
            <a:outerShdw blurRad="50800" dist="38100" dir="2700000" algn="tl" rotWithShape="0">
              <a:prstClr val="black">
                <a:alpha val="40000"/>
              </a:prstClr>
            </a:outerShdw>
          </a:effectLst>
        </p:spPr>
        <p:txBody>
          <a:bodyPr>
            <a:normAutofit/>
          </a:bodyPr>
          <a:lstStyle/>
          <a:p>
            <a:pPr marL="0" indent="0" algn="ctr">
              <a:buFont typeface="Arial" panose="020B0604020202020204" pitchFamily="34" charset="0"/>
              <a:buNone/>
              <a:defRPr/>
            </a:pPr>
            <a:r>
              <a:rPr lang="en-GB" altLang="en-US" b="1" u="sng" dirty="0">
                <a:solidFill>
                  <a:srgbClr val="FFFFFF"/>
                </a:solidFill>
              </a:rPr>
              <a:t>Questions?</a:t>
            </a:r>
          </a:p>
          <a:p>
            <a:pPr marL="0" indent="0" algn="ctr">
              <a:buFont typeface="Arial" panose="020B0604020202020204" pitchFamily="34" charset="0"/>
              <a:buNone/>
              <a:defRPr/>
            </a:pPr>
            <a:endParaRPr lang="en-GB" altLang="en-US" b="1" u="sng" dirty="0">
              <a:solidFill>
                <a:srgbClr val="FFFFFF"/>
              </a:solidFill>
            </a:endParaRPr>
          </a:p>
        </p:txBody>
      </p:sp>
      <p:sp>
        <p:nvSpPr>
          <p:cNvPr id="119812" name="Slide Number Placeholder 5">
            <a:extLst>
              <a:ext uri="{FF2B5EF4-FFF2-40B4-BE49-F238E27FC236}">
                <a16:creationId xmlns:a16="http://schemas.microsoft.com/office/drawing/2014/main" id="{21E9D3C0-124D-9071-F4E2-2DA036ABC132}"/>
              </a:ext>
            </a:extLst>
          </p:cNvPr>
          <p:cNvSpPr>
            <a:spLocks noGrp="1" noChangeArrowheads="1"/>
          </p:cNvSpPr>
          <p:nvPr>
            <p:ph type="sldNum" sz="quarter" idx="12"/>
          </p:nvPr>
        </p:nvSpPr>
        <p:spPr bwMode="auto">
          <a:xfrm>
            <a:off x="6457950" y="5624513"/>
            <a:ext cx="20574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ts val="450"/>
              </a:spcAft>
              <a:buClrTx/>
              <a:buSzTx/>
              <a:buFontTx/>
              <a:buNone/>
              <a:tabLst/>
              <a:defRPr/>
            </a:pPr>
            <a:fld id="{D1D9AB83-C653-40C4-81BE-26EFE2800B91}" type="slidenum">
              <a:rPr kumimoji="0" lang="en-GB"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ts val="450"/>
                </a:spcAft>
                <a:buClrTx/>
                <a:buSzTx/>
                <a:buFontTx/>
                <a:buNone/>
                <a:tabLst/>
                <a:defRPr/>
              </a:pPr>
              <a:t>25</a:t>
            </a:fld>
            <a:endParaRPr kumimoji="0" lang="en-GB"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spd="med">
    <p:fade thruBlk="1"/>
  </p:transition>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48D71FB-A980-49DC-851C-B7642F75D036}" vid="{A293742D-E1AF-445D-84B2-615AE1680545}"/>
    </a:ext>
  </a:extLst>
</a:theme>
</file>

<file path=ppt/theme/theme2.xml><?xml version="1.0" encoding="utf-8"?>
<a:theme xmlns:a="http://schemas.openxmlformats.org/drawingml/2006/main" name="3_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48D71FB-A980-49DC-851C-B7642F75D036}" vid="{A293742D-E1AF-445D-84B2-615AE16805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11132</TotalTime>
  <Words>2592</Words>
  <Application>Microsoft Office PowerPoint</Application>
  <PresentationFormat>On-screen Show (4:3)</PresentationFormat>
  <Paragraphs>354</Paragraphs>
  <Slides>25</Slides>
  <Notes>25</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2</vt:i4>
      </vt:variant>
      <vt:variant>
        <vt:lpstr>Slide Titles</vt:lpstr>
      </vt:variant>
      <vt:variant>
        <vt:i4>25</vt:i4>
      </vt:variant>
    </vt:vector>
  </HeadingPairs>
  <TitlesOfParts>
    <vt:vector size="33" baseType="lpstr">
      <vt:lpstr>Arial</vt:lpstr>
      <vt:lpstr>Calibri</vt:lpstr>
      <vt:lpstr>Calibri Light</vt:lpstr>
      <vt:lpstr>Times New Roman</vt:lpstr>
      <vt:lpstr>Theme1</vt:lpstr>
      <vt:lpstr>3_Theme1</vt:lpstr>
      <vt:lpstr>PDF</vt:lpstr>
      <vt:lpstr>Chart</vt:lpstr>
      <vt:lpstr> Ludlow &amp; District Beekeepers Association </vt:lpstr>
      <vt:lpstr>Aims and Objectives</vt:lpstr>
      <vt:lpstr>Reasons for Swarming</vt:lpstr>
      <vt:lpstr>Preparation for Swarming</vt:lpstr>
      <vt:lpstr>Prime Swarm and Casts</vt:lpstr>
      <vt:lpstr>Impact of Swarming</vt:lpstr>
      <vt:lpstr>Swarm Prevention</vt:lpstr>
      <vt:lpstr>Effect on Swarm of Clipped Queen</vt:lpstr>
      <vt:lpstr>Swarm Control Basic Principles </vt:lpstr>
      <vt:lpstr>Swarm Separation</vt:lpstr>
      <vt:lpstr>Artificial Swarm Method – Stage 1 - Day 1</vt:lpstr>
      <vt:lpstr>Artificial Swarm Method – Stage 2 - Day 7</vt:lpstr>
      <vt:lpstr>Artificial Swarm Method – Stage 3 - Day 14</vt:lpstr>
      <vt:lpstr>Stage 4  Day 35+</vt:lpstr>
      <vt:lpstr>Bait Hive</vt:lpstr>
      <vt:lpstr>Swarm Collection Locations</vt:lpstr>
      <vt:lpstr>A Swarm Collection Kit</vt:lpstr>
      <vt:lpstr>Swarm Collection</vt:lpstr>
      <vt:lpstr>Hiving a Swarm</vt:lpstr>
      <vt:lpstr>Difficult Locations</vt:lpstr>
      <vt:lpstr>Quick Quiz</vt:lpstr>
      <vt:lpstr>Quick Quiz</vt:lpstr>
      <vt:lpstr>Quick Quiz</vt:lpstr>
      <vt:lpstr>Next Session</vt:lpstr>
      <vt:lpstr>PowerPoint Presentation</vt:lpstr>
    </vt:vector>
  </TitlesOfParts>
  <Company>Picos Consulting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S7 - Swarming</dc:title>
  <dc:subject>BBKA Introduction to Beekeeping</dc:subject>
  <dc:creator>Ivor Davis</dc:creator>
  <cp:lastModifiedBy>cc ddd</cp:lastModifiedBy>
  <cp:revision>568</cp:revision>
  <cp:lastPrinted>1601-01-01T00:00:00Z</cp:lastPrinted>
  <dcterms:created xsi:type="dcterms:W3CDTF">2005-07-13T11:07:33Z</dcterms:created>
  <dcterms:modified xsi:type="dcterms:W3CDTF">2023-03-25T10:21:33Z</dcterms:modified>
  <cp:category>© BBKA January 2010</cp:category>
  <cp:contentStatus>Final v1.0</cp:contentStatus>
</cp:coreProperties>
</file>