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99" r:id="rId2"/>
  </p:sldMasterIdLst>
  <p:notesMasterIdLst>
    <p:notesMasterId r:id="rId28"/>
  </p:notesMasterIdLst>
  <p:handoutMasterIdLst>
    <p:handoutMasterId r:id="rId29"/>
  </p:handoutMasterIdLst>
  <p:sldIdLst>
    <p:sldId id="285" r:id="rId3"/>
    <p:sldId id="345" r:id="rId4"/>
    <p:sldId id="289" r:id="rId5"/>
    <p:sldId id="346" r:id="rId6"/>
    <p:sldId id="351" r:id="rId7"/>
    <p:sldId id="354" r:id="rId8"/>
    <p:sldId id="293" r:id="rId9"/>
    <p:sldId id="294" r:id="rId10"/>
    <p:sldId id="292" r:id="rId11"/>
    <p:sldId id="356" r:id="rId12"/>
    <p:sldId id="357" r:id="rId13"/>
    <p:sldId id="358" r:id="rId14"/>
    <p:sldId id="299" r:id="rId15"/>
    <p:sldId id="359" r:id="rId16"/>
    <p:sldId id="362" r:id="rId17"/>
    <p:sldId id="369" r:id="rId18"/>
    <p:sldId id="364" r:id="rId19"/>
    <p:sldId id="365" r:id="rId20"/>
    <p:sldId id="366" r:id="rId21"/>
    <p:sldId id="314" r:id="rId22"/>
    <p:sldId id="335" r:id="rId23"/>
    <p:sldId id="371" r:id="rId24"/>
    <p:sldId id="372" r:id="rId25"/>
    <p:sldId id="336" r:id="rId26"/>
    <p:sldId id="370" r:id="rId2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2831" autoAdjust="0"/>
  </p:normalViewPr>
  <p:slideViewPr>
    <p:cSldViewPr>
      <p:cViewPr varScale="1">
        <p:scale>
          <a:sx n="80" d="100"/>
          <a:sy n="80" d="100"/>
        </p:scale>
        <p:origin x="94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BCE275-CACE-4E49-8AD9-FDACA05252B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B72A-1C22-4346-9FDC-3D0642989663}" type="datetimeFigureOut">
              <a:rPr lang="en-US" smtClean="0"/>
              <a:pPr/>
              <a:t>3/16/2023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10250-22BD-4BC5-9399-8EBF04686C9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8AC8AA86-352B-32D9-C4C9-F23A6E31E1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38375" y="514350"/>
            <a:ext cx="1619250" cy="1214438"/>
          </a:xfrm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41F9E19A-BBE1-757C-5A63-059605E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85950"/>
            <a:ext cx="73152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351B313-903A-8E47-EAD6-E42C8F756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61D45E-13CF-403B-840C-DD6CD6EB046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390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52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933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302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5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83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24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69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88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064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11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84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05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748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A8584C3C-A05D-6EDE-C26A-C36089E58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5A1CC70-728E-5DA5-3F49-C139305B8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7A9DDDFB-E91C-0A8F-FDCA-2BED7FF6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0E3B02-087C-4B5A-A151-8D5690CB3D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236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44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90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11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115FD6B9-5A2D-3E2B-9024-16FB6A049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48D17104-7435-B892-E607-192E41DD6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F977E003-4C93-FA7F-CA57-8304B3BE99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CB50E0-EAD5-491B-8153-6F0F4E288E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6943DC5-CB1F-13BF-A908-3B4B25E4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D3BF6-3EC7-4F4B-B7D8-83A6BDC27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5" name="Slide Image Placeholder 1">
            <a:extLst>
              <a:ext uri="{FF2B5EF4-FFF2-40B4-BE49-F238E27FC236}">
                <a16:creationId xmlns:a16="http://schemas.microsoft.com/office/drawing/2014/main" id="{E3673774-D878-658A-78C2-2A8A73C2E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Notes Placeholder 2">
            <a:extLst>
              <a:ext uri="{FF2B5EF4-FFF2-40B4-BE49-F238E27FC236}">
                <a16:creationId xmlns:a16="http://schemas.microsoft.com/office/drawing/2014/main" id="{DE8D2D0F-B1C1-DBA1-0F1F-FCADF229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b="1" dirty="0"/>
          </a:p>
        </p:txBody>
      </p:sp>
      <p:sp>
        <p:nvSpPr>
          <p:cNvPr id="120837" name="Slide Number Placeholder 3">
            <a:extLst>
              <a:ext uri="{FF2B5EF4-FFF2-40B4-BE49-F238E27FC236}">
                <a16:creationId xmlns:a16="http://schemas.microsoft.com/office/drawing/2014/main" id="{3C2C2530-6B8E-4F8D-7A09-8043E0E5E9A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8A123F-44AB-40EC-9D76-7AA14B38DF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3D1FE-F2AF-0337-7A9E-4B727AD7B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720B9-962C-418B-5452-E79F5925C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28504-B431-175D-7971-24B4A2CB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B5244-3CD4-4B4C-A3AE-7B892E5D58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112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3C2B6-BA34-C946-93F7-E62CBEF51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D50BE-A01A-6153-61EF-E515584F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EB42C-F9C6-E7B5-1799-3A98EE21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B5A71-AA16-4B8C-8F08-BF9BD452529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342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46BF0-9CED-2EEA-0876-AB9F8691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968A1-57E3-9E3B-A458-4A193FAC5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1B5C7-7DED-5040-4A15-237FFF55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17EC3-8259-48A8-9928-9E58F66C411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50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FDE13-F173-B0C6-25A2-05FAAF30D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00E57-E09C-4510-A090-1D1FE595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E0CF8-C2EF-6707-74C9-E451EDD8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5C247-76EF-40B4-A5FE-70F7680AA5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8956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A00E9-5355-1EDA-79F3-A0BFC644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234056-A6FD-D423-BD2F-3A0F00C6D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B7095A-BA41-A15B-58EF-025FC234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389C-A189-4505-8657-0127248251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927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4651D-8F41-969F-93D3-0D66C3F8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800256-B5FC-D63B-0966-627B3A40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3FB4D-3383-617C-60C0-546D94CA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9FD7E-AAAB-424F-9D89-07B1FCFC8A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490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B894A-CF09-7089-CC0F-325A1F43C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8B9759-75A7-638E-392D-053B139B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F67EC-7FE8-179D-F915-4097DEDA7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A1DEA-C121-4303-8069-03E26814B2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051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54542-6786-FAF9-DBA7-8D484680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0EB19-1250-B552-7E01-46330D35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952E1-6462-2529-1A4E-3A0E498B6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39D65-1C1D-46C9-8C9F-0D0F7F207D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472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B0F60-2D4A-31C8-2331-0FEC0FD4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A0098-F1E5-7CE5-A28D-AAF87BD8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B9004-7AB9-5AA4-184A-7503C3F2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39F96-E5C2-454D-ACA3-A0E12C68F7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115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AD7ED-680D-8BA8-8D95-3CFCA693A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7D256-8CFC-D8B1-F0CD-36E01443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C54E1-71AD-642A-CBDB-FE292C14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50B95-5E4B-4549-9671-55C82C79D0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618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787B8-2BA8-4C76-CD29-A9E69232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E3DBE-9A6C-5F6B-B6D2-51391E71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C4EED-B5A6-285C-A586-06C8E724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6197E-8D48-4188-A6DB-D49D3A0CDE3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098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1DCBB-82E1-B969-7B82-5BFADD7B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8FC29-F0BA-C1E9-396A-3C287DE77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BE366-7A46-4E1B-0A49-67D1B54B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D07DA-EF9E-4470-9D89-7C97047115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363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72B5-AF2B-C5C9-2BA5-BAA035BD6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2F6BC-33EE-9A17-F5B9-E5656DAD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D1F91-EEE5-D3E0-2696-10E7F3AD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BFCCF-AD98-4D1E-BAEA-79750ADA5D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7535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4120C-7D8B-723A-4FC1-2886A2CC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DCB2F-233E-C5BC-A014-014A8822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C8BC0-B925-6824-F807-35179E77B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C25EB-DFF8-4D4B-8427-CEE6A4FFB7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8594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E91EC-C47C-DDDF-358F-32DD7080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77052-3D77-07AF-9999-DD31B7D7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56D71-A779-879C-A5E6-BE733991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AF2BF-3AC9-4D8F-BB06-2FF1F1A265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6025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C26158-E7C4-FDA6-D62E-8AA549BF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E121CD-885D-FD39-2408-7F97149D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AB2C95-3424-F716-119C-261A54F6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CA38E-1DDC-44BA-9A7F-D9F0CB900B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3641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DEC03-B04E-370A-08B9-062084F5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BED8F-5D38-CF3A-9594-12726143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28432-B38B-C5F0-04B9-A96CEE41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F6967-A8BA-490D-BD03-67E914455E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187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0FAD5-964D-A5BF-4CA4-CBF35E40D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4CAE52-08C4-7894-CEE2-99CD74B2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861F1-2D2C-B446-23D6-44C1CF5F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CB908-842C-44CF-9A7E-DABBF54F43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1608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067C7-2F37-B27D-49E0-C60F4D0D1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A0B0A-931F-D13C-08F1-BB236B53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AC3C2-24C4-18FB-1D13-697BF74C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92C40-E7B6-44D7-9E84-916DBDF4F2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3441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137A0-A71D-69AD-718E-ED6232DE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8E084-A520-FCED-4783-A01E24689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0BF8B-6D2F-2083-79E9-7EED67DA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7BE61-F379-49D1-95C3-6BADAA5FCD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7507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C48E8-CADD-A5D3-0241-63FA6EF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1233C-BCCF-542D-130D-86D5341A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A699D-FAB5-52B6-B446-4C6175C4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698B2-CA29-4F1A-8B4D-5ED6B52D3B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60960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12288-7E56-9BDA-F59F-D49D3515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947DB-FB26-56DC-73C6-59DD20763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AA458-76C4-7673-CEE2-774335E2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9CDBB-96C5-4939-AA4E-6F0057AFB9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98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0373698-116E-30C6-8F5A-F9701632F4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E76CD6AD-6929-B6EA-C682-564704525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A59FB-F1DA-C806-3A10-7BDA7C187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41D841-2FC4-4F27-97EF-2F85F2307198}" type="datetime1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86439-2DB0-5924-F93B-F670077C4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119DB-D892-1793-9B43-409E83488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9881F0-658A-4281-92A1-0638F8E93E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705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68C353A4-AD3E-4C03-6266-FE686C081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DB601775-E3DB-6043-B7DF-E7B90EE14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66699-0559-CC42-A353-809FF10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869AD0-33A8-494F-AEB5-415F1492938E}" type="datetime1">
              <a:rPr lang="en-GB"/>
              <a:pPr>
                <a:defRPr/>
              </a:pPr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E51E-BF8B-8F4F-8472-BFA6AE1E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9F3E-2ADE-CA47-BF38-3A8D54553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C20141AD-88C6-41D7-BC96-37BEC7A6BB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723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flickr.com/photos/pondapple/10552961563/in/photolist-duyBHm-6Y8BVy-afY2Ce-a4WzfT-echQ3x-6J7RfQ-bVXJyX-fPignD-fPhMzx-4qohZh-784xHC-catr4S-3fbtmV-bdCWsi-9xzgGm-8EaZ3X-adoJjt-eMUQRW-9DT4Zq-8hrDU9-fPigog-6SVyr5-dTzgV-9qFnjk-adoJqB-8RkE4m-6v9MBb-9qj9ci-9BcdFg-4fj3xL-9gXfHV-9z9SM3-ao2CDm-5TgTKb-bjx88s-axHD1w-dHCuaQ-6YXA6s-b2mj5e-czdFw5-h5wFPa-e2fTFJ-a9TpfK-db5KAB-kasiKf-eYicdM-az6jrM-72QqZ8-8dt8de-g9N4V-dguCE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hyperlink" Target="https://pixabay.com/en/blackthorn-sloes-black-thorn-flower-2194362/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11" Type="http://schemas.openxmlformats.org/officeDocument/2006/relationships/hyperlink" Target="http://flickr.com/photos/kblades/3444953467" TargetMode="External"/><Relationship Id="rId5" Type="http://schemas.openxmlformats.org/officeDocument/2006/relationships/image" Target="../media/image10.jpeg"/><Relationship Id="rId15" Type="http://schemas.openxmlformats.org/officeDocument/2006/relationships/hyperlink" Target="https://www.flickr.com/photos/22616984@N07/6279692362/in/photostream/" TargetMode="External"/><Relationship Id="rId10" Type="http://schemas.openxmlformats.org/officeDocument/2006/relationships/image" Target="../media/image14.jpg"/><Relationship Id="rId4" Type="http://schemas.openxmlformats.org/officeDocument/2006/relationships/image" Target="../media/image9.jpeg"/><Relationship Id="rId9" Type="http://schemas.openxmlformats.org/officeDocument/2006/relationships/hyperlink" Target="https://www.flickr.com/photos/pyepics/5182412647" TargetMode="External"/><Relationship Id="rId1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2FD-8021-BE40-ADF8-73B2737CF1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Ludlow &amp; District Beekeepers Association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E9B9-A95D-5443-ABB0-32B9170F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Session 6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(Book chapter 9)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An Introduction to Beekeeping: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Plants and Hive Products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6">
            <a:extLst>
              <a:ext uri="{FF2B5EF4-FFF2-40B4-BE49-F238E27FC236}">
                <a16:creationId xmlns:a16="http://schemas.microsoft.com/office/drawing/2014/main" id="{439384E8-946B-01EB-32D6-A6FB6C7A4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33271-7024-4B57-94AC-CD5CD1AEA640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40814225-4649-F6C3-1F86-56175835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78" y="1988840"/>
            <a:ext cx="2555844" cy="216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Box 3">
            <a:extLst>
              <a:ext uri="{FF2B5EF4-FFF2-40B4-BE49-F238E27FC236}">
                <a16:creationId xmlns:a16="http://schemas.microsoft.com/office/drawing/2014/main" id="{BB0D289B-5203-8F69-5B59-C90B992F2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30950"/>
            <a:ext cx="7886700" cy="369888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Slide Number Placeholder 6">
            <a:extLst>
              <a:ext uri="{FF2B5EF4-FFF2-40B4-BE49-F238E27FC236}">
                <a16:creationId xmlns:a16="http://schemas.microsoft.com/office/drawing/2014/main" id="{7AA9E6AD-044A-DD14-ADFF-E94052FADE2A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943A1-1E95-4AB3-AF82-E56BA1F9E84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Footer Placeholder 2">
            <a:extLst>
              <a:ext uri="{FF2B5EF4-FFF2-40B4-BE49-F238E27FC236}">
                <a16:creationId xmlns:a16="http://schemas.microsoft.com/office/drawing/2014/main" id="{12296956-1FC4-4D47-2E2C-7181FFA7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64275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understand the relationship between bees, plants and the production and sale of honey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identify the needs of bees for the collection of nectar and pollen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how bees communicate with each other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relationship between plants, bees and the economy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describe the legal requirements for the production and sale of honey</a:t>
            </a:r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ln>
            <a:noFill/>
          </a:ln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 of the oldest inter-species relationships on Earth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the plant: Pollination and survival without having to move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the bees: Food and survival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Plants have many strategies to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attract pollinators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(e.g. evening primrose)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it’s their reason for flowering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Plants only produce nectar prior to setting seed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Honey bees are the ‘heavy lifters’ of pollination because: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many of them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can navigate accurately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can communicate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require a lot of forage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B2F1F-627D-60D1-96F0-799302D195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16014" y="2428803"/>
            <a:ext cx="3787547" cy="3787547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 descr="A tree with yellow flowers&#10;&#10;Description automatically generated with low confidence">
            <a:extLst>
              <a:ext uri="{FF2B5EF4-FFF2-40B4-BE49-F238E27FC236}">
                <a16:creationId xmlns:a16="http://schemas.microsoft.com/office/drawing/2014/main" id="{01062BF9-1F78-BDC6-C30A-5C079E9E3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6722" y="2121479"/>
            <a:ext cx="3129708" cy="3787548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3BB7FD-B235-9DD9-58E2-BE9B569699F2}"/>
              </a:ext>
            </a:extLst>
          </p:cNvPr>
          <p:cNvSpPr txBox="1"/>
          <p:nvPr/>
        </p:nvSpPr>
        <p:spPr>
          <a:xfrm>
            <a:off x="4572000" y="6426722"/>
            <a:ext cx="37875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4" tooltip="http://www.flickr.com/photos/pondapple/10552961563/in/photolist-duyBHm-6Y8BVy-afY2Ce-a4WzfT-echQ3x-6J7RfQ-bVXJyX-fPignD-fPhMzx-4qohZh-784xHC-catr4S-3fbtmV-bdCWsi-9xzgGm-8EaZ3X-adoJjt-eMUQRW-9DT4Zq-8hrDU9-fPigog-6SVyr5-dTzgV-9qFnjk-adoJqB-8RkE4m-6v9MBb-9qj9ci-9BcdFg-4fj3xL-9gXfHV-9z9SM3-ao2CDm-5TgTKb-bjx88s-axHD1w-dHCuaQ-6YXA6s-b2mj5e-czdFw5-h5wFPa-e2fTFJ-a9TpfK-db5KAB-kasiKf-eYicdM-az6jrM-72QqZ8-8dt8de-g9N4V-dguCEE/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6" tooltip="https://creativecommons.org/licenses/by/3.0/"/>
              </a:rPr>
              <a:t>CC BY</a:t>
            </a:r>
            <a:endParaRPr lang="en-GB" sz="900" dirty="0"/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Plants, Bees and Pollination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D17DDA7F-FAF5-4271-3F1F-3ABDEA56CCF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613275" y="6294614"/>
            <a:ext cx="3902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dirty="0">
                <a:latin typeface="Times New Roman" panose="02020603050405020304" pitchFamily="18" charset="0"/>
              </a:rPr>
              <a:t>J. </a:t>
            </a:r>
            <a:r>
              <a:rPr lang="en-US" altLang="en-US" sz="1400" dirty="0" err="1">
                <a:latin typeface="Times New Roman" panose="02020603050405020304" pitchFamily="18" charset="0"/>
              </a:rPr>
              <a:t>Tautz</a:t>
            </a:r>
            <a:r>
              <a:rPr lang="en-US" altLang="en-US" sz="1400" dirty="0">
                <a:latin typeface="Times New Roman" panose="02020603050405020304" pitchFamily="18" charset="0"/>
              </a:rPr>
              <a:t> and M. </a:t>
            </a:r>
            <a:r>
              <a:rPr lang="en-US" altLang="en-US" sz="1400" dirty="0" err="1">
                <a:latin typeface="Times New Roman" panose="02020603050405020304" pitchFamily="18" charset="0"/>
              </a:rPr>
              <a:t>Kleinhenz</a:t>
            </a:r>
            <a:r>
              <a:rPr lang="en-US" altLang="en-US" sz="1400" dirty="0">
                <a:latin typeface="Times New Roman" panose="02020603050405020304" pitchFamily="18" charset="0"/>
              </a:rPr>
              <a:t>, </a:t>
            </a:r>
            <a:r>
              <a:rPr lang="en-US" altLang="en-US" sz="1400" dirty="0" err="1">
                <a:latin typeface="Times New Roman" panose="02020603050405020304" pitchFamily="18" charset="0"/>
              </a:rPr>
              <a:t>Beegroup</a:t>
            </a:r>
            <a:r>
              <a:rPr lang="en-US" altLang="en-US" sz="1400" dirty="0">
                <a:latin typeface="Times New Roman" panose="02020603050405020304" pitchFamily="18" charset="0"/>
              </a:rPr>
              <a:t> Würzburg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E83CC810-6F60-D5C9-5882-32BA8748B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37" y="1149349"/>
            <a:ext cx="2240913" cy="496094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ln>
            <a:noFill/>
          </a:ln>
        </p:spPr>
        <p:txBody>
          <a:bodyPr/>
          <a:lstStyle/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Waggle dance (Karl von Frisch)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Scouts source nectar and return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a sample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dance is done on the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vertical face of comb, in the dark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Run around in a figure of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eight then across the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a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straight line waggling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Angle of straight path to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vertical indicates direction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the food source relative to the sun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Rate of dance, duration of buzz,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 of figures of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eight indicate distance of food source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Agitation acts as a recruiter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33005BE-553E-67BC-075C-80E794495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37" y="1194504"/>
            <a:ext cx="2240913" cy="496094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9D213C-F6D9-107C-72F1-BED4AE33B6B2}"/>
              </a:ext>
            </a:extLst>
          </p:cNvPr>
          <p:cNvSpPr txBox="1">
            <a:spLocks noChangeArrowheads="1"/>
          </p:cNvSpPr>
          <p:nvPr/>
        </p:nvSpPr>
        <p:spPr bwMode="auto">
          <a:xfrm flipH="1" flipV="1">
            <a:off x="8460432" y="442910"/>
            <a:ext cx="1656184" cy="304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0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0180" grpId="0" build="p"/>
      <p:bldP spid="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 Dances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Round Dance – 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(General location) 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food nearby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A002454-AE66-1F86-499A-D145BE43F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348" y="3389086"/>
            <a:ext cx="3206750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39B4B04-BC84-3E77-02C6-7E3207373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0452" y="1295772"/>
            <a:ext cx="31242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ntro session 1.0 waggle dance">
            <a:hlinkClick r:id="" action="ppaction://media"/>
            <a:extLst>
              <a:ext uri="{FF2B5EF4-FFF2-40B4-BE49-F238E27FC236}">
                <a16:creationId xmlns:a16="http://schemas.microsoft.com/office/drawing/2014/main" id="{693B6002-9A51-F095-F7C3-A9E80EA740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192441"/>
            <a:ext cx="9167896" cy="4916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8CF3449-88F7-9D9F-F3EA-4463AB056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18863"/>
            <a:ext cx="5398777" cy="360012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WBC.jpg">
            <a:extLst>
              <a:ext uri="{FF2B5EF4-FFF2-40B4-BE49-F238E27FC236}">
                <a16:creationId xmlns:a16="http://schemas.microsoft.com/office/drawing/2014/main" id="{F0D7E66F-8D62-99F9-3284-00C6B669406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323762"/>
            <a:ext cx="5378102" cy="403618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008AE49-3686-CCD7-F33D-2B4808583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28015"/>
            <a:ext cx="5411038" cy="356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09FA1742-0EA2-BDDF-3F7F-373191A5F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73" y="1300265"/>
            <a:ext cx="5398777" cy="405968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oneysuckle 3.JPG">
            <a:extLst>
              <a:ext uri="{FF2B5EF4-FFF2-40B4-BE49-F238E27FC236}">
                <a16:creationId xmlns:a16="http://schemas.microsoft.com/office/drawing/2014/main" id="{497B179C-8223-F494-9390-415852D7B2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8834" y="1323251"/>
            <a:ext cx="5398777" cy="359018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OSR  +10%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Beans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Top fruit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Soft fruit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Sunflowers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Blackthorn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Hawthorn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Mahonia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Kerria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Almond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Some Plants Pollinated by Honey Bees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Session 6: Plants and Hive Products</a:t>
            </a:r>
          </a:p>
        </p:txBody>
      </p:sp>
      <p:pic>
        <p:nvPicPr>
          <p:cNvPr id="5" name="Picture 4" descr="A bee on a flower&#10;&#10;Description automatically generated">
            <a:extLst>
              <a:ext uri="{FF2B5EF4-FFF2-40B4-BE49-F238E27FC236}">
                <a16:creationId xmlns:a16="http://schemas.microsoft.com/office/drawing/2014/main" id="{16D37BB3-8CC2-5C41-26AA-C37E725136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116573" y="1301359"/>
            <a:ext cx="5426305" cy="4101057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8" descr="A bush with yellow flowers&#10;&#10;Description automatically generated with medium confidence">
            <a:extLst>
              <a:ext uri="{FF2B5EF4-FFF2-40B4-BE49-F238E27FC236}">
                <a16:creationId xmlns:a16="http://schemas.microsoft.com/office/drawing/2014/main" id="{E01DF6A6-9616-A518-C5F4-FFBC16B967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126432" y="1268760"/>
            <a:ext cx="5694040" cy="413365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Picture 11" descr="A close up of a tree branch with white flowers&#10;&#10;Description automatically generated with medium confidence">
            <a:extLst>
              <a:ext uri="{FF2B5EF4-FFF2-40B4-BE49-F238E27FC236}">
                <a16:creationId xmlns:a16="http://schemas.microsoft.com/office/drawing/2014/main" id="{2BC469D7-6469-02DC-DD0C-8177196FFC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116573" y="1252537"/>
            <a:ext cx="5703898" cy="414987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7" name="Picture 16" descr="A butterfly on a flower&#10;&#10;Description automatically generated with medium confidence">
            <a:extLst>
              <a:ext uri="{FF2B5EF4-FFF2-40B4-BE49-F238E27FC236}">
                <a16:creationId xmlns:a16="http://schemas.microsoft.com/office/drawing/2014/main" id="{49BD1A85-47D5-5379-7A8B-1E33A3C5ED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3126431" y="1241856"/>
            <a:ext cx="5694040" cy="341128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837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Hard Work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charset="0"/>
                <a:cs typeface="Arial" charset="0"/>
              </a:rPr>
              <a:t>Bee flight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charset="0"/>
                <a:cs typeface="Arial" charset="0"/>
              </a:rPr>
              <a:t>0.5 mg honey per Km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charset="0"/>
                <a:cs typeface="Arial" charset="0"/>
              </a:rPr>
              <a:t>Bees carry nectar, pollen, water and propolis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charset="0"/>
                <a:cs typeface="Arial" charset="0"/>
              </a:rPr>
              <a:t> approx. 40 mg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charset="0"/>
                <a:cs typeface="Arial" charset="0"/>
              </a:rPr>
              <a:t>~30,000 trips per pound </a:t>
            </a:r>
            <a:br>
              <a:rPr lang="en-GB" sz="2000" dirty="0">
                <a:latin typeface="Arial" charset="0"/>
                <a:cs typeface="Arial" charset="0"/>
              </a:rPr>
            </a:br>
            <a:r>
              <a:rPr lang="en-GB" sz="2000" dirty="0">
                <a:latin typeface="Arial" charset="0"/>
                <a:cs typeface="Arial" charset="0"/>
              </a:rPr>
              <a:t>of honey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charset="0"/>
                <a:cs typeface="Arial" charset="0"/>
              </a:rPr>
              <a:t>Trip: </a:t>
            </a:r>
            <a:r>
              <a:rPr lang="en-GB" sz="2000" dirty="0" err="1">
                <a:latin typeface="Arial" charset="0"/>
                <a:cs typeface="Arial" charset="0"/>
              </a:rPr>
              <a:t>approx</a:t>
            </a:r>
            <a:r>
              <a:rPr lang="en-GB" sz="2000" dirty="0">
                <a:latin typeface="Arial" charset="0"/>
                <a:cs typeface="Arial" charset="0"/>
              </a:rPr>
              <a:t> 30 mins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charset="0"/>
                <a:cs typeface="Arial" charset="0"/>
              </a:rPr>
              <a:t>Phenomenal rate of collection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DFDA139E-4D63-1C16-A010-360C58F5A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606494"/>
              </p:ext>
            </p:extLst>
          </p:nvPr>
        </p:nvGraphicFramePr>
        <p:xfrm>
          <a:off x="4584700" y="3285993"/>
          <a:ext cx="3930650" cy="2951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Image" r:id="rId4" imgW="5396825" imgH="4050794" progId="">
                  <p:embed/>
                </p:oleObj>
              </mc:Choice>
              <mc:Fallback>
                <p:oleObj name="Image" r:id="rId4" imgW="5396825" imgH="4050794" progId="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3285993"/>
                        <a:ext cx="3930650" cy="2951319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95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Forage Chart – Major Honey Plants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CFE19D-4041-99E7-09D8-46AB688E7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036412"/>
              </p:ext>
            </p:extLst>
          </p:nvPr>
        </p:nvGraphicFramePr>
        <p:xfrm>
          <a:off x="631651" y="1339554"/>
          <a:ext cx="6679656" cy="319250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26552">
                  <a:extLst>
                    <a:ext uri="{9D8B030D-6E8A-4147-A177-3AD203B41FA5}">
                      <a16:colId xmlns:a16="http://schemas.microsoft.com/office/drawing/2014/main" val="397349264"/>
                    </a:ext>
                  </a:extLst>
                </a:gridCol>
                <a:gridCol w="2226552">
                  <a:extLst>
                    <a:ext uri="{9D8B030D-6E8A-4147-A177-3AD203B41FA5}">
                      <a16:colId xmlns:a16="http://schemas.microsoft.com/office/drawing/2014/main" val="2140996093"/>
                    </a:ext>
                  </a:extLst>
                </a:gridCol>
                <a:gridCol w="2226552">
                  <a:extLst>
                    <a:ext uri="{9D8B030D-6E8A-4147-A177-3AD203B41FA5}">
                      <a16:colId xmlns:a16="http://schemas.microsoft.com/office/drawing/2014/main" val="2079582236"/>
                    </a:ext>
                  </a:extLst>
                </a:gridCol>
              </a:tblGrid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 / October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741591"/>
                  </a:ext>
                </a:extLst>
              </a:tr>
              <a:tr h="41882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Bell Heather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Bell Heather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93313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466827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638083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Clover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82561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Willowherb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Clover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174710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Willowherb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90707"/>
                  </a:ext>
                </a:extLst>
              </a:tr>
              <a:tr h="39148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00047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2A27863-0654-1B68-1457-6F330C8D22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560436"/>
              </p:ext>
            </p:extLst>
          </p:nvPr>
        </p:nvGraphicFramePr>
        <p:xfrm>
          <a:off x="628650" y="1340768"/>
          <a:ext cx="7886700" cy="268066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3950">
                  <a:extLst>
                    <a:ext uri="{9D8B030D-6E8A-4147-A177-3AD203B41FA5}">
                      <a16:colId xmlns:a16="http://schemas.microsoft.com/office/drawing/2014/main" val="397349264"/>
                    </a:ext>
                  </a:extLst>
                </a:gridCol>
                <a:gridCol w="1989400">
                  <a:extLst>
                    <a:ext uri="{9D8B030D-6E8A-4147-A177-3AD203B41FA5}">
                      <a16:colId xmlns:a16="http://schemas.microsoft.com/office/drawing/2014/main" val="214099609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7958223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998134345"/>
                    </a:ext>
                  </a:extLst>
                </a:gridCol>
              </a:tblGrid>
              <a:tr h="44677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 /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741591"/>
                  </a:ext>
                </a:extLst>
              </a:tr>
              <a:tr h="417319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Blackberry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93313"/>
                  </a:ext>
                </a:extLst>
              </a:tr>
              <a:tr h="446777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Dandelion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466827"/>
                  </a:ext>
                </a:extLst>
              </a:tr>
              <a:tr h="476234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Hawthorn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638083"/>
                  </a:ext>
                </a:extLst>
              </a:tr>
              <a:tr h="446777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Sycamore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82561"/>
                  </a:ext>
                </a:extLst>
              </a:tr>
              <a:tr h="446777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174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61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In and Out of the Hive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CA677618-6701-C8AE-2A1A-696BD1AE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13" y="2781300"/>
            <a:ext cx="1990725" cy="15144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FE3E1A84-D9A5-0ECC-5278-ACCEFDE2F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60" y="2708275"/>
            <a:ext cx="1944688" cy="1785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Nectar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Pollen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Propolis</a:t>
            </a: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F8830A6F-E6CA-83A0-68DE-D75BC6727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26" y="3068638"/>
            <a:ext cx="1008062" cy="865187"/>
          </a:xfrm>
          <a:prstGeom prst="rightArrow">
            <a:avLst>
              <a:gd name="adj1" fmla="val 50000"/>
              <a:gd name="adj2" fmla="val 29128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066C1CA1-3EE4-A0D4-5B70-22AEB0B99ED8}"/>
              </a:ext>
            </a:extLst>
          </p:cNvPr>
          <p:cNvSpPr txBox="1">
            <a:spLocks/>
          </p:cNvSpPr>
          <p:nvPr/>
        </p:nvSpPr>
        <p:spPr bwMode="auto">
          <a:xfrm>
            <a:off x="6659760" y="1989138"/>
            <a:ext cx="1944688" cy="36317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Honey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Pollen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Propolis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Wax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Royal Jelly</a:t>
            </a: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DC5E85DE-00B8-12E8-9EB4-C28A6B5A2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169" y="3068638"/>
            <a:ext cx="1008063" cy="865187"/>
          </a:xfrm>
          <a:prstGeom prst="rightArrow">
            <a:avLst>
              <a:gd name="adj1" fmla="val 50000"/>
              <a:gd name="adj2" fmla="val 29128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5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e-pollen.jpg">
            <a:extLst>
              <a:ext uri="{FF2B5EF4-FFF2-40B4-BE49-F238E27FC236}">
                <a16:creationId xmlns:a16="http://schemas.microsoft.com/office/drawing/2014/main" id="{4011EB87-1F2D-1841-D66C-C061DBD1CAA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1810" y="1291710"/>
            <a:ext cx="5398553" cy="3865481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5" descr="propolis.jpg">
            <a:extLst>
              <a:ext uri="{FF2B5EF4-FFF2-40B4-BE49-F238E27FC236}">
                <a16:creationId xmlns:a16="http://schemas.microsoft.com/office/drawing/2014/main" id="{179FB548-38A5-90CF-DD1C-CEC92BB92C3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7225" y="1294039"/>
            <a:ext cx="5397713" cy="4311423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 descr="candlemaking 009.jpg">
            <a:extLst>
              <a:ext uri="{FF2B5EF4-FFF2-40B4-BE49-F238E27FC236}">
                <a16:creationId xmlns:a16="http://schemas.microsoft.com/office/drawing/2014/main" id="{D3EFF352-6260-5C02-3A6C-1E5C3A2FBA3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1811" y="1292912"/>
            <a:ext cx="5383511" cy="4037633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7" descr="jar of honey.jpg">
            <a:extLst>
              <a:ext uri="{FF2B5EF4-FFF2-40B4-BE49-F238E27FC236}">
                <a16:creationId xmlns:a16="http://schemas.microsoft.com/office/drawing/2014/main" id="{A0A9D2C1-4DE4-543A-C2D1-9BD9174FB8C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18693" y="1296365"/>
            <a:ext cx="4186629" cy="486423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Picture 3" descr="royal_jelly.jpg">
            <a:extLst>
              <a:ext uri="{FF2B5EF4-FFF2-40B4-BE49-F238E27FC236}">
                <a16:creationId xmlns:a16="http://schemas.microsoft.com/office/drawing/2014/main" id="{57989E58-36FC-CCEA-D93C-D8BB1D2BBB3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1294038"/>
            <a:ext cx="3151262" cy="486656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3" name="Picture 2" descr="venom-powder.jpg">
            <a:extLst>
              <a:ext uri="{FF2B5EF4-FFF2-40B4-BE49-F238E27FC236}">
                <a16:creationId xmlns:a16="http://schemas.microsoft.com/office/drawing/2014/main" id="{98A3B0CA-210D-CB8A-9BFE-0C2EA6E5BE3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21811" y="1311087"/>
            <a:ext cx="5383511" cy="3555515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Products of the Hive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Honey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Wax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Propolis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Pollen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Venom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Royal Jelly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  <p:extLst>
      <p:ext uri="{BB962C8B-B14F-4D97-AF65-F5344CB8AC3E}">
        <p14:creationId xmlns:p14="http://schemas.microsoft.com/office/powerpoint/2010/main" val="266280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Selling Honey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Sales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5" name="Picture 4" descr="A person holding a jar of jam&#10;&#10;Description automatically generated with low confidence">
            <a:extLst>
              <a:ext uri="{FF2B5EF4-FFF2-40B4-BE49-F238E27FC236}">
                <a16:creationId xmlns:a16="http://schemas.microsoft.com/office/drawing/2014/main" id="{D8FEADDF-BD33-F439-DAB4-10D480E8C4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48" y="1290062"/>
            <a:ext cx="3655318" cy="4873757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490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 Special Word About Wax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Bees make wax from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takes the same amount of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foraging to make 1kg of wax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8kg of honey,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so we need to look after it….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BAFB3F56-23F0-22E8-3B7E-4418C07F5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02" y="3451934"/>
            <a:ext cx="3665000" cy="274875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F5B47A3E-FDCF-DB4D-10FC-776FA1147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52537"/>
            <a:ext cx="2791222" cy="209373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E161799-8DAE-CCB1-131D-3F75B11A4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072" y="3461705"/>
            <a:ext cx="3651368" cy="273897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6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DSCF0095">
            <a:extLst>
              <a:ext uri="{FF2B5EF4-FFF2-40B4-BE49-F238E27FC236}">
                <a16:creationId xmlns:a16="http://schemas.microsoft.com/office/drawing/2014/main" id="{37F23D40-578E-63E3-AC9F-D075C028F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1370847" y="1315997"/>
            <a:ext cx="6402305" cy="481333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687FAADB-FB5D-0A95-9110-C1C4C0AE6A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847" y="1300756"/>
            <a:ext cx="6402305" cy="480172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8" descr="A group of jars with food in them&#10;&#10;Description automatically generated with medium confidence">
            <a:extLst>
              <a:ext uri="{FF2B5EF4-FFF2-40B4-BE49-F238E27FC236}">
                <a16:creationId xmlns:a16="http://schemas.microsoft.com/office/drawing/2014/main" id="{9E56E6D5-E981-F3FA-15CA-6F3E2CF412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847" y="1546044"/>
            <a:ext cx="6081473" cy="456110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Honey Bee Products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  <p:extLst>
      <p:ext uri="{BB962C8B-B14F-4D97-AF65-F5344CB8AC3E}">
        <p14:creationId xmlns:p14="http://schemas.microsoft.com/office/powerpoint/2010/main" val="425639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What is Honey?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551FF49C-3CA5-F7CD-CC4F-4428BF524C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Sugars: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Glucose 31%,   Fructose 38%,  Water 18%,  Average  pH 3.91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Minerals: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Plant Substances: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Tiny amounts of aromatic compounds which give honey much of its fine aroma and varying taste</a:t>
            </a:r>
            <a:endParaRPr lang="en-GB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Antibiotic qualities: 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Acidity, Hygroscopic, Hydrogen Peroxide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Fermentation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Honey will ferment if water content is over 20% due to inherent yeasts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  <p:extLst>
      <p:ext uri="{BB962C8B-B14F-4D97-AF65-F5344CB8AC3E}">
        <p14:creationId xmlns:p14="http://schemas.microsoft.com/office/powerpoint/2010/main" val="135824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3">
            <a:extLst>
              <a:ext uri="{FF2B5EF4-FFF2-40B4-BE49-F238E27FC236}">
                <a16:creationId xmlns:a16="http://schemas.microsoft.com/office/drawing/2014/main" id="{F058E57B-C10E-707A-697B-E02E22F0F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9761" y="1691023"/>
            <a:ext cx="251079" cy="3598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Line 23">
            <a:extLst>
              <a:ext uri="{FF2B5EF4-FFF2-40B4-BE49-F238E27FC236}">
                <a16:creationId xmlns:a16="http://schemas.microsoft.com/office/drawing/2014/main" id="{384907B4-999B-7A8D-2DB4-1BD7BF575B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43865" y="3525180"/>
            <a:ext cx="1094429" cy="3611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Line 24">
            <a:extLst>
              <a:ext uri="{FF2B5EF4-FFF2-40B4-BE49-F238E27FC236}">
                <a16:creationId xmlns:a16="http://schemas.microsoft.com/office/drawing/2014/main" id="{D14BCCA4-2E73-EC23-5149-8AE46A68D7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2047" y="4244894"/>
            <a:ext cx="3154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Line 16">
            <a:extLst>
              <a:ext uri="{FF2B5EF4-FFF2-40B4-BE49-F238E27FC236}">
                <a16:creationId xmlns:a16="http://schemas.microsoft.com/office/drawing/2014/main" id="{9DE2AD12-0D03-1835-21B7-A14C66A78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9180" y="1466266"/>
            <a:ext cx="14548" cy="519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Line 18">
            <a:extLst>
              <a:ext uri="{FF2B5EF4-FFF2-40B4-BE49-F238E27FC236}">
                <a16:creationId xmlns:a16="http://schemas.microsoft.com/office/drawing/2014/main" id="{35775F11-84D8-E4FD-E661-EDE2E122C6E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0263" y="2563355"/>
            <a:ext cx="38752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Line 19">
            <a:extLst>
              <a:ext uri="{FF2B5EF4-FFF2-40B4-BE49-F238E27FC236}">
                <a16:creationId xmlns:a16="http://schemas.microsoft.com/office/drawing/2014/main" id="{58C1A847-496F-9D9F-279F-F4B768C267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18124" y="1347951"/>
            <a:ext cx="1338089" cy="109633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4FFA9B36-792B-BC93-3FBE-3CF2EFEAF0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8125" y="2564678"/>
            <a:ext cx="1222227" cy="5726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The Honey Cycle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4CE5EF47-5601-07FD-448F-2D55E00BC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980" y="1784106"/>
            <a:ext cx="1868052" cy="168021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NECTAR: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80% water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20% sucrose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274C7648-5D79-CEC4-6F07-484B16E4F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4" y="1217263"/>
            <a:ext cx="644450" cy="600644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CO2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C8C68219-E9A5-1D8D-DD6B-8D1B3E6B9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14" y="3263755"/>
            <a:ext cx="644450" cy="600644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H2O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25AFD29-8EA7-C153-66E2-B5DB4FC4F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951" y="2050880"/>
            <a:ext cx="1485039" cy="7843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Photo-</a:t>
            </a:r>
            <a:b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synthesis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A52EEA60-A0CA-EC21-6D24-F5773817B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301" y="2323892"/>
            <a:ext cx="2219995" cy="6615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 adds invertase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(an enzyme)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3A9C681-C92A-EB53-5469-26020FAF6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7298" y="3137312"/>
            <a:ext cx="1868052" cy="168021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HONEY: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40% Fructose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38% Glucose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20% water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7A141F5-66B7-8CBC-29A9-BD4CD1FAA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6214" y="1116907"/>
            <a:ext cx="644450" cy="600644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H2O</a:t>
            </a: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121D0ED5-50A5-4061-B4C1-15636CC5E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070" y="1129270"/>
            <a:ext cx="948221" cy="5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15">
            <a:extLst>
              <a:ext uri="{FF2B5EF4-FFF2-40B4-BE49-F238E27FC236}">
                <a16:creationId xmlns:a16="http://schemas.microsoft.com/office/drawing/2014/main" id="{7D02961B-84BB-3B51-99BC-D21EEDCC6F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8962" y="2876500"/>
            <a:ext cx="294926" cy="3872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Line 17">
            <a:extLst>
              <a:ext uri="{FF2B5EF4-FFF2-40B4-BE49-F238E27FC236}">
                <a16:creationId xmlns:a16="http://schemas.microsoft.com/office/drawing/2014/main" id="{B050612B-AF36-2819-1484-2FD13D4A88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3437" y="2563344"/>
            <a:ext cx="250027" cy="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347464F9-6E41-E389-FC75-7DF7E3E82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291" y="3764643"/>
            <a:ext cx="3260575" cy="14891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 uses honey for energy: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flight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warmth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making wax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5607C0FA-47BC-C242-8EA3-D3E03AF078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3528" y="2323892"/>
            <a:ext cx="0" cy="19210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96D7CF29-6331-8545-A1ED-5E1BB34B26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913" y="1717551"/>
            <a:ext cx="360411" cy="60634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B00FFB08-1DD4-9569-F0F5-24619BF3FE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047" y="2316077"/>
            <a:ext cx="433366" cy="100414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31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Extraction and Storage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DB880-CF5C-F767-6D2E-92BEED754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8759"/>
            <a:ext cx="7886700" cy="49082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Uncapping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Extractors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Filters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</a:p>
          <a:p>
            <a:endParaRPr lang="en-GB" dirty="0"/>
          </a:p>
        </p:txBody>
      </p:sp>
      <p:pic>
        <p:nvPicPr>
          <p:cNvPr id="3" name="Picture 3" descr="Extractor.JPG">
            <a:extLst>
              <a:ext uri="{FF2B5EF4-FFF2-40B4-BE49-F238E27FC236}">
                <a16:creationId xmlns:a16="http://schemas.microsoft.com/office/drawing/2014/main" id="{E363993D-BA48-9681-D1BA-41EF833B7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605" y="1268759"/>
            <a:ext cx="3263745" cy="490820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ncapping-Tray.gif">
            <a:extLst>
              <a:ext uri="{FF2B5EF4-FFF2-40B4-BE49-F238E27FC236}">
                <a16:creationId xmlns:a16="http://schemas.microsoft.com/office/drawing/2014/main" id="{66D800DB-B7E8-6442-8D8E-68960BA83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345306"/>
            <a:ext cx="4247485" cy="283165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74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>
            <a:extLst>
              <a:ext uri="{FF2B5EF4-FFF2-40B4-BE49-F238E27FC236}">
                <a16:creationId xmlns:a16="http://schemas.microsoft.com/office/drawing/2014/main" id="{35DC9575-F8B1-EBE9-1454-656C1CCF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98387"/>
            <a:ext cx="5766943" cy="427035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287688-4C01-214E-AD10-C910F1F88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096" y="1289262"/>
            <a:ext cx="5652957" cy="431118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4DD7DC35-E3B4-802F-A71E-9B29232FA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44" y="1304060"/>
            <a:ext cx="6033592" cy="430595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>
            <a:extLst>
              <a:ext uri="{FF2B5EF4-FFF2-40B4-BE49-F238E27FC236}">
                <a16:creationId xmlns:a16="http://schemas.microsoft.com/office/drawing/2014/main" id="{96B1370C-3225-F0ED-57BD-36B2BC321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34" y="1306612"/>
            <a:ext cx="7551125" cy="428099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71579AEA-DFF0-3ECE-1A87-94C4A0D33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09" y="1288637"/>
            <a:ext cx="7324381" cy="428902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1572E0D6-652D-955D-31AB-AC2E49DBE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8" y="1295495"/>
            <a:ext cx="7240917" cy="42736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54392E38-163E-DAAC-A10D-6482524BE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48" y="1291910"/>
            <a:ext cx="7849409" cy="426619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Extraction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  <p:extLst>
      <p:ext uri="{BB962C8B-B14F-4D97-AF65-F5344CB8AC3E}">
        <p14:creationId xmlns:p14="http://schemas.microsoft.com/office/powerpoint/2010/main" val="122951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DB880-CF5C-F767-6D2E-92BEED754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7031"/>
            <a:ext cx="7886700" cy="435133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It’s all about consumer protection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Honey is sold by ‘net weight’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sold (or raffled) must be labelled according to the UK Honey Regulations (2015, as amended..)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honey is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it is described on labels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Trading Standards require: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Contents &amp; WEIGHT as described, including plant &amp; geographic origin (may have changed after Brexit)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Safe to consume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Quantity as labelled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Origin etc. stated – easily tested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Lot numbers to ensure traceability if sold to public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0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058D1DA-2D0D-88AF-9869-052B11ED65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2F6F1-CE0C-BD25-976C-117EF9A8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Legal Labelling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C8065E4-3721-C2FC-EE7F-00497E234B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227F5-4C04-4A58-8B02-6AD38170FE7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940FA28D-0BC8-B6D3-8032-8DA3D0366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78563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pic>
        <p:nvPicPr>
          <p:cNvPr id="4" name="Picture 3" descr="A group of jars with food in them&#10;&#10;Description automatically generated with medium confidence">
            <a:extLst>
              <a:ext uri="{FF2B5EF4-FFF2-40B4-BE49-F238E27FC236}">
                <a16:creationId xmlns:a16="http://schemas.microsoft.com/office/drawing/2014/main" id="{E5231BC0-588F-3818-E1BE-4237154EFA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27" y="1295664"/>
            <a:ext cx="6513521" cy="4885142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3392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5" name="Footer Placeholder 2">
            <a:extLst>
              <a:ext uri="{FF2B5EF4-FFF2-40B4-BE49-F238E27FC236}">
                <a16:creationId xmlns:a16="http://schemas.microsoft.com/office/drawing/2014/main" id="{0EE884D5-E552-6889-D053-6047C0D630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117766" name="Content Placeholder 2">
            <a:extLst>
              <a:ext uri="{FF2B5EF4-FFF2-40B4-BE49-F238E27FC236}">
                <a16:creationId xmlns:a16="http://schemas.microsoft.com/office/drawing/2014/main" id="{5444C92B-1965-10C8-6970-C9B8CF1D470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dirty="0"/>
              <a:t>Name the scientist credited in the discovery of the Waggle Dance?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dirty="0"/>
              <a:t>Bonus point if you get the year he was awarded the </a:t>
            </a:r>
            <a:r>
              <a:rPr lang="en-GB" altLang="en-US"/>
              <a:t>Nobel prize…</a:t>
            </a:r>
            <a:endParaRPr lang="en-GB" alt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48F9AC4-8761-93E4-B5E5-BBF3DB2A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altLang="en-US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Carl Von Frisch</a:t>
            </a: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GB" altLang="en-US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1973</a:t>
            </a: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5" name="Footer Placeholder 2">
            <a:extLst>
              <a:ext uri="{FF2B5EF4-FFF2-40B4-BE49-F238E27FC236}">
                <a16:creationId xmlns:a16="http://schemas.microsoft.com/office/drawing/2014/main" id="{0EE884D5-E552-6889-D053-6047C0D630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117766" name="Content Placeholder 2">
            <a:extLst>
              <a:ext uri="{FF2B5EF4-FFF2-40B4-BE49-F238E27FC236}">
                <a16:creationId xmlns:a16="http://schemas.microsoft.com/office/drawing/2014/main" id="{5444C92B-1965-10C8-6970-C9B8CF1D470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dirty="0"/>
              <a:t>Name the two major sugars present in honey.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48F9AC4-8761-93E4-B5E5-BBF3DB2A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2967540"/>
            <a:ext cx="3886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Glucose and </a:t>
            </a:r>
            <a:r>
              <a:rPr lang="en-GB" altLang="en-US" dirty="0" err="1">
                <a:solidFill>
                  <a:prstClr val="black"/>
                </a:solidFill>
                <a:cs typeface="Arial" panose="020B0604020202020204" pitchFamily="34" charset="0"/>
              </a:rPr>
              <a:t>Fruct</a:t>
            </a:r>
            <a:r>
              <a:rPr kumimoji="0" lang="en-GB" alt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ose</a:t>
            </a: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685800" rtl="0" eaLnBrk="1" fontAlgn="base" latinLnBrk="0" hangingPunct="1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47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5" name="Footer Placeholder 2">
            <a:extLst>
              <a:ext uri="{FF2B5EF4-FFF2-40B4-BE49-F238E27FC236}">
                <a16:creationId xmlns:a16="http://schemas.microsoft.com/office/drawing/2014/main" id="{0EE884D5-E552-6889-D053-6047C0D630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117766" name="Content Placeholder 2">
            <a:extLst>
              <a:ext uri="{FF2B5EF4-FFF2-40B4-BE49-F238E27FC236}">
                <a16:creationId xmlns:a16="http://schemas.microsoft.com/office/drawing/2014/main" id="{5444C92B-1965-10C8-6970-C9B8CF1D470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dirty="0"/>
              <a:t>What is the ideal water content to minimise fermentation in honey?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48F9AC4-8761-93E4-B5E5-BBF3DB2A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2967540"/>
            <a:ext cx="3886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&lt;20%</a:t>
            </a:r>
          </a:p>
          <a:p>
            <a:pPr marL="0" marR="0" lvl="0" indent="0" algn="l" defTabSz="685800" rtl="0" eaLnBrk="1" fontAlgn="base" latinLnBrk="0" hangingPunct="1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2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5" name="Footer Placeholder 2">
            <a:extLst>
              <a:ext uri="{FF2B5EF4-FFF2-40B4-BE49-F238E27FC236}">
                <a16:creationId xmlns:a16="http://schemas.microsoft.com/office/drawing/2014/main" id="{0EE884D5-E552-6889-D053-6047C0D630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  <p:sp>
        <p:nvSpPr>
          <p:cNvPr id="117766" name="Content Placeholder 2">
            <a:extLst>
              <a:ext uri="{FF2B5EF4-FFF2-40B4-BE49-F238E27FC236}">
                <a16:creationId xmlns:a16="http://schemas.microsoft.com/office/drawing/2014/main" id="{5444C92B-1965-10C8-6970-C9B8CF1D470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dirty="0"/>
              <a:t>What do the bees use to navigate?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48F9AC4-8761-93E4-B5E5-BBF3DB2A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2967540"/>
            <a:ext cx="3886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en-US" dirty="0">
                <a:solidFill>
                  <a:prstClr val="black"/>
                </a:solidFill>
                <a:cs typeface="Arial" panose="020B0604020202020204" pitchFamily="34" charset="0"/>
              </a:rPr>
              <a:t>The Sun</a:t>
            </a: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800" rtl="0" eaLnBrk="1" fontAlgn="base" latinLnBrk="0" hangingPunct="1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5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Box 3">
            <a:extLst>
              <a:ext uri="{FF2B5EF4-FFF2-40B4-BE49-F238E27FC236}">
                <a16:creationId xmlns:a16="http://schemas.microsoft.com/office/drawing/2014/main" id="{FBA66B70-C406-F5AB-D654-1CB32725C60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C25CA-01A2-C743-93DF-51F6AD77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Next Session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AE3CAAE6-CCA2-8E17-B2BC-A4344F1EC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Read the following sections of your book for the next session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Chapter 7 – Swarms and Chapter 6 (Pages 98 to 107)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We are going to be learning about Swarms and Swarming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Date of next session: 22 March 2023 at 7.00pm – 9pm at Ashford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Carbonel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Village Hall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7" name="Slide Number Placeholder 6">
            <a:extLst>
              <a:ext uri="{FF2B5EF4-FFF2-40B4-BE49-F238E27FC236}">
                <a16:creationId xmlns:a16="http://schemas.microsoft.com/office/drawing/2014/main" id="{98A1C771-A58E-4FB3-AF38-60FEF46AC4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10F3B-1085-4002-872A-75483C329AB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958" name="Footer Placeholder 2">
            <a:extLst>
              <a:ext uri="{FF2B5EF4-FFF2-40B4-BE49-F238E27FC236}">
                <a16:creationId xmlns:a16="http://schemas.microsoft.com/office/drawing/2014/main" id="{5A33F993-352A-883E-F3BD-419AF7E5A1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6: Plants and Hive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Video 65540" descr="A bee on a leaf&#10;&#10;Description automatically generated with medium confidence">
            <a:extLst>
              <a:ext uri="{FF2B5EF4-FFF2-40B4-BE49-F238E27FC236}">
                <a16:creationId xmlns:a16="http://schemas.microsoft.com/office/drawing/2014/main" id="{4A884C7F-1281-B071-AA61-2CD2FC92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5"/>
          <a:stretch>
            <a:fillRect/>
          </a:stretch>
        </p:blipFill>
        <p:spPr bwMode="auto">
          <a:xfrm>
            <a:off x="-1588" y="8572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C277AC9A-888D-CEF4-5D3F-1E873755538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25500" y="3911600"/>
            <a:ext cx="7543800" cy="962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altLang="en-US" b="1" u="sng" dirty="0">
                <a:solidFill>
                  <a:srgbClr val="FFFFFF"/>
                </a:solidFill>
              </a:rPr>
              <a:t>Questions?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GB" altLang="en-US" b="1" u="sng" dirty="0">
              <a:solidFill>
                <a:srgbClr val="FFFFFF"/>
              </a:solidFill>
            </a:endParaRPr>
          </a:p>
        </p:txBody>
      </p:sp>
      <p:sp>
        <p:nvSpPr>
          <p:cNvPr id="119812" name="Slide Number Placeholder 5">
            <a:extLst>
              <a:ext uri="{FF2B5EF4-FFF2-40B4-BE49-F238E27FC236}">
                <a16:creationId xmlns:a16="http://schemas.microsoft.com/office/drawing/2014/main" id="{21E9D3C0-124D-9071-F4E2-2DA036ABC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56245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D1D9AB83-C653-40C4-81BE-26EFE2800B91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2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9784</TotalTime>
  <Words>1069</Words>
  <Application>Microsoft Office PowerPoint</Application>
  <PresentationFormat>On-screen Show (4:3)</PresentationFormat>
  <Paragraphs>284</Paragraphs>
  <Slides>25</Slides>
  <Notes>25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Theme1</vt:lpstr>
      <vt:lpstr>1_Theme1</vt:lpstr>
      <vt:lpstr>Image</vt:lpstr>
      <vt:lpstr> Ludlow &amp; District Beekeepers Association </vt:lpstr>
      <vt:lpstr>Aims and Objectives</vt:lpstr>
      <vt:lpstr>Plants, Bees and Pollination</vt:lpstr>
      <vt:lpstr>Communication</vt:lpstr>
      <vt:lpstr>Bee Dances</vt:lpstr>
      <vt:lpstr>Some Plants Pollinated by Honey Bees</vt:lpstr>
      <vt:lpstr>Hard Work</vt:lpstr>
      <vt:lpstr>Forage Chart – Major Honey Plants</vt:lpstr>
      <vt:lpstr>In and Out of the Hive</vt:lpstr>
      <vt:lpstr>Products of the Hive</vt:lpstr>
      <vt:lpstr>Selling Honey</vt:lpstr>
      <vt:lpstr>A Special Word About Wax</vt:lpstr>
      <vt:lpstr>Honey Bee Products</vt:lpstr>
      <vt:lpstr>What is Honey?</vt:lpstr>
      <vt:lpstr>The Honey Cycle</vt:lpstr>
      <vt:lpstr>Extraction and Storage</vt:lpstr>
      <vt:lpstr>Extraction</vt:lpstr>
      <vt:lpstr>Legislation</vt:lpstr>
      <vt:lpstr>Legal Labelling</vt:lpstr>
      <vt:lpstr>Quick Quiz</vt:lpstr>
      <vt:lpstr>Quick Quiz</vt:lpstr>
      <vt:lpstr>Quick Quiz</vt:lpstr>
      <vt:lpstr>Quick Quiz</vt:lpstr>
      <vt:lpstr>Next Session</vt:lpstr>
      <vt:lpstr>PowerPoint Presentation</vt:lpstr>
    </vt:vector>
  </TitlesOfParts>
  <Company>Picos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Determination in the Honeybee</dc:title>
  <dc:creator>Ivor Davis</dc:creator>
  <cp:lastModifiedBy>cc ddd</cp:lastModifiedBy>
  <cp:revision>352</cp:revision>
  <cp:lastPrinted>1601-01-01T00:00:00Z</cp:lastPrinted>
  <dcterms:created xsi:type="dcterms:W3CDTF">2005-07-13T11:07:33Z</dcterms:created>
  <dcterms:modified xsi:type="dcterms:W3CDTF">2023-03-16T12:47:48Z</dcterms:modified>
</cp:coreProperties>
</file>