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  <p:sldMasterId id="2147483735" r:id="rId2"/>
  </p:sldMasterIdLst>
  <p:notesMasterIdLst>
    <p:notesMasterId r:id="rId34"/>
  </p:notesMasterIdLst>
  <p:handoutMasterIdLst>
    <p:handoutMasterId r:id="rId35"/>
  </p:handoutMasterIdLst>
  <p:sldIdLst>
    <p:sldId id="285" r:id="rId3"/>
    <p:sldId id="321" r:id="rId4"/>
    <p:sldId id="361" r:id="rId5"/>
    <p:sldId id="352" r:id="rId6"/>
    <p:sldId id="372" r:id="rId7"/>
    <p:sldId id="354" r:id="rId8"/>
    <p:sldId id="373" r:id="rId9"/>
    <p:sldId id="353" r:id="rId10"/>
    <p:sldId id="377" r:id="rId11"/>
    <p:sldId id="363" r:id="rId12"/>
    <p:sldId id="362" r:id="rId13"/>
    <p:sldId id="356" r:id="rId14"/>
    <p:sldId id="379" r:id="rId15"/>
    <p:sldId id="364" r:id="rId16"/>
    <p:sldId id="365" r:id="rId17"/>
    <p:sldId id="374" r:id="rId18"/>
    <p:sldId id="357" r:id="rId19"/>
    <p:sldId id="366" r:id="rId20"/>
    <p:sldId id="375" r:id="rId21"/>
    <p:sldId id="376" r:id="rId22"/>
    <p:sldId id="368" r:id="rId23"/>
    <p:sldId id="369" r:id="rId24"/>
    <p:sldId id="370" r:id="rId25"/>
    <p:sldId id="378" r:id="rId26"/>
    <p:sldId id="351" r:id="rId27"/>
    <p:sldId id="360" r:id="rId28"/>
    <p:sldId id="371" r:id="rId29"/>
    <p:sldId id="335" r:id="rId30"/>
    <p:sldId id="320" r:id="rId31"/>
    <p:sldId id="350" r:id="rId32"/>
    <p:sldId id="349" r:id="rId3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EC2"/>
    <a:srgbClr val="FFFF66"/>
    <a:srgbClr val="FFFFCC"/>
    <a:srgbClr val="FAF6A8"/>
    <a:srgbClr val="E6E6E6"/>
    <a:srgbClr val="D77C63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61" autoAdjust="0"/>
    <p:restoredTop sz="25405" autoAdjust="0"/>
  </p:normalViewPr>
  <p:slideViewPr>
    <p:cSldViewPr>
      <p:cViewPr varScale="1">
        <p:scale>
          <a:sx n="22" d="100"/>
          <a:sy n="22" d="100"/>
        </p:scale>
        <p:origin x="2746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810"/>
    </p:cViewPr>
  </p:sorterViewPr>
  <p:notesViewPr>
    <p:cSldViewPr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5D92D89-57F4-49D9-A5A6-46D2BCC100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4CF7B236-CEDD-40AB-A337-073E6AB7DB04}" type="datetimeFigureOut">
              <a:rPr lang="en-US"/>
              <a:pPr>
                <a:defRPr/>
              </a:pPr>
              <a:t>3/9/2023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D6442B7E-5E9A-4F6E-A7EE-1660633AEC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>
            <a:extLst>
              <a:ext uri="{FF2B5EF4-FFF2-40B4-BE49-F238E27FC236}">
                <a16:creationId xmlns:a16="http://schemas.microsoft.com/office/drawing/2014/main" id="{8AC8AA86-352B-32D9-C4C9-F23A6E31E1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38375" y="514350"/>
            <a:ext cx="1619250" cy="1214438"/>
          </a:xfrm>
          <a:ln/>
        </p:spPr>
      </p:sp>
      <p:sp>
        <p:nvSpPr>
          <p:cNvPr id="67586" name="Notes Placeholder 2">
            <a:extLst>
              <a:ext uri="{FF2B5EF4-FFF2-40B4-BE49-F238E27FC236}">
                <a16:creationId xmlns:a16="http://schemas.microsoft.com/office/drawing/2014/main" id="{41F9E19A-BBE1-757C-5A63-059605EAD4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885950"/>
            <a:ext cx="7315200" cy="3086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67587" name="Slide Number Placeholder 3">
            <a:extLst>
              <a:ext uri="{FF2B5EF4-FFF2-40B4-BE49-F238E27FC236}">
                <a16:creationId xmlns:a16="http://schemas.microsoft.com/office/drawing/2014/main" id="{F351B313-903A-8E47-EAD6-E42C8F7567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61D45E-13CF-403B-840C-DD6CD6EB046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>
            <a:extLst>
              <a:ext uri="{FF2B5EF4-FFF2-40B4-BE49-F238E27FC236}">
                <a16:creationId xmlns:a16="http://schemas.microsoft.com/office/drawing/2014/main" id="{D4DB0621-B017-601C-610A-7D185D408B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4" name="Notes Placeholder 2">
            <a:extLst>
              <a:ext uri="{FF2B5EF4-FFF2-40B4-BE49-F238E27FC236}">
                <a16:creationId xmlns:a16="http://schemas.microsoft.com/office/drawing/2014/main" id="{E398CFDC-F0D8-BD08-B52A-37585398AD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69635" name="Slide Number Placeholder 3">
            <a:extLst>
              <a:ext uri="{FF2B5EF4-FFF2-40B4-BE49-F238E27FC236}">
                <a16:creationId xmlns:a16="http://schemas.microsoft.com/office/drawing/2014/main" id="{236C51DF-54ED-A6EB-BD97-9A19CD9C2B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200E90-FF22-4990-B721-5D36BDF02BE4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316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250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415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494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949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263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936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257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3453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822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531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310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5175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0985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2681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369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3756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296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182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6887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4245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7348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909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4679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83EF081-5B2E-0703-E31A-2C7004DA1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4FA6A2CB-A786-BDDF-5A72-3905B05A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6EFCB8A2-C40A-4C03-9462-084C246EC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2D979-ED4B-4A9B-B4FF-C4FB549705A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2029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Slide Image Placeholder 1">
            <a:extLst>
              <a:ext uri="{FF2B5EF4-FFF2-40B4-BE49-F238E27FC236}">
                <a16:creationId xmlns:a16="http://schemas.microsoft.com/office/drawing/2014/main" id="{6CDA3E47-F693-5F52-B512-E7DB93B879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6" name="Notes Placeholder 2">
            <a:extLst>
              <a:ext uri="{FF2B5EF4-FFF2-40B4-BE49-F238E27FC236}">
                <a16:creationId xmlns:a16="http://schemas.microsoft.com/office/drawing/2014/main" id="{D552F557-C6A6-3026-612C-517FA846E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118787" name="Slide Number Placeholder 3">
            <a:extLst>
              <a:ext uri="{FF2B5EF4-FFF2-40B4-BE49-F238E27FC236}">
                <a16:creationId xmlns:a16="http://schemas.microsoft.com/office/drawing/2014/main" id="{CDFAE86E-15AB-D5A7-A3BA-606596B6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6C35C5-D505-4F0B-BE22-6D769BBBF40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5446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>
            <a:extLst>
              <a:ext uri="{FF2B5EF4-FFF2-40B4-BE49-F238E27FC236}">
                <a16:creationId xmlns:a16="http://schemas.microsoft.com/office/drawing/2014/main" id="{115FD6B9-5A2D-3E2B-9024-16FB6A0490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8" name="Notes Placeholder 2">
            <a:extLst>
              <a:ext uri="{FF2B5EF4-FFF2-40B4-BE49-F238E27FC236}">
                <a16:creationId xmlns:a16="http://schemas.microsoft.com/office/drawing/2014/main" id="{48D17104-7435-B892-E607-192E41DD68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126979" name="Slide Number Placeholder 3">
            <a:extLst>
              <a:ext uri="{FF2B5EF4-FFF2-40B4-BE49-F238E27FC236}">
                <a16:creationId xmlns:a16="http://schemas.microsoft.com/office/drawing/2014/main" id="{F977E003-4C93-FA7F-CA57-8304B3BE99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CB50E0-EAD5-491B-8153-6F0F4E288E87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>
            <a:extLst>
              <a:ext uri="{FF2B5EF4-FFF2-40B4-BE49-F238E27FC236}">
                <a16:creationId xmlns:a16="http://schemas.microsoft.com/office/drawing/2014/main" id="{6F14238D-815C-8EA4-6FD2-3E62C65AF2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>
            <a:extLst>
              <a:ext uri="{FF2B5EF4-FFF2-40B4-BE49-F238E27FC236}">
                <a16:creationId xmlns:a16="http://schemas.microsoft.com/office/drawing/2014/main" id="{1B7E9721-1434-6E48-C775-AD75359B20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118788" name="Slide Number Placeholder 3">
            <a:extLst>
              <a:ext uri="{FF2B5EF4-FFF2-40B4-BE49-F238E27FC236}">
                <a16:creationId xmlns:a16="http://schemas.microsoft.com/office/drawing/2014/main" id="{6713911D-90FA-EBA9-E669-8F1A53A3CE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6C394D-CC2C-45DB-BFF6-39488BD43DA7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B6943DC5-CB1F-13BF-A908-3B4B25E4CB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9D3BF6-3EC7-4F4B-B7D8-83A6BDC277E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0835" name="Slide Image Placeholder 1">
            <a:extLst>
              <a:ext uri="{FF2B5EF4-FFF2-40B4-BE49-F238E27FC236}">
                <a16:creationId xmlns:a16="http://schemas.microsoft.com/office/drawing/2014/main" id="{E3673774-D878-658A-78C2-2A8A73C2E3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Notes Placeholder 2">
            <a:extLst>
              <a:ext uri="{FF2B5EF4-FFF2-40B4-BE49-F238E27FC236}">
                <a16:creationId xmlns:a16="http://schemas.microsoft.com/office/drawing/2014/main" id="{DE8D2D0F-B1C1-DBA1-0F1F-FCADF229C9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b="1" dirty="0"/>
          </a:p>
        </p:txBody>
      </p:sp>
      <p:sp>
        <p:nvSpPr>
          <p:cNvPr id="120837" name="Slide Number Placeholder 3">
            <a:extLst>
              <a:ext uri="{FF2B5EF4-FFF2-40B4-BE49-F238E27FC236}">
                <a16:creationId xmlns:a16="http://schemas.microsoft.com/office/drawing/2014/main" id="{3C2C2530-6B8E-4F8D-7A09-8043E0E5E9A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8A123F-44AB-40EC-9D76-7AA14B38DF7E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532EC-6441-C1F9-486A-7FEA1773C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C5E2C-78D3-93D0-5CCB-4C1922C6C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E70B8-A335-5278-71ED-0A81DF75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779305-5F05-487A-8DE1-F2984BB1337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82916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12F64-9128-59FD-82B3-785BA6473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B8C0A-59CE-9B0F-6DBA-08286C62D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A9C4B-E833-1C34-F37D-0BC011558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76369B-1A36-4F5B-89D5-96FDF50D1E9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9337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83BC8-4677-727B-73C1-C9BDC759B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A6B60-E438-1933-853B-D4D98BC15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D5925-9847-BEC6-A2DA-FFE69C521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1E619-26C5-4D90-91BF-B3EABD901E1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85313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B5CC35-2F5F-36CA-92C3-846F04805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49302C-67F6-39B8-4903-73F329FE1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618D2E-0F1A-7529-0C83-8E38FCBEB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E2963-E06D-4EC9-A013-AC9CE30E1BC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87496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A3354E-6E80-FBF7-29EF-23F5A0BF0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7C86AC-DFA0-F721-ADF1-1F28B247A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D353D-818D-B982-D443-4B8D6BB7C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8B7E8E-72BA-4337-9B45-D88064E474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85268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2D4AA7-6F08-4F20-F2C0-11C532888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09878-AC3D-ADB9-C408-589C71E82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5C803F-238A-2879-EF16-619BD3756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CE3582-3658-40CA-8874-F3E1BD26800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635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15CC4E-494E-7564-6B0B-F804F0062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5C0D29-C6A0-0381-438B-B242315C4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7B0701-B916-4A45-B4D8-3454BD15D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314BBD-879E-4292-ACCD-881E8E7797F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5046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D52FC3-0705-73D9-B390-EFCCE0A17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9CB26-9ADE-1D8F-73BB-4DC175D64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0D38DF-5AD2-5819-C415-1FF132B4D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BFBEAC-38DF-4DA6-8A1B-76EED813FF4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7232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61D1D-F422-3651-5CC6-91B9FD7E9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5B8AEE-CACB-3A94-E72A-7EEDCEE2F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1D2E41-493C-D9EE-0588-EA1A4951C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EC6D6-B98D-4A3D-894B-5AAA0B75A13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4014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6F11D-15EB-A5C7-A554-DD7D24E94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22394-5CA3-BA74-2FB7-6759B6658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7D593-B961-D9DB-D0FB-45CFE495B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E89BB-FE98-4E6B-8971-74A8B26AE10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46761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266AA-DAAF-A723-C9AB-910FA28B3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E4B70-B93E-80E7-AC7C-E01BF3CF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5F85F-D629-3584-9191-C7E0474C3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CE7BB0-2ECF-4F7B-A6FD-6B266BEA8A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26881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CFB44-C251-F983-8C47-C4237B64B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81F2A-E1DD-2AAF-19BD-2D8F79141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E756B-746D-BD51-0ACD-EC9713F3D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AB5B5-1861-475F-B82C-EC90CBB98B1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04234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922DE-2798-BF24-B517-AD3C1F37E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4B759-9549-86AA-5FFE-48544858C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EA0A2-4CDB-FA9F-64AD-694F87C33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C6461-D5D4-4419-8757-343826D14A3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37550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BC7A8-ECB9-901B-60AD-9DA5601C3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E6307-BB9E-8705-855C-4B5222D4E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437EC-3CEA-839A-C589-97574172E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DA468-CCDE-4674-90DD-C55F615AE53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96818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79658-33DF-BF5F-A071-E5CCC564D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9921E-C240-9403-7795-250996D2C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C4A48-A34E-89CE-E316-230E764F6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DECA0-42E3-4A06-90BA-58D00BF06B5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33139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78D790-74F9-49BA-01E0-1D8AD0DAF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1AF7CE-3952-46AB-6774-A88233519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3AFD45-5F84-42D1-4143-EE782C8FC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87628-6F96-4718-8FDE-2F67B828C29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2877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5DBC95-B1E5-04B6-FE7A-C75EF031F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D0C26B-0751-3767-6DDC-461F42290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46EC04-8D82-E579-91D1-6948D1962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F755E-6C7B-4686-AB78-9E37ABCC2DD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37737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347AD9-C25C-47E9-E04A-572AC59D6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B1A09F-6DD1-25F2-0E47-3CD42B571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C0092-120A-3F58-8454-202A8F360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1DB59-152D-4E31-9840-B83DCDC178F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2603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CAA317-74CE-8624-38E0-FDD7CC3D8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E7E75-400A-C424-192E-75DF5A83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2C742-F2F1-22DE-F1A5-AFB0965EE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577E9-2BC0-4F39-80D4-3AF033DC146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33028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CF36B-5B4F-7D80-1624-123DB66A7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7069D5-4723-7CB2-FB18-568D997E6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1BAFB-C158-F975-506A-56005C85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1460E-A1EC-4312-A703-632E6FABD67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58262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74A79-CD56-712E-832E-B8C55B428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8C803-C53D-92BD-4BDE-EA35BFC46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4722A-4693-9BD2-D03C-D0C41EFBA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A394E-4742-4E4B-9E46-BC81FD1A53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28775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333EB-5DBE-72F1-BC30-AFA1A6CD9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45597-E02F-DA9F-CDC9-95BB5FC60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9582A-1F3F-0F34-37B0-BD8F68ABF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6B98F-BEF4-43A2-A9B9-5C365AC107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2456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>
            <a:extLst>
              <a:ext uri="{FF2B5EF4-FFF2-40B4-BE49-F238E27FC236}">
                <a16:creationId xmlns:a16="http://schemas.microsoft.com/office/drawing/2014/main" id="{AF7E6FB3-1512-97E3-1D1C-D87B593E6D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3315" name="Text Placeholder 2">
            <a:extLst>
              <a:ext uri="{FF2B5EF4-FFF2-40B4-BE49-F238E27FC236}">
                <a16:creationId xmlns:a16="http://schemas.microsoft.com/office/drawing/2014/main" id="{9DD41F85-5197-EF38-41D2-D04B8D5AE6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66699-0559-CC42-A353-809FF10DC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C98E7BA-E472-4F7C-ADC2-586530F5EEC1}" type="datetime1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FE51E-BF8B-8F4F-8472-BFA6AE1E2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altLang="en-US"/>
              <a:t>Topic 1  You and The Community of the Bees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59F3E-2ADE-CA47-BF38-3A8D54553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DA40ACEB-0A43-4D61-8CAB-781D23AAA2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9060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hdr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1FEAF41D-3FD6-1362-9CCA-D8D0DB8D12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A4084C66-5DF9-3842-148E-28685F60E9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657F5-C933-771D-54D0-BC4FC0866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CE09299-6492-4CFE-8906-D6C8FA765D43}" type="datetime1">
              <a:rPr lang="en-GB"/>
              <a:pPr>
                <a:defRPr/>
              </a:pPr>
              <a:t>09/03/2023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63BA7-770B-0DFC-3C9C-4568880F1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altLang="en-US"/>
              <a:t>Topic 1  You and The Community of the Bees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5AA1C-745D-2175-DB3C-4169D7EB7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FA9FAE9-9667-40D4-AE51-418985FCF17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04266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hdr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7E2FD-8021-BE40-ADF8-73B2737CF13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0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Ludlow &amp; District Beekeepers Association</a:t>
            </a:r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3E9B9-A95D-5443-ABB0-32B9170F5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Session 5 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(Chapter 8 of the book)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An Introduction to Beekeeping: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Bee and Colony Health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564" name="Slide Number Placeholder 6">
            <a:extLst>
              <a:ext uri="{FF2B5EF4-FFF2-40B4-BE49-F238E27FC236}">
                <a16:creationId xmlns:a16="http://schemas.microsoft.com/office/drawing/2014/main" id="{439384E8-946B-01EB-32D6-A6FB6C7A4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33271-7024-4B57-94AC-CD5CD1AEA640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6565" name="Picture 4">
            <a:extLst>
              <a:ext uri="{FF2B5EF4-FFF2-40B4-BE49-F238E27FC236}">
                <a16:creationId xmlns:a16="http://schemas.microsoft.com/office/drawing/2014/main" id="{40814225-4649-F6C3-1F86-561758355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78" y="1988840"/>
            <a:ext cx="2555844" cy="216818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6" name="TextBox 3">
            <a:extLst>
              <a:ext uri="{FF2B5EF4-FFF2-40B4-BE49-F238E27FC236}">
                <a16:creationId xmlns:a16="http://schemas.microsoft.com/office/drawing/2014/main" id="{BB0D289B-5203-8F69-5B59-C90B992F2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6330950"/>
            <a:ext cx="7886700" cy="369888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7" name="Slide Number Placeholder 6">
            <a:extLst>
              <a:ext uri="{FF2B5EF4-FFF2-40B4-BE49-F238E27FC236}">
                <a16:creationId xmlns:a16="http://schemas.microsoft.com/office/drawing/2014/main" id="{7AA9E6AD-044A-DD14-ADFF-E94052FADE2A}"/>
              </a:ext>
            </a:extLst>
          </p:cNvPr>
          <p:cNvSpPr txBox="1">
            <a:spLocks/>
          </p:cNvSpPr>
          <p:nvPr/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943A1-1E95-4AB3-AF82-E56BA1F9E84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8" name="Footer Placeholder 2">
            <a:extLst>
              <a:ext uri="{FF2B5EF4-FFF2-40B4-BE49-F238E27FC236}">
                <a16:creationId xmlns:a16="http://schemas.microsoft.com/office/drawing/2014/main" id="{12296956-1FC4-4D47-2E2C-7181FFA76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64275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3">
            <a:extLst>
              <a:ext uri="{FF2B5EF4-FFF2-40B4-BE49-F238E27FC236}">
                <a16:creationId xmlns:a16="http://schemas.microsoft.com/office/drawing/2014/main" id="{DC722DE6-E9EF-2A1F-15C3-B94DB787112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EC3B9E-8DD3-0646-87FE-BD6AFFD2B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2" name="Content Placeholder 2">
            <a:extLst>
              <a:ext uri="{FF2B5EF4-FFF2-40B4-BE49-F238E27FC236}">
                <a16:creationId xmlns:a16="http://schemas.microsoft.com/office/drawing/2014/main" id="{94747012-8885-BC80-4A6A-87F1A505E9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  <a:noFill/>
        </p:spPr>
        <p:txBody>
          <a:bodyPr/>
          <a:lstStyle/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Aim: </a:t>
            </a:r>
          </a:p>
          <a:p>
            <a:pPr marL="0" indent="0" algn="ctr" eaLnBrk="1" hangingPunct="1">
              <a:lnSpc>
                <a:spcPct val="1000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To enable you to understand the impact of viruses, pests and diseases on the health of a colony so you are able to take appropriate steps to prevent them, identify them, and respond accordingly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recognize when a colony is not healthy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know how to manage your hives to prevent the introduction of disease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enable you to identify viruses and diseases 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take appropriate action in response to viruses, pests and diseases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3" name="Slide Number Placeholder 6">
            <a:extLst>
              <a:ext uri="{FF2B5EF4-FFF2-40B4-BE49-F238E27FC236}">
                <a16:creationId xmlns:a16="http://schemas.microsoft.com/office/drawing/2014/main" id="{99AADD9A-5E42-A8AC-0293-2E7A98206F9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737FB2-EDC6-4244-8119-10B74168370E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614" name="Footer Placeholder 2">
            <a:extLst>
              <a:ext uri="{FF2B5EF4-FFF2-40B4-BE49-F238E27FC236}">
                <a16:creationId xmlns:a16="http://schemas.microsoft.com/office/drawing/2014/main" id="{3ABECC13-5791-C705-E164-18BC0E7C40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 uiExpand="1" build="p"/>
      <p:bldP spid="68612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17">
            <a:extLst>
              <a:ext uri="{FF2B5EF4-FFF2-40B4-BE49-F238E27FC236}">
                <a16:creationId xmlns:a16="http://schemas.microsoft.com/office/drawing/2014/main" id="{A5FA1F29-D9D5-CE11-4368-376128C3C94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2345" y="1714657"/>
            <a:ext cx="691039" cy="402291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BEC5111B-BA15-CA31-A29B-C03B75186C2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77849" y="1692811"/>
            <a:ext cx="1453775" cy="643780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" name="Line 25">
            <a:extLst>
              <a:ext uri="{FF2B5EF4-FFF2-40B4-BE49-F238E27FC236}">
                <a16:creationId xmlns:a16="http://schemas.microsoft.com/office/drawing/2014/main" id="{7C80916A-4705-6096-01BB-87401CC1CE6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35896" y="4118012"/>
            <a:ext cx="0" cy="1045060"/>
          </a:xfrm>
          <a:prstGeom prst="line">
            <a:avLst/>
          </a:prstGeom>
          <a:noFill/>
          <a:ln w="2232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5FC9CC53-F44D-027F-025E-8B3CCCF470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1215" y="2478710"/>
            <a:ext cx="3897" cy="1395381"/>
          </a:xfrm>
          <a:prstGeom prst="line">
            <a:avLst/>
          </a:prstGeom>
          <a:noFill/>
          <a:ln w="2232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" name="Line 21">
            <a:extLst>
              <a:ext uri="{FF2B5EF4-FFF2-40B4-BE49-F238E27FC236}">
                <a16:creationId xmlns:a16="http://schemas.microsoft.com/office/drawing/2014/main" id="{3BFC01D8-DFA9-BD94-E591-CC1922509FA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88544" y="2410881"/>
            <a:ext cx="0" cy="437671"/>
          </a:xfrm>
          <a:prstGeom prst="line">
            <a:avLst/>
          </a:prstGeom>
          <a:noFill/>
          <a:ln w="2232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1E901A8D-F026-D7CC-7375-E24E9DF19C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42717" y="2336591"/>
            <a:ext cx="6950" cy="511962"/>
          </a:xfrm>
          <a:prstGeom prst="line">
            <a:avLst/>
          </a:prstGeom>
          <a:noFill/>
          <a:ln w="2232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Line 23">
            <a:extLst>
              <a:ext uri="{FF2B5EF4-FFF2-40B4-BE49-F238E27FC236}">
                <a16:creationId xmlns:a16="http://schemas.microsoft.com/office/drawing/2014/main" id="{535F83D7-61F7-2A71-A221-76D07725D40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49667" y="2993904"/>
            <a:ext cx="6950" cy="587867"/>
          </a:xfrm>
          <a:prstGeom prst="line">
            <a:avLst/>
          </a:prstGeom>
          <a:noFill/>
          <a:ln w="2232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" name="Line 28">
            <a:extLst>
              <a:ext uri="{FF2B5EF4-FFF2-40B4-BE49-F238E27FC236}">
                <a16:creationId xmlns:a16="http://schemas.microsoft.com/office/drawing/2014/main" id="{E6BB6627-903E-400D-D0B1-3DD9530BE3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35204" y="2336592"/>
            <a:ext cx="1024948" cy="0"/>
          </a:xfrm>
          <a:prstGeom prst="line">
            <a:avLst/>
          </a:prstGeom>
          <a:noFill/>
          <a:ln w="2232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" name="Line 29">
            <a:extLst>
              <a:ext uri="{FF2B5EF4-FFF2-40B4-BE49-F238E27FC236}">
                <a16:creationId xmlns:a16="http://schemas.microsoft.com/office/drawing/2014/main" id="{AE408A65-CB95-A718-5916-589FF838404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77849" y="2478710"/>
            <a:ext cx="1318010" cy="1617"/>
          </a:xfrm>
          <a:prstGeom prst="line">
            <a:avLst/>
          </a:prstGeom>
          <a:noFill/>
          <a:ln w="2232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Disease Map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1B7B53C8-A6B9-06D0-9F08-8D3B89B04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5860" y="1383730"/>
            <a:ext cx="1453777" cy="402291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500"/>
              </a:spcBef>
              <a:buFontTx/>
              <a:buNone/>
            </a:pPr>
            <a:r>
              <a:rPr lang="en-GB" altLang="en-US" sz="2000" b="1" dirty="0">
                <a:cs typeface="Arial" panose="020B0604020202020204" pitchFamily="34" charset="0"/>
              </a:rPr>
              <a:t>HIVE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04C19E01-270B-2D5D-A1CB-63C317DBD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3142485"/>
            <a:ext cx="1453777" cy="402291"/>
          </a:xfrm>
          <a:prstGeom prst="rect">
            <a:avLst/>
          </a:prstGeom>
          <a:solidFill>
            <a:srgbClr val="D77C63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500"/>
              </a:spcBef>
              <a:buFontTx/>
              <a:buNone/>
            </a:pPr>
            <a:r>
              <a:rPr lang="en-GB" altLang="en-US" sz="2000" b="1" i="1" dirty="0">
                <a:cs typeface="Arial" panose="020B0604020202020204" pitchFamily="34" charset="0"/>
              </a:rPr>
              <a:t>AFB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65F778AA-E89C-8F32-BEAE-C08668FEA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7102" y="2116949"/>
            <a:ext cx="1453776" cy="402291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500"/>
              </a:spcBef>
              <a:buFontTx/>
              <a:buNone/>
            </a:pPr>
            <a:r>
              <a:rPr lang="en-GB" altLang="en-US" sz="2000" b="1" dirty="0">
                <a:cs typeface="Arial" panose="020B0604020202020204" pitchFamily="34" charset="0"/>
              </a:rPr>
              <a:t>ADULT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83CDCD38-A6D5-D734-FADD-C1BEAE880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5635" y="2116949"/>
            <a:ext cx="1591070" cy="402291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500"/>
              </a:spcBef>
              <a:buFontTx/>
              <a:buNone/>
            </a:pPr>
            <a:r>
              <a:rPr lang="en-GB" altLang="en-US" sz="2000" b="1" dirty="0">
                <a:cs typeface="Arial" panose="020B0604020202020204" pitchFamily="34" charset="0"/>
              </a:rPr>
              <a:t>FUTURE?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A9DEF1B1-968A-7EDF-9E0E-32DF9349B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2263915"/>
            <a:ext cx="1453777" cy="402291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500"/>
              </a:spcBef>
              <a:buFontTx/>
              <a:buNone/>
            </a:pPr>
            <a:r>
              <a:rPr lang="en-GB" altLang="en-US" sz="2000" b="1" dirty="0">
                <a:cs typeface="Arial" panose="020B0604020202020204" pitchFamily="34" charset="0"/>
              </a:rPr>
              <a:t>BROOD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635C9BEC-E2E7-7C3E-74EF-299AE0902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3874090"/>
            <a:ext cx="1453777" cy="402291"/>
          </a:xfrm>
          <a:prstGeom prst="rect">
            <a:avLst/>
          </a:prstGeom>
          <a:solidFill>
            <a:srgbClr val="D77C63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500"/>
              </a:spcBef>
              <a:buFontTx/>
              <a:buNone/>
            </a:pPr>
            <a:r>
              <a:rPr lang="en-GB" altLang="en-US" sz="2000" b="1" i="1" dirty="0">
                <a:cs typeface="Arial" panose="020B0604020202020204" pitchFamily="34" charset="0"/>
              </a:rPr>
              <a:t>EFB</a:t>
            </a:r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1C892B31-738F-AC60-F428-464DD6AF9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7356" y="3874090"/>
            <a:ext cx="2352281" cy="405369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250"/>
              </a:spcBef>
              <a:buFontTx/>
              <a:buNone/>
            </a:pPr>
            <a:r>
              <a:rPr lang="en-GB" altLang="en-US" sz="2000" b="1" dirty="0">
                <a:cs typeface="Arial" panose="020B0604020202020204" pitchFamily="34" charset="0"/>
              </a:rPr>
              <a:t>EFB-CONFUSION</a:t>
            </a: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38199E06-BDA6-A35B-15B3-3CDC27F3B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7356" y="5120884"/>
            <a:ext cx="2283634" cy="402291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500"/>
              </a:spcBef>
              <a:buFontTx/>
              <a:buNone/>
            </a:pPr>
            <a:r>
              <a:rPr lang="en-GB" altLang="en-US" sz="2000" i="1">
                <a:cs typeface="Arial" panose="020B0604020202020204" pitchFamily="34" charset="0"/>
              </a:rPr>
              <a:t>CHALK BROOD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381122BE-2F5F-02D8-313D-C7DE46494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7356" y="4460341"/>
            <a:ext cx="1937352" cy="402291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500"/>
              </a:spcBef>
              <a:buFontTx/>
              <a:buNone/>
            </a:pPr>
            <a:r>
              <a:rPr lang="en-GB" altLang="en-US" sz="2000" i="1">
                <a:cs typeface="Arial" panose="020B0604020202020204" pitchFamily="34" charset="0"/>
              </a:rPr>
              <a:t>SAC BROOD</a:t>
            </a:r>
          </a:p>
        </p:txBody>
      </p:sp>
      <p:sp>
        <p:nvSpPr>
          <p:cNvPr id="13" name="Text Box 12">
            <a:extLst>
              <a:ext uri="{FF2B5EF4-FFF2-40B4-BE49-F238E27FC236}">
                <a16:creationId xmlns:a16="http://schemas.microsoft.com/office/drawing/2014/main" id="{26E6C564-E814-A553-8716-6A5D68E52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9236" y="2248382"/>
            <a:ext cx="1729888" cy="1017844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500"/>
              </a:spcBef>
              <a:buFontTx/>
              <a:buNone/>
            </a:pPr>
            <a:r>
              <a:rPr lang="en-GB" altLang="en-US" sz="2000" dirty="0">
                <a:cs typeface="Arial" panose="020B0604020202020204" pitchFamily="34" charset="0"/>
              </a:rPr>
              <a:t>VARROA</a:t>
            </a:r>
            <a:r>
              <a:rPr lang="en-GB" altLang="en-US" sz="2000" i="1" dirty="0">
                <a:cs typeface="Arial" panose="020B0604020202020204" pitchFamily="34" charset="0"/>
              </a:rPr>
              <a:t> </a:t>
            </a:r>
            <a:r>
              <a:rPr lang="en-GB" altLang="en-US" sz="2000" dirty="0">
                <a:cs typeface="Arial" panose="020B0604020202020204" pitchFamily="34" charset="0"/>
              </a:rPr>
              <a:t>&amp;</a:t>
            </a:r>
            <a:r>
              <a:rPr lang="en-GB" altLang="en-US" sz="2000" dirty="0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  <a:r>
              <a:rPr lang="en-GB" altLang="en-US" sz="2000" dirty="0">
                <a:solidFill>
                  <a:srgbClr val="FF0000"/>
                </a:solidFill>
                <a:cs typeface="Arial" panose="020B0604020202020204" pitchFamily="34" charset="0"/>
              </a:rPr>
              <a:t>Small Hive Beetle 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B70D14BB-4423-0B22-DAC6-8073B5C45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8455" y="3581771"/>
            <a:ext cx="1520898" cy="402291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500"/>
              </a:spcBef>
              <a:buFontTx/>
              <a:buNone/>
            </a:pPr>
            <a:r>
              <a:rPr lang="en-GB" altLang="en-US" sz="2000" i="1" dirty="0">
                <a:cs typeface="Arial" panose="020B0604020202020204" pitchFamily="34" charset="0"/>
              </a:rPr>
              <a:t>NOSEMA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2AA18013-86FD-E770-8FA5-1AEC0FC40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8455" y="2848552"/>
            <a:ext cx="1659716" cy="402291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500"/>
              </a:spcBef>
              <a:buFontTx/>
              <a:buNone/>
            </a:pPr>
            <a:r>
              <a:rPr lang="en-GB" altLang="en-US" sz="2000" i="1" dirty="0">
                <a:cs typeface="Arial" panose="020B0604020202020204" pitchFamily="34" charset="0"/>
              </a:rPr>
              <a:t>ACARINE</a:t>
            </a:r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67C1DD8D-CE37-F6A0-7199-B82D17FDB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5635" y="2848552"/>
            <a:ext cx="1659716" cy="402291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500"/>
              </a:spcBef>
              <a:buFontTx/>
              <a:buNone/>
            </a:pPr>
            <a:r>
              <a:rPr lang="en-GB" altLang="en-US" sz="2000" i="1" dirty="0">
                <a:cs typeface="Arial" panose="020B0604020202020204" pitchFamily="34" charset="0"/>
              </a:rPr>
              <a:t>???</a:t>
            </a:r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794B9673-FA15-C629-D946-781BF8E33BFC}"/>
              </a:ext>
            </a:extLst>
          </p:cNvPr>
          <p:cNvSpPr>
            <a:spLocks noChangeShapeType="1"/>
          </p:cNvSpPr>
          <p:nvPr/>
        </p:nvSpPr>
        <p:spPr bwMode="auto">
          <a:xfrm>
            <a:off x="4849637" y="1677663"/>
            <a:ext cx="2906028" cy="439285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" name="Line 27">
            <a:extLst>
              <a:ext uri="{FF2B5EF4-FFF2-40B4-BE49-F238E27FC236}">
                <a16:creationId xmlns:a16="http://schemas.microsoft.com/office/drawing/2014/main" id="{420E82C7-7556-7A1E-BFF8-5FEDFDFFFAD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77850" y="4095347"/>
            <a:ext cx="422557" cy="1616"/>
          </a:xfrm>
          <a:prstGeom prst="line">
            <a:avLst/>
          </a:prstGeom>
          <a:noFill/>
          <a:ln w="2232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20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26" grpId="0" animBg="1"/>
      <p:bldP spid="21" grpId="0" animBg="1"/>
      <p:bldP spid="22" grpId="0" animBg="1"/>
      <p:bldP spid="23" grpId="0" animBg="1"/>
      <p:bldP spid="24" grpId="0" animBg="1"/>
      <p:bldP spid="28" grpId="0" animBg="1"/>
      <p:bldP spid="29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6" grpId="1" animBg="1"/>
      <p:bldP spid="19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Healthy Bees Start with………..?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Good hygiene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Clean apiary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Clean equipment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Clean bee suit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Secure hive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Minimise robbing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Minimise draughts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Gentle handling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Reduce stress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Apiary site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Good forage</a:t>
            </a: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3" name="Picture 3" descr="Beginners @ LK 4.JPG">
            <a:extLst>
              <a:ext uri="{FF2B5EF4-FFF2-40B4-BE49-F238E27FC236}">
                <a16:creationId xmlns:a16="http://schemas.microsoft.com/office/drawing/2014/main" id="{A54007B8-CA57-78D9-E0E1-34350132DCC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296034"/>
            <a:ext cx="3888432" cy="258564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4" name="Picture 4" descr="reduced for St Br apiary.jpg">
            <a:extLst>
              <a:ext uri="{FF2B5EF4-FFF2-40B4-BE49-F238E27FC236}">
                <a16:creationId xmlns:a16="http://schemas.microsoft.com/office/drawing/2014/main" id="{468D7349-4D0A-1DCA-1912-3184C046F43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3949737"/>
            <a:ext cx="2863230" cy="214742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18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Identifying Healthy Brood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Healthy or Unhealthy?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Why? </a:t>
            </a: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3" name="Content Placeholder 3" descr="Frame 11b Clear.JPG">
            <a:extLst>
              <a:ext uri="{FF2B5EF4-FFF2-40B4-BE49-F238E27FC236}">
                <a16:creationId xmlns:a16="http://schemas.microsoft.com/office/drawing/2014/main" id="{1F2D7EA3-0E21-609A-1043-CB5C5067B86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" y="1247775"/>
            <a:ext cx="7886700" cy="450764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78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Identifying Healthy Brood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Healthy or unhealthy?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4" name="Picture 3" descr="DSC01792.JPG">
            <a:extLst>
              <a:ext uri="{FF2B5EF4-FFF2-40B4-BE49-F238E27FC236}">
                <a16:creationId xmlns:a16="http://schemas.microsoft.com/office/drawing/2014/main" id="{D8D32544-6FC0-569E-2022-D99A14B667E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4754" y="1252537"/>
            <a:ext cx="6031582" cy="488262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411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Identifying Healthy Brood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3" name="Content Placeholder 3" descr="Frame 11b Clear.JPG">
            <a:extLst>
              <a:ext uri="{FF2B5EF4-FFF2-40B4-BE49-F238E27FC236}">
                <a16:creationId xmlns:a16="http://schemas.microsoft.com/office/drawing/2014/main" id="{1F2D7EA3-0E21-609A-1043-CB5C5067B86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49" y="1252538"/>
            <a:ext cx="7886700" cy="450764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DSC01792.JPG">
            <a:extLst>
              <a:ext uri="{FF2B5EF4-FFF2-40B4-BE49-F238E27FC236}">
                <a16:creationId xmlns:a16="http://schemas.microsoft.com/office/drawing/2014/main" id="{D8D32544-6FC0-569E-2022-D99A14B667E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57140" y="2342291"/>
            <a:ext cx="4956870" cy="3744416"/>
          </a:xfrm>
          <a:prstGeom prst="rect">
            <a:avLst/>
          </a:prstGeom>
          <a:noFill/>
          <a:ln w="13017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5051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tse4.explicit.bing.net/th?id=OIP.IcRiXE9n6GCGt3AWJYk1-wHaFR&amp;pid=Api&amp;P=0">
            <a:extLst>
              <a:ext uri="{FF2B5EF4-FFF2-40B4-BE49-F238E27FC236}">
                <a16:creationId xmlns:a16="http://schemas.microsoft.com/office/drawing/2014/main" id="{BEB6DAFF-17FA-47BB-AAC1-8CD061767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61407"/>
            <a:ext cx="3456384" cy="245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Brood Diseases - AFB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528" y="1206786"/>
            <a:ext cx="4436579" cy="4094422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AFB – </a:t>
            </a:r>
            <a:r>
              <a:rPr lang="en-GB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Notifiable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Pepper pot look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Dead larvae in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sealed cells, turn to a black scale that is impossible to remove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Ropey contents ‘matchstick test’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Sunken capping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Bacteria remain viable for 30 years+</a:t>
            </a: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1026" name="Picture 2" descr="https://tse3.mm.bing.net/th?id=OIP.1oRhbBFI2F4DwTAhu8bm9AHaE9&amp;pid=Api&amp;P=0">
            <a:extLst>
              <a:ext uri="{FF2B5EF4-FFF2-40B4-BE49-F238E27FC236}">
                <a16:creationId xmlns:a16="http://schemas.microsoft.com/office/drawing/2014/main" id="{E145C783-CD1C-477C-A78E-A48A0E750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229" y="3841056"/>
            <a:ext cx="3456384" cy="2311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10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E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Brood Diseases  EFB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7"/>
            <a:ext cx="5239494" cy="4352925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EFB – </a:t>
            </a:r>
            <a:r>
              <a:rPr lang="en-GB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Notifiable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Dead larvae in open cells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Uneven brood pattern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Distorted larva, ‘melted’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appearance, loss of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segment definition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Gut may be yellow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 colour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Easily removed from the cell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Chalk Brood -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confuser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White ‘mummies’ in cells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Mummies on alighting board and floor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Chilled Brood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Dead larvae near edge of brood</a:t>
            </a: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2050" name="Picture 2" descr="https://tse4.mm.bing.net/th?id=OIP.-c-8YTaLBx3ZK-V3zuBCLwHaGu&amp;pid=Api&amp;P=0">
            <a:extLst>
              <a:ext uri="{FF2B5EF4-FFF2-40B4-BE49-F238E27FC236}">
                <a16:creationId xmlns:a16="http://schemas.microsoft.com/office/drawing/2014/main" id="{35768FEC-1803-46F9-84ED-42D419D37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47776"/>
            <a:ext cx="3724002" cy="337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38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UK Statutory Requirements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4879454" cy="5103812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Notifiable diseases: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Must inform Bee Inspector –law!</a:t>
            </a:r>
          </a:p>
          <a:p>
            <a:pPr marL="1143000" lvl="2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AFB, EFB, SHB,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Tropilaelaps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0" lvl="2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Standstill order will be put in place until all clear</a:t>
            </a:r>
          </a:p>
          <a:p>
            <a:pPr marL="1143000" lvl="2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Antibiotics may affect honey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Treatment by authorised person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Destruction (AFB &amp; EFB)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Antibiotics (EFB)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Shook Swarm (EFB)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Bee Disease Insurance (BDI)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Importation of bees!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200 total cases p.a.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3" name="Picture 6" descr="burning afb 2.jpg">
            <a:extLst>
              <a:ext uri="{FF2B5EF4-FFF2-40B4-BE49-F238E27FC236}">
                <a16:creationId xmlns:a16="http://schemas.microsoft.com/office/drawing/2014/main" id="{91579B38-66DE-87ED-6207-8F623B470A6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0326" y="1312673"/>
            <a:ext cx="3329816" cy="467379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4" name="Picture 5" descr="Burning AFB.jpg">
            <a:extLst>
              <a:ext uri="{FF2B5EF4-FFF2-40B4-BE49-F238E27FC236}">
                <a16:creationId xmlns:a16="http://schemas.microsoft.com/office/drawing/2014/main" id="{2F9DE2AA-B744-63F4-D65A-D2FEF7D4A87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8218" y="1307910"/>
            <a:ext cx="3301924" cy="348924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595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Acarine – Adult Bee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1" y="1252538"/>
            <a:ext cx="4398852" cy="524033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altLang="en-US" b="1" i="1" dirty="0"/>
              <a:t> </a:t>
            </a:r>
            <a:r>
              <a:rPr lang="en-GB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Mite – </a:t>
            </a:r>
            <a:r>
              <a:rPr lang="en-GB" altLang="en-US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Acarapis</a:t>
            </a:r>
            <a:r>
              <a:rPr lang="en-GB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woodii</a:t>
            </a:r>
            <a:endParaRPr lang="en-GB" altLang="en-US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Infests 1</a:t>
            </a:r>
            <a:r>
              <a:rPr lang="en-GB" alt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thoracic trachea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Breeds there</a:t>
            </a:r>
          </a:p>
          <a:p>
            <a:pPr marL="800100" lvl="1" indent="-457200"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blocks with debris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Mites move to young bees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Associated with viruses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 treatment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Prevention </a:t>
            </a:r>
          </a:p>
          <a:p>
            <a:pPr marL="630238" lvl="1" indent="-287338"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good bee husbandry;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strong colonies</a:t>
            </a:r>
          </a:p>
          <a:p>
            <a:pPr marL="342900" lvl="1" indent="0"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7338" indent="-287338">
              <a:buFont typeface="+mj-lt"/>
              <a:buAutoNum type="arabicPeriod"/>
            </a:pPr>
            <a:r>
              <a:rPr lang="en-GB" altLang="en-US" sz="2300" dirty="0">
                <a:latin typeface="Arial" panose="020B0604020202020204" pitchFamily="34" charset="0"/>
                <a:cs typeface="Arial" panose="020B0604020202020204" pitchFamily="34" charset="0"/>
              </a:rPr>
              <a:t>Effect: atrophy of flight muscles, bees can’t forage, debilitating</a:t>
            </a:r>
          </a:p>
          <a:p>
            <a:pPr marL="0" indent="0">
              <a:buNone/>
            </a:pPr>
            <a:endParaRPr lang="en-US" alt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4" name="Picture 3" descr="Acarine adjusted.jpg">
            <a:extLst>
              <a:ext uri="{FF2B5EF4-FFF2-40B4-BE49-F238E27FC236}">
                <a16:creationId xmlns:a16="http://schemas.microsoft.com/office/drawing/2014/main" id="{68B9BDA2-5F8C-DBA8-EF6C-89EAD2E0D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821" y="1145861"/>
            <a:ext cx="2989177" cy="338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A7A45AD-F773-2AE8-1FB6-AF84DFA9BFF9}"/>
              </a:ext>
            </a:extLst>
          </p:cNvPr>
          <p:cNvCxnSpPr>
            <a:cxnSpLocks/>
          </p:cNvCxnSpPr>
          <p:nvPr/>
        </p:nvCxnSpPr>
        <p:spPr>
          <a:xfrm flipH="1" flipV="1">
            <a:off x="6957387" y="3427866"/>
            <a:ext cx="710957" cy="884369"/>
          </a:xfrm>
          <a:prstGeom prst="straightConnector1">
            <a:avLst/>
          </a:prstGeom>
          <a:ln w="539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8DC4B20-21AC-5377-970A-81E6CAE625C9}"/>
              </a:ext>
            </a:extLst>
          </p:cNvPr>
          <p:cNvCxnSpPr/>
          <p:nvPr/>
        </p:nvCxnSpPr>
        <p:spPr>
          <a:xfrm rot="5400000" flipH="1" flipV="1">
            <a:off x="5188136" y="4189571"/>
            <a:ext cx="1176040" cy="66989"/>
          </a:xfrm>
          <a:prstGeom prst="straightConnector1">
            <a:avLst/>
          </a:prstGeom>
          <a:ln w="539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1C3E8FD-A248-B295-F81D-DF651E64230F}"/>
              </a:ext>
            </a:extLst>
          </p:cNvPr>
          <p:cNvCxnSpPr>
            <a:cxnSpLocks/>
          </p:cNvCxnSpPr>
          <p:nvPr/>
        </p:nvCxnSpPr>
        <p:spPr>
          <a:xfrm flipH="1">
            <a:off x="6350026" y="1695450"/>
            <a:ext cx="1668547" cy="696526"/>
          </a:xfrm>
          <a:prstGeom prst="straightConnector1">
            <a:avLst/>
          </a:prstGeom>
          <a:ln w="539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52E0A7F-4A2C-35AE-E381-70B0B56D04B4}"/>
              </a:ext>
            </a:extLst>
          </p:cNvPr>
          <p:cNvSpPr txBox="1"/>
          <p:nvPr/>
        </p:nvSpPr>
        <p:spPr>
          <a:xfrm>
            <a:off x="3712803" y="4652272"/>
            <a:ext cx="1619634" cy="3518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Arial" charset="0"/>
              </a:rPr>
              <a:t>Infected Trachea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03BD2A-5766-2949-6AA1-59DE91464E68}"/>
              </a:ext>
            </a:extLst>
          </p:cNvPr>
          <p:cNvSpPr txBox="1"/>
          <p:nvPr/>
        </p:nvSpPr>
        <p:spPr>
          <a:xfrm>
            <a:off x="7215770" y="4299438"/>
            <a:ext cx="1381452" cy="3518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Arial" charset="0"/>
              </a:rPr>
              <a:t>Clear Trachea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748186-A810-E4DA-FF63-DD401A823815}"/>
              </a:ext>
            </a:extLst>
          </p:cNvPr>
          <p:cNvSpPr txBox="1"/>
          <p:nvPr/>
        </p:nvSpPr>
        <p:spPr>
          <a:xfrm>
            <a:off x="8018573" y="1374383"/>
            <a:ext cx="660953" cy="3518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Arial" charset="0"/>
              </a:rPr>
              <a:t>Aorta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4DA453-B1AC-4463-B5EA-92B5CB8076E2}"/>
              </a:ext>
            </a:extLst>
          </p:cNvPr>
          <p:cNvSpPr/>
          <p:nvPr/>
        </p:nvSpPr>
        <p:spPr>
          <a:xfrm>
            <a:off x="529741" y="5089661"/>
            <a:ext cx="4176712" cy="1106955"/>
          </a:xfrm>
          <a:prstGeom prst="rect">
            <a:avLst/>
          </a:prstGeom>
          <a:noFill/>
          <a:ln w="603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0079FD-FABA-4CA0-844D-F7F1D8CCA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500" y="4811068"/>
            <a:ext cx="1476375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9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uiExpand="1" build="p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Nosema – Adult Bee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6031582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Microsporidian – Nosema </a:t>
            </a:r>
            <a:r>
              <a:rPr lang="en-GB" alt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spp</a:t>
            </a:r>
            <a:endParaRPr lang="en-GB" alt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Spore forming fungus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Invades gut of adult bees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Associated with dysentery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Good husbandry</a:t>
            </a:r>
          </a:p>
          <a:p>
            <a:pPr marL="1200150" lvl="2" indent="-514350">
              <a:lnSpc>
                <a:spcPct val="100000"/>
              </a:lnSpc>
              <a:buFont typeface="+mj-lt"/>
              <a:buAutoNum type="romanL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strong stocks with young queens</a:t>
            </a:r>
          </a:p>
          <a:p>
            <a:pPr marL="1200150" lvl="2" indent="-514350">
              <a:lnSpc>
                <a:spcPct val="100000"/>
              </a:lnSpc>
              <a:buFont typeface="+mj-lt"/>
              <a:buAutoNum type="romanL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 comb as new as possible – implement a good comb change regime (e.g. Bailey Comb change)</a:t>
            </a:r>
          </a:p>
          <a:p>
            <a:pPr marL="457200" indent="-457200" eaLnBrk="1" hangingPunct="1">
              <a:buFont typeface="+mj-lt"/>
              <a:buAutoNum type="arabicPeriod"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Effect: Damages epithelial cells and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reduces digestion of pollen, therefore less brood food, debilitating</a:t>
            </a: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3" name="Picture 2" descr="nosema_spores.jpg">
            <a:extLst>
              <a:ext uri="{FF2B5EF4-FFF2-40B4-BE49-F238E27FC236}">
                <a16:creationId xmlns:a16="http://schemas.microsoft.com/office/drawing/2014/main" id="{273F1C19-0C20-9063-963B-569B5C3C7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50" y="1076564"/>
            <a:ext cx="4176464" cy="353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DCBE42-394F-6A05-5FFE-CECAD5BB0A5C}"/>
              </a:ext>
            </a:extLst>
          </p:cNvPr>
          <p:cNvSpPr txBox="1"/>
          <p:nvPr/>
        </p:nvSpPr>
        <p:spPr>
          <a:xfrm>
            <a:off x="6588125" y="3260903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x400+ magnification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3ACA6C-00B3-4F54-BC46-17CB657624F9}"/>
              </a:ext>
            </a:extLst>
          </p:cNvPr>
          <p:cNvSpPr/>
          <p:nvPr/>
        </p:nvSpPr>
        <p:spPr>
          <a:xfrm>
            <a:off x="628650" y="4810523"/>
            <a:ext cx="5527526" cy="1152128"/>
          </a:xfrm>
          <a:prstGeom prst="rect">
            <a:avLst/>
          </a:prstGeom>
          <a:noFill/>
          <a:ln w="603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39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uiExpand="1" build="p"/>
      <p:bldP spid="4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E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Nosema – Signs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7B32D6-E683-46EC-BFC9-9B545BAD23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40" y="1290819"/>
            <a:ext cx="6558474" cy="480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046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ead colony - Marie Celeste.JPG">
            <a:extLst>
              <a:ext uri="{FF2B5EF4-FFF2-40B4-BE49-F238E27FC236}">
                <a16:creationId xmlns:a16="http://schemas.microsoft.com/office/drawing/2014/main" id="{1FBED330-B1B3-480F-7BAE-D13BA04DE8F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78814"/>
            <a:ext cx="3943350" cy="490141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5" name="Picture 7" descr="CCD.jpg">
            <a:extLst>
              <a:ext uri="{FF2B5EF4-FFF2-40B4-BE49-F238E27FC236}">
                <a16:creationId xmlns:a16="http://schemas.microsoft.com/office/drawing/2014/main" id="{F3006B86-E0EB-FBE3-E137-8BA496E6FC3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0201" y="1281552"/>
            <a:ext cx="4635864" cy="308355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Current Dangers to Honey Bees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Varroa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destructor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Introduces Viruses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Paralysis viruses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Deformed wing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Black queen cell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Collapsing colonies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Marie Celeste</a:t>
            </a:r>
          </a:p>
          <a:p>
            <a:pPr marL="800100" lvl="1" indent="-4572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Colony loss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Asian Hornet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Small Hive Beetle (SHB)</a:t>
            </a: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3" name="Content Placeholder 4" descr="varroa.jpg">
            <a:extLst>
              <a:ext uri="{FF2B5EF4-FFF2-40B4-BE49-F238E27FC236}">
                <a16:creationId xmlns:a16="http://schemas.microsoft.com/office/drawing/2014/main" id="{F2E89147-6CAF-377D-117E-D6A54ABCFFD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268760"/>
            <a:ext cx="3943350" cy="460004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DD5A3A8-1AB0-4ED2-BE13-CDEB373CBE57}"/>
              </a:ext>
            </a:extLst>
          </p:cNvPr>
          <p:cNvCxnSpPr/>
          <p:nvPr/>
        </p:nvCxnSpPr>
        <p:spPr>
          <a:xfrm>
            <a:off x="8912465" y="-336644"/>
            <a:ext cx="360040" cy="432048"/>
          </a:xfrm>
          <a:prstGeom prst="line">
            <a:avLst/>
          </a:prstGeom>
          <a:ln w="539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6531650-CA3B-4F0F-9C00-5305B77865A1}"/>
              </a:ext>
            </a:extLst>
          </p:cNvPr>
          <p:cNvCxnSpPr>
            <a:cxnSpLocks/>
          </p:cNvCxnSpPr>
          <p:nvPr/>
        </p:nvCxnSpPr>
        <p:spPr>
          <a:xfrm flipH="1">
            <a:off x="4716016" y="1698578"/>
            <a:ext cx="2168625" cy="1658414"/>
          </a:xfrm>
          <a:prstGeom prst="line">
            <a:avLst/>
          </a:prstGeom>
          <a:ln w="5397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0B06CF1-DB82-4063-ADF9-26EE0B1B99C7}"/>
              </a:ext>
            </a:extLst>
          </p:cNvPr>
          <p:cNvSpPr txBox="1"/>
          <p:nvPr/>
        </p:nvSpPr>
        <p:spPr>
          <a:xfrm rot="19380004">
            <a:off x="4957684" y="2123196"/>
            <a:ext cx="1224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2.6 mm</a:t>
            </a:r>
          </a:p>
        </p:txBody>
      </p:sp>
    </p:spTree>
    <p:extLst>
      <p:ext uri="{BB962C8B-B14F-4D97-AF65-F5344CB8AC3E}">
        <p14:creationId xmlns:p14="http://schemas.microsoft.com/office/powerpoint/2010/main" val="38394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uiExpand="1" build="p"/>
      <p:bldP spid="11" grpId="0"/>
      <p:bldP spid="11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543595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Asian Hornet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12069"/>
            <a:ext cx="3886200" cy="4351338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Target bees for food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Hawking, ‘meat balls’</a:t>
            </a: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9CE7B3-0F1B-CDB5-B48D-871AFE4B63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3603" y="1312069"/>
            <a:ext cx="3886200" cy="4351338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 startAt="2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Report sightings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Asian Hornet Watch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iPhone and Android app</a:t>
            </a:r>
          </a:p>
          <a:p>
            <a:endParaRPr lang="en-GB" dirty="0"/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50E8D0-5CCC-7E44-E54D-010B29D9B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27" y="2589403"/>
            <a:ext cx="7886700" cy="356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32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E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9778"/>
            <a:ext cx="7886700" cy="543595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Small Hive Beetle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81C328-4606-4F5E-8BAF-42DB4F825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630" y="3587737"/>
            <a:ext cx="3931720" cy="2578418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DB348CE-4AC9-454B-83C2-FF1D7C8B1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916" y="3503904"/>
            <a:ext cx="2631468" cy="422786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5 – 7 mm long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6C34B2-2196-4C16-8DD0-DFC4C07874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883882" y="982174"/>
            <a:ext cx="2631468" cy="2427622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956755-5309-49E2-BB09-2DBA115801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518" y="3583042"/>
            <a:ext cx="3841850" cy="2582262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922F7E6B-759B-4BEB-A1D1-10F09EF1D12D}"/>
              </a:ext>
            </a:extLst>
          </p:cNvPr>
          <p:cNvSpPr txBox="1">
            <a:spLocks/>
          </p:cNvSpPr>
          <p:nvPr/>
        </p:nvSpPr>
        <p:spPr bwMode="auto">
          <a:xfrm>
            <a:off x="2682502" y="1748074"/>
            <a:ext cx="3201380" cy="422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Shortened wing case</a:t>
            </a:r>
          </a:p>
        </p:txBody>
      </p:sp>
      <p:sp>
        <p:nvSpPr>
          <p:cNvPr id="17" name="Content Placeholder 8">
            <a:extLst>
              <a:ext uri="{FF2B5EF4-FFF2-40B4-BE49-F238E27FC236}">
                <a16:creationId xmlns:a16="http://schemas.microsoft.com/office/drawing/2014/main" id="{CFB4F55F-B872-4490-9732-6BBDE8623032}"/>
              </a:ext>
            </a:extLst>
          </p:cNvPr>
          <p:cNvSpPr txBox="1">
            <a:spLocks/>
          </p:cNvSpPr>
          <p:nvPr/>
        </p:nvSpPr>
        <p:spPr bwMode="auto">
          <a:xfrm>
            <a:off x="697430" y="3007533"/>
            <a:ext cx="3886200" cy="422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Layered ‘club’ antenna</a:t>
            </a:r>
          </a:p>
        </p:txBody>
      </p:sp>
    </p:spTree>
    <p:extLst>
      <p:ext uri="{BB962C8B-B14F-4D97-AF65-F5344CB8AC3E}">
        <p14:creationId xmlns:p14="http://schemas.microsoft.com/office/powerpoint/2010/main" val="2002408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The REAL menace - Read this….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84AB70-4745-4E94-9BC4-051BA9FBA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891" y="1053953"/>
            <a:ext cx="5394226" cy="41490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7B2F84-6119-4A1E-8793-46656A26586D}"/>
              </a:ext>
            </a:extLst>
          </p:cNvPr>
          <p:cNvSpPr txBox="1"/>
          <p:nvPr/>
        </p:nvSpPr>
        <p:spPr>
          <a:xfrm>
            <a:off x="827584" y="5207728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… this is non-negotiable. 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All beekeepers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read this.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Causes loss of ~10,000 colonies p.a.</a:t>
            </a:r>
          </a:p>
        </p:txBody>
      </p:sp>
    </p:spTree>
    <p:extLst>
      <p:ext uri="{BB962C8B-B14F-4D97-AF65-F5344CB8AC3E}">
        <p14:creationId xmlns:p14="http://schemas.microsoft.com/office/powerpoint/2010/main" val="3564937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The Life Cycle of the Varroa Mite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1CA3F061-D504-58F0-6DB9-20D3BEFFE82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630" y="1169125"/>
            <a:ext cx="6660740" cy="5015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07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Why so successful…?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E88878-197E-4533-A864-4F042A6BCDA3}"/>
              </a:ext>
            </a:extLst>
          </p:cNvPr>
          <p:cNvSpPr/>
          <p:nvPr/>
        </p:nvSpPr>
        <p:spPr>
          <a:xfrm>
            <a:off x="251520" y="1156866"/>
            <a:ext cx="8712968" cy="2128118"/>
          </a:xfrm>
          <a:prstGeom prst="rect">
            <a:avLst/>
          </a:prstGeom>
          <a:solidFill>
            <a:srgbClr val="FFFF66"/>
          </a:solidFill>
          <a:ln w="1016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C8DFEA-DB74-4F8D-B2C7-15B69E96F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039604" y="473645"/>
            <a:ext cx="1503736" cy="28872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04A872-270E-4B61-9DE5-5EC91F120B13}"/>
              </a:ext>
            </a:extLst>
          </p:cNvPr>
          <p:cNvSpPr txBox="1"/>
          <p:nvPr/>
        </p:nvSpPr>
        <p:spPr>
          <a:xfrm>
            <a:off x="107504" y="3481239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Capping:</a:t>
            </a:r>
          </a:p>
          <a:p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Female enters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2AA9A0-249A-4003-8E6B-949C320DA397}"/>
              </a:ext>
            </a:extLst>
          </p:cNvPr>
          <p:cNvSpPr txBox="1"/>
          <p:nvPr/>
        </p:nvSpPr>
        <p:spPr>
          <a:xfrm>
            <a:off x="1144076" y="4538374"/>
            <a:ext cx="1312319" cy="12003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60-70 hrs</a:t>
            </a:r>
          </a:p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Male and first female eggs laid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EF18CF-4E3A-4A0A-A6BA-1CCDCEAFFCB2}"/>
              </a:ext>
            </a:extLst>
          </p:cNvPr>
          <p:cNvSpPr txBox="1"/>
          <p:nvPr/>
        </p:nvSpPr>
        <p:spPr>
          <a:xfrm>
            <a:off x="2674503" y="3555553"/>
            <a:ext cx="1150838" cy="14773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Every 30 hrs</a:t>
            </a:r>
          </a:p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4-5  female eggs laid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44E049-25A9-498F-ADF5-44A6A029A466}"/>
              </a:ext>
            </a:extLst>
          </p:cNvPr>
          <p:cNvSpPr txBox="1"/>
          <p:nvPr/>
        </p:nvSpPr>
        <p:spPr>
          <a:xfrm>
            <a:off x="4244145" y="4158158"/>
            <a:ext cx="1312319" cy="12003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Male mates with all females and dies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90A899-4ECA-42C9-BC56-A8330BF64009}"/>
              </a:ext>
            </a:extLst>
          </p:cNvPr>
          <p:cNvSpPr txBox="1"/>
          <p:nvPr/>
        </p:nvSpPr>
        <p:spPr>
          <a:xfrm>
            <a:off x="5665862" y="3354834"/>
            <a:ext cx="15841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days 150 hrs) –</a:t>
            </a:r>
          </a:p>
          <a:p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Mated females emerge with adult bee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31EEF3-1435-4CCD-A8D1-7AF77080A148}"/>
              </a:ext>
            </a:extLst>
          </p:cNvPr>
          <p:cNvSpPr txBox="1"/>
          <p:nvPr/>
        </p:nvSpPr>
        <p:spPr>
          <a:xfrm>
            <a:off x="7250038" y="4164849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 females live  60-90 days in hive</a:t>
            </a: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8D5D2466-30C1-4001-B60E-08B892F4CDEC}"/>
              </a:ext>
            </a:extLst>
          </p:cNvPr>
          <p:cNvSpPr/>
          <p:nvPr/>
        </p:nvSpPr>
        <p:spPr>
          <a:xfrm>
            <a:off x="323528" y="2896344"/>
            <a:ext cx="281136" cy="600770"/>
          </a:xfrm>
          <a:prstGeom prst="up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A2053A5E-E3D1-4A07-9AED-9F32A7502AE4}"/>
              </a:ext>
            </a:extLst>
          </p:cNvPr>
          <p:cNvSpPr/>
          <p:nvPr/>
        </p:nvSpPr>
        <p:spPr>
          <a:xfrm rot="5400000">
            <a:off x="3189157" y="170130"/>
            <a:ext cx="377172" cy="5335750"/>
          </a:xfrm>
          <a:prstGeom prst="up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8DBAE41D-5900-46EA-A016-6B14241DBADD}"/>
              </a:ext>
            </a:extLst>
          </p:cNvPr>
          <p:cNvSpPr/>
          <p:nvPr/>
        </p:nvSpPr>
        <p:spPr>
          <a:xfrm rot="10800000">
            <a:off x="6045618" y="2856352"/>
            <a:ext cx="281136" cy="572648"/>
          </a:xfrm>
          <a:prstGeom prst="up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2B784A7D-5DFB-4078-B690-3E8F8AACA45D}"/>
              </a:ext>
            </a:extLst>
          </p:cNvPr>
          <p:cNvSpPr/>
          <p:nvPr/>
        </p:nvSpPr>
        <p:spPr>
          <a:xfrm rot="16200000">
            <a:off x="4315280" y="2082765"/>
            <a:ext cx="304313" cy="7697962"/>
          </a:xfrm>
          <a:prstGeom prst="upArrow">
            <a:avLst>
              <a:gd name="adj1" fmla="val 58122"/>
              <a:gd name="adj2" fmla="val 50000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row: Up 21">
            <a:extLst>
              <a:ext uri="{FF2B5EF4-FFF2-40B4-BE49-F238E27FC236}">
                <a16:creationId xmlns:a16="http://schemas.microsoft.com/office/drawing/2014/main" id="{D0236C10-C300-4D0C-A607-EA0C77A2F43C}"/>
              </a:ext>
            </a:extLst>
          </p:cNvPr>
          <p:cNvSpPr/>
          <p:nvPr/>
        </p:nvSpPr>
        <p:spPr>
          <a:xfrm>
            <a:off x="333003" y="4344596"/>
            <a:ext cx="282871" cy="1587150"/>
          </a:xfrm>
          <a:prstGeom prst="upArrow">
            <a:avLst>
              <a:gd name="adj1" fmla="val 58122"/>
              <a:gd name="adj2" fmla="val 50000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row: Up 22">
            <a:extLst>
              <a:ext uri="{FF2B5EF4-FFF2-40B4-BE49-F238E27FC236}">
                <a16:creationId xmlns:a16="http://schemas.microsoft.com/office/drawing/2014/main" id="{44568185-6E09-4F7D-93E6-CD5E3F9235E6}"/>
              </a:ext>
            </a:extLst>
          </p:cNvPr>
          <p:cNvSpPr/>
          <p:nvPr/>
        </p:nvSpPr>
        <p:spPr>
          <a:xfrm rot="10800000">
            <a:off x="8316416" y="5109159"/>
            <a:ext cx="338557" cy="730848"/>
          </a:xfrm>
          <a:prstGeom prst="upArrow">
            <a:avLst>
              <a:gd name="adj1" fmla="val 28924"/>
              <a:gd name="adj2" fmla="val 50000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74D8F7-F840-40B0-BA37-79AE7A7BC8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035" y="3041353"/>
            <a:ext cx="1433408" cy="10633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9D1E81-14C6-48AB-AA5B-684C777B1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4268" y="1265833"/>
            <a:ext cx="2162175" cy="1409700"/>
          </a:xfrm>
          <a:prstGeom prst="rect">
            <a:avLst/>
          </a:prstGeom>
        </p:spPr>
      </p:pic>
      <p:sp>
        <p:nvSpPr>
          <p:cNvPr id="26" name="Arrow: Up 25">
            <a:extLst>
              <a:ext uri="{FF2B5EF4-FFF2-40B4-BE49-F238E27FC236}">
                <a16:creationId xmlns:a16="http://schemas.microsoft.com/office/drawing/2014/main" id="{0548C392-16A3-454B-9909-A55C067AD2FB}"/>
              </a:ext>
            </a:extLst>
          </p:cNvPr>
          <p:cNvSpPr/>
          <p:nvPr/>
        </p:nvSpPr>
        <p:spPr>
          <a:xfrm rot="5400000" flipH="1">
            <a:off x="6774445" y="4081986"/>
            <a:ext cx="372048" cy="717007"/>
          </a:xfrm>
          <a:prstGeom prst="upArrow">
            <a:avLst>
              <a:gd name="adj1" fmla="val 28924"/>
              <a:gd name="adj2" fmla="val 50000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A93D78-4089-4D76-9EC0-F9C459C64C86}"/>
              </a:ext>
            </a:extLst>
          </p:cNvPr>
          <p:cNvSpPr txBox="1"/>
          <p:nvPr/>
        </p:nvSpPr>
        <p:spPr>
          <a:xfrm>
            <a:off x="683568" y="1317530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Sealed cell</a:t>
            </a: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8EB25481-5974-A8C5-66D7-9A69AD890F72}"/>
              </a:ext>
            </a:extLst>
          </p:cNvPr>
          <p:cNvSpPr/>
          <p:nvPr/>
        </p:nvSpPr>
        <p:spPr>
          <a:xfrm>
            <a:off x="1731503" y="3026591"/>
            <a:ext cx="162459" cy="150170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7382C7D3-0835-D58C-A17C-567992C3C36C}"/>
              </a:ext>
            </a:extLst>
          </p:cNvPr>
          <p:cNvSpPr/>
          <p:nvPr/>
        </p:nvSpPr>
        <p:spPr>
          <a:xfrm>
            <a:off x="3107627" y="3052745"/>
            <a:ext cx="162459" cy="48882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B4F1C274-2220-52AF-8172-1F6C6423AE60}"/>
              </a:ext>
            </a:extLst>
          </p:cNvPr>
          <p:cNvSpPr/>
          <p:nvPr/>
        </p:nvSpPr>
        <p:spPr>
          <a:xfrm>
            <a:off x="4738452" y="3077675"/>
            <a:ext cx="162459" cy="106638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43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E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Why so damaging…?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A4C9CB-4748-4B4F-A53B-A73AFF6DC8AA}"/>
              </a:ext>
            </a:extLst>
          </p:cNvPr>
          <p:cNvSpPr txBox="1"/>
          <p:nvPr/>
        </p:nvSpPr>
        <p:spPr>
          <a:xfrm>
            <a:off x="356434" y="1108940"/>
            <a:ext cx="421556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Feeding mites harm larval development, loss of wings, reduction in size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 startAt="2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Puncturing the larvae introduces viruses that affect the adult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buAutoNum type="arabicPeriod" startAt="2"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 startAt="2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Unmanaged varroa WILL kill a colony in 2 years.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6219D7-2430-43C4-AFD2-0A9F1C74D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984" y="1186126"/>
            <a:ext cx="3927366" cy="3250986"/>
          </a:xfrm>
          <a:prstGeom prst="rect">
            <a:avLst/>
          </a:prstGeom>
        </p:spPr>
      </p:pic>
      <p:pic>
        <p:nvPicPr>
          <p:cNvPr id="1026" name="Picture 2" descr="https://tse1.mm.bing.net/th?id=OIP.5-gjc1liPBA58Z9gwL5P7QAAAA&amp;pid=Api&amp;P=0">
            <a:extLst>
              <a:ext uri="{FF2B5EF4-FFF2-40B4-BE49-F238E27FC236}">
                <a16:creationId xmlns:a16="http://schemas.microsoft.com/office/drawing/2014/main" id="{3A391251-8AB2-4E4E-8C90-3DD597792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77" y="1162313"/>
            <a:ext cx="3929758" cy="327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35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Integrated Bee Health Management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593725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IBHM or IPM</a:t>
            </a:r>
          </a:p>
          <a:p>
            <a:pPr marL="593725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Economic Injury Level</a:t>
            </a:r>
          </a:p>
          <a:p>
            <a:pPr marL="593725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Pyrethroid resistance</a:t>
            </a:r>
          </a:p>
          <a:p>
            <a:pPr marL="593725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Range of methods to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attack mites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3725" indent="-457200">
              <a:lnSpc>
                <a:spcPct val="100000"/>
              </a:lnSpc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Non-medicinal</a:t>
            </a:r>
          </a:p>
          <a:p>
            <a:pPr marL="1042988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Icing sugar dusting</a:t>
            </a:r>
          </a:p>
          <a:p>
            <a:pPr marL="1042988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Open mesh floors</a:t>
            </a:r>
          </a:p>
          <a:p>
            <a:pPr marL="1042988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Queen trapping</a:t>
            </a:r>
          </a:p>
          <a:p>
            <a:pPr marL="1042988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Drone brood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removal</a:t>
            </a: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25" name="Picture 24" descr="Chart&#10;&#10;Description automatically generated">
            <a:extLst>
              <a:ext uri="{FF2B5EF4-FFF2-40B4-BE49-F238E27FC236}">
                <a16:creationId xmlns:a16="http://schemas.microsoft.com/office/drawing/2014/main" id="{186A1B22-D70C-F0FD-7E47-FB3793C5E3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239828"/>
            <a:ext cx="5422407" cy="427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17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Monitor Mite Levels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593725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Mite population &lt;1000 </a:t>
            </a:r>
          </a:p>
          <a:p>
            <a:pPr marL="765175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Natural mite drop: Varroa tray – average daily mite drop over 7 days or more</a:t>
            </a:r>
          </a:p>
          <a:p>
            <a:pPr marL="993775" lvl="1" indent="-4572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Critical numbers depend on time of year, low in winter and maximum in summer </a:t>
            </a:r>
          </a:p>
          <a:p>
            <a:pPr marL="993775" lvl="1" indent="-4572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Use Bee Base calculator to estimate degree of infestation and if/when you need to treat </a:t>
            </a:r>
          </a:p>
          <a:p>
            <a:pPr marL="593725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Uncap mature drone pupae (pink eye stage)</a:t>
            </a:r>
          </a:p>
          <a:p>
            <a:pPr marL="993775" lvl="1" indent="-4572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~7% infestation treat as soon as possible</a:t>
            </a:r>
          </a:p>
          <a:p>
            <a:pPr marL="593725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GB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BeeBase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GB" altLang="en-US" sz="2000" dirty="0">
                <a:solidFill>
                  <a:srgbClr val="002E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https://secure.fera.defra.gov.uk/beebase/public/BeeDiseases/varroaCalculator.cfm </a:t>
            </a: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</p:spTree>
    <p:extLst>
      <p:ext uri="{BB962C8B-B14F-4D97-AF65-F5344CB8AC3E}">
        <p14:creationId xmlns:p14="http://schemas.microsoft.com/office/powerpoint/2010/main" val="352469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Varroa Treatment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594360" indent="-457200" eaLnBrk="1" fontAlgn="auto" hangingPunct="1">
              <a:lnSpc>
                <a:spcPct val="10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Monitor mite drop</a:t>
            </a:r>
          </a:p>
          <a:p>
            <a:pPr marL="594360" indent="-457200" eaLnBrk="1" fontAlgn="auto" hangingPunct="1">
              <a:lnSpc>
                <a:spcPct val="10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Use the FERA varroa calculator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 find number of mites in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colony</a:t>
            </a:r>
          </a:p>
          <a:p>
            <a:pPr marL="594360" indent="-457200" eaLnBrk="1" fontAlgn="auto" hangingPunct="1">
              <a:lnSpc>
                <a:spcPct val="10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When excessive treat the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colony (&gt;1000)</a:t>
            </a:r>
          </a:p>
          <a:p>
            <a:pPr marL="594360" indent="-457200" eaLnBrk="1" fontAlgn="auto" hangingPunct="1">
              <a:lnSpc>
                <a:spcPct val="10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Control mite numbers by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removing drone larvae &amp;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dust with icing sugar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4360" indent="-457200" eaLnBrk="1" fontAlgn="auto" hangingPunct="1">
              <a:lnSpc>
                <a:spcPct val="10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Can use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Apiguard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® &amp;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oxalic acid !</a:t>
            </a: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3" name="Picture 4" descr="apiguard 002.JPG">
            <a:extLst>
              <a:ext uri="{FF2B5EF4-FFF2-40B4-BE49-F238E27FC236}">
                <a16:creationId xmlns:a16="http://schemas.microsoft.com/office/drawing/2014/main" id="{7C2811EA-0CFA-EDB4-30F7-1319453D8D3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390658"/>
            <a:ext cx="3223270" cy="4846654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4" name="Picture 5" descr="Oxuvar.JPG">
            <a:extLst>
              <a:ext uri="{FF2B5EF4-FFF2-40B4-BE49-F238E27FC236}">
                <a16:creationId xmlns:a16="http://schemas.microsoft.com/office/drawing/2014/main" id="{924115C5-CCA6-690D-DEC9-5290430AF51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649" y="1390658"/>
            <a:ext cx="4536504" cy="301579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137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Information is here……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594360" indent="-457200" eaLnBrk="1" fontAlgn="auto" hangingPunct="1">
              <a:lnSpc>
                <a:spcPct val="10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DEFRA leaflets on Varroa, EFB and AFB are downloadable from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BeeBase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website.</a:t>
            </a:r>
          </a:p>
          <a:p>
            <a:pPr marL="594360" indent="-457200" eaLnBrk="1" fontAlgn="auto" hangingPunct="1">
              <a:lnSpc>
                <a:spcPct val="10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current links are in the catch-up material </a:t>
            </a:r>
          </a:p>
          <a:p>
            <a:pPr marL="594360" indent="-457200" eaLnBrk="1" fontAlgn="auto" hangingPunct="1">
              <a:lnSpc>
                <a:spcPct val="10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You MUST download and read the varroa leaflet</a:t>
            </a: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</p:spTree>
    <p:extLst>
      <p:ext uri="{BB962C8B-B14F-4D97-AF65-F5344CB8AC3E}">
        <p14:creationId xmlns:p14="http://schemas.microsoft.com/office/powerpoint/2010/main" val="416989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ee stuff 010.jpg">
            <a:extLst>
              <a:ext uri="{FF2B5EF4-FFF2-40B4-BE49-F238E27FC236}">
                <a16:creationId xmlns:a16="http://schemas.microsoft.com/office/drawing/2014/main" id="{FA5EE4EC-CBBB-0A14-1FEB-E267F07AC45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61558" y="1329141"/>
            <a:ext cx="5734800" cy="42931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Picture 2" descr="Andy ss 011.JPG">
            <a:extLst>
              <a:ext uri="{FF2B5EF4-FFF2-40B4-BE49-F238E27FC236}">
                <a16:creationId xmlns:a16="http://schemas.microsoft.com/office/drawing/2014/main" id="{0C4E38F6-B2C5-7306-7EAD-F58EF04734B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70869" y="1305863"/>
            <a:ext cx="5743550" cy="43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R0012469.JPG">
            <a:extLst>
              <a:ext uri="{FF2B5EF4-FFF2-40B4-BE49-F238E27FC236}">
                <a16:creationId xmlns:a16="http://schemas.microsoft.com/office/drawing/2014/main" id="{5A885800-2F17-2233-9685-3A6067DBB51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56665" y="1297391"/>
            <a:ext cx="5718791" cy="428909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 descr="Crowds.jpg">
            <a:extLst>
              <a:ext uri="{FF2B5EF4-FFF2-40B4-BE49-F238E27FC236}">
                <a16:creationId xmlns:a16="http://schemas.microsoft.com/office/drawing/2014/main" id="{E7D636A7-6BCF-3AEE-FE5C-A76FDF44B10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50718" y="1309244"/>
            <a:ext cx="5707112" cy="429148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4" name="Picture 3" descr="wasp and feeder4.JPG">
            <a:extLst>
              <a:ext uri="{FF2B5EF4-FFF2-40B4-BE49-F238E27FC236}">
                <a16:creationId xmlns:a16="http://schemas.microsoft.com/office/drawing/2014/main" id="{72906E47-330D-CCD7-26F2-E3B81A51C9D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24448" y="1275562"/>
            <a:ext cx="5742501" cy="43068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 descr="Cows.JPG">
            <a:extLst>
              <a:ext uri="{FF2B5EF4-FFF2-40B4-BE49-F238E27FC236}">
                <a16:creationId xmlns:a16="http://schemas.microsoft.com/office/drawing/2014/main" id="{98AAF414-47D2-FA8F-22A1-B7E35F50BEAA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85446" y="1296463"/>
            <a:ext cx="5643603" cy="42744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 descr="HouseMouseL.jpg">
            <a:extLst>
              <a:ext uri="{FF2B5EF4-FFF2-40B4-BE49-F238E27FC236}">
                <a16:creationId xmlns:a16="http://schemas.microsoft.com/office/drawing/2014/main" id="{71584EF4-7EE1-8F99-7DC0-378DEDF75D9B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64777" y="1298724"/>
            <a:ext cx="5693053" cy="429293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" name="Picture 9" descr="GWM from one Brood chamber.JPG">
            <a:extLst>
              <a:ext uri="{FF2B5EF4-FFF2-40B4-BE49-F238E27FC236}">
                <a16:creationId xmlns:a16="http://schemas.microsoft.com/office/drawing/2014/main" id="{008E59FB-7D78-9166-1C08-A33764C8604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lum bright="5000"/>
          </a:blip>
          <a:stretch>
            <a:fillRect/>
          </a:stretch>
        </p:blipFill>
        <p:spPr>
          <a:xfrm>
            <a:off x="3159698" y="1292200"/>
            <a:ext cx="5698132" cy="42735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Picture 10" descr="waxmoth 007.jpg">
            <a:extLst>
              <a:ext uri="{FF2B5EF4-FFF2-40B4-BE49-F238E27FC236}">
                <a16:creationId xmlns:a16="http://schemas.microsoft.com/office/drawing/2014/main" id="{12A7E8AB-4732-172B-61EA-4597CA807D98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197872" y="1303487"/>
            <a:ext cx="5701084" cy="42758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Pests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Wax moth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Mice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Woodpeckers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Badgers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Livestock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Humans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Wasps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BEEKEEPERS</a:t>
            </a: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E73B16A-DB8B-9A91-0B59-A3E4BC033637}"/>
              </a:ext>
            </a:extLst>
          </p:cNvPr>
          <p:cNvSpPr/>
          <p:nvPr/>
        </p:nvSpPr>
        <p:spPr>
          <a:xfrm>
            <a:off x="2843808" y="3428999"/>
            <a:ext cx="2501878" cy="64807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A28432B0-563F-F63B-C543-C20891DD940A}"/>
              </a:ext>
            </a:extLst>
          </p:cNvPr>
          <p:cNvSpPr/>
          <p:nvPr/>
        </p:nvSpPr>
        <p:spPr>
          <a:xfrm rot="2301133">
            <a:off x="5248932" y="1576571"/>
            <a:ext cx="2418035" cy="648072"/>
          </a:xfrm>
          <a:prstGeom prst="rightArrow">
            <a:avLst>
              <a:gd name="adj1" fmla="val 43513"/>
              <a:gd name="adj2" fmla="val 5000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30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Mice!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3" name="Picture 3" descr="349851034_1aa944d8b1_b.jpg">
            <a:extLst>
              <a:ext uri="{FF2B5EF4-FFF2-40B4-BE49-F238E27FC236}">
                <a16:creationId xmlns:a16="http://schemas.microsoft.com/office/drawing/2014/main" id="{A3DB4E51-61AA-62E5-2C39-E2927AEEF3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68760"/>
            <a:ext cx="3943350" cy="389035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BCE492-598B-443E-36D3-4987EA762CCF}"/>
              </a:ext>
            </a:extLst>
          </p:cNvPr>
          <p:cNvSpPr txBox="1"/>
          <p:nvPr/>
        </p:nvSpPr>
        <p:spPr>
          <a:xfrm>
            <a:off x="628650" y="1232247"/>
            <a:ext cx="45720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93725" indent="-457200" eaLnBrk="1" hangingPunct="1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Enter hive at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first frost</a:t>
            </a:r>
          </a:p>
          <a:p>
            <a:pPr marL="593725" indent="-457200" eaLnBrk="1" hangingPunct="1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Make nest in hive</a:t>
            </a:r>
          </a:p>
          <a:p>
            <a:pPr marL="593725" indent="-457200" eaLnBrk="1" hangingPunct="1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Destroy comb</a:t>
            </a:r>
          </a:p>
          <a:p>
            <a:pPr marL="593725" indent="-457200" eaLnBrk="1" hangingPunct="1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Disturb bees</a:t>
            </a:r>
          </a:p>
          <a:p>
            <a:pPr marL="593725" indent="-457200" eaLnBrk="1" hangingPunct="1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Colony reduction or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destruction</a:t>
            </a:r>
          </a:p>
          <a:p>
            <a:pPr marL="593725" indent="-457200" eaLnBrk="1" hangingPunct="1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Mouse guard before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alt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frost</a:t>
            </a:r>
          </a:p>
          <a:p>
            <a:pPr marL="593725" indent="-457200" eaLnBrk="1" hangingPunct="1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Narrow entrances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(&lt;8mm)</a:t>
            </a:r>
          </a:p>
        </p:txBody>
      </p:sp>
      <p:pic>
        <p:nvPicPr>
          <p:cNvPr id="11" name="Picture 10" descr="A picture containing building, cement, dirty&#10;&#10;Description automatically generated">
            <a:extLst>
              <a:ext uri="{FF2B5EF4-FFF2-40B4-BE49-F238E27FC236}">
                <a16:creationId xmlns:a16="http://schemas.microsoft.com/office/drawing/2014/main" id="{170DE229-5C97-BA8F-BA94-638DD0AAEB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63997"/>
            <a:ext cx="3976638" cy="2982479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A9CC8AB5-56BC-9CF9-7429-6C04379AC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8156" y="5141406"/>
            <a:ext cx="17827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dirty="0">
                <a:latin typeface="Calibri" panose="020F0502020204030204" pitchFamily="34" charset="0"/>
              </a:rPr>
              <a:t>Courtesy of Beige Alert</a:t>
            </a:r>
          </a:p>
        </p:txBody>
      </p:sp>
    </p:spTree>
    <p:extLst>
      <p:ext uri="{BB962C8B-B14F-4D97-AF65-F5344CB8AC3E}">
        <p14:creationId xmlns:p14="http://schemas.microsoft.com/office/powerpoint/2010/main" val="86919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3">
            <a:extLst>
              <a:ext uri="{FF2B5EF4-FFF2-40B4-BE49-F238E27FC236}">
                <a16:creationId xmlns:a16="http://schemas.microsoft.com/office/drawing/2014/main" id="{C574A4BE-72F7-D664-AE52-9A6A49184C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E2F3F-7D69-AE48-8A92-F2B65FCD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Woodpeckers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Content Placeholder 2">
            <a:extLst>
              <a:ext uri="{FF2B5EF4-FFF2-40B4-BE49-F238E27FC236}">
                <a16:creationId xmlns:a16="http://schemas.microsoft.com/office/drawing/2014/main" id="{A8B1EC65-DE88-ECD7-8EC3-81DEB972A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547688" indent="-411163" eaLnBrk="1" hangingPunct="1">
              <a:buFontTx/>
              <a:buNone/>
            </a:pPr>
            <a:r>
              <a:rPr lang="en-GB" alt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Green Woodpecker - </a:t>
            </a:r>
            <a:r>
              <a:rPr lang="en-GB" alt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Picus</a:t>
            </a:r>
            <a:r>
              <a:rPr lang="en-GB" alt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viridis</a:t>
            </a:r>
            <a:br>
              <a:rPr lang="en-GB" altLang="en-US" b="1" i="1" dirty="0"/>
            </a:br>
            <a:endParaRPr lang="en-GB" altLang="en-US" b="1" i="1" dirty="0"/>
          </a:p>
          <a:p>
            <a:pPr marL="593725" indent="-457200" eaLnBrk="1" hangingPunct="1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Learn to penetrate hive </a:t>
            </a:r>
            <a:b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 esp. with wood defects</a:t>
            </a:r>
          </a:p>
          <a:p>
            <a:pPr marL="593725" indent="-457200" eaLnBrk="1" hangingPunct="1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Feed on larva &amp; stores</a:t>
            </a:r>
          </a:p>
          <a:p>
            <a:pPr marL="593725" indent="-457200" eaLnBrk="1" hangingPunct="1">
              <a:buFont typeface="+mj-lt"/>
              <a:buAutoNum type="arabicPeriod"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3725" indent="-457200" eaLnBrk="1" hangingPunct="1">
              <a:buFont typeface="+mj-lt"/>
              <a:buAutoNum type="arabicPeriod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Cover hive sides with</a:t>
            </a:r>
          </a:p>
          <a:p>
            <a:pPr marL="1042988" lvl="1" indent="-457200" eaLnBrk="1" hangingPunct="1"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chicken wire</a:t>
            </a:r>
          </a:p>
          <a:p>
            <a:pPr marL="1042988" lvl="1" indent="-457200" eaLnBrk="1" hangingPunct="1">
              <a:buFont typeface="+mj-lt"/>
              <a:buAutoNum type="alphaLcParenR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plastic sheet</a:t>
            </a: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7" name="Slide Number Placeholder 6">
            <a:extLst>
              <a:ext uri="{FF2B5EF4-FFF2-40B4-BE49-F238E27FC236}">
                <a16:creationId xmlns:a16="http://schemas.microsoft.com/office/drawing/2014/main" id="{547462B8-0C2A-3CB5-534F-5154B49F6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C4F4C6-4AB3-4B53-9246-21D5AC929801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4DD6BCF9-F3CA-3FBD-0B33-97C8A81961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  <p:pic>
        <p:nvPicPr>
          <p:cNvPr id="1026" name="Picture 2" descr="green woodpecker (Picus viridis)">
            <a:extLst>
              <a:ext uri="{FF2B5EF4-FFF2-40B4-BE49-F238E27FC236}">
                <a16:creationId xmlns:a16="http://schemas.microsoft.com/office/drawing/2014/main" id="{B671A66B-E9FC-6A44-6940-2B0BC8993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299071"/>
            <a:ext cx="3439294" cy="482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0558B0-F829-4542-9477-F851097AE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266" y="1294308"/>
            <a:ext cx="3777128" cy="306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2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Box 3">
            <a:extLst>
              <a:ext uri="{FF2B5EF4-FFF2-40B4-BE49-F238E27FC236}">
                <a16:creationId xmlns:a16="http://schemas.microsoft.com/office/drawing/2014/main" id="{7BE1CABB-F93D-8862-B477-3BF4DBFA6B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C7539-6261-454D-B461-B235BFD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Quick Quiz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764" name="Slide Number Placeholder 6">
            <a:extLst>
              <a:ext uri="{FF2B5EF4-FFF2-40B4-BE49-F238E27FC236}">
                <a16:creationId xmlns:a16="http://schemas.microsoft.com/office/drawing/2014/main" id="{B5239FFF-A3FC-EF3A-1FA7-E409CAA86C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143A19-DE72-4BF3-B0DE-E4EC67B18AC8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EB8FF3-1F38-4145-82F7-9A96DDCFF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96752"/>
            <a:ext cx="7886700" cy="4980211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Name two notifiable diseases?  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EFA, AFB, SHB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Name one sign of an unhealthy colony? 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Pepper-pot brood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What must you do when you medicate a hive? 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Keep records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What is an RBI and an SBI? 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Regional and Seasonal Bee inspector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What effects do varroa have on the bee and the colony. 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Bee: small, wing damage, colony: population decline and death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How do you prevent woodpecker damage in the winter </a:t>
            </a:r>
          </a:p>
          <a:p>
            <a:pPr marL="800100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Mesh or similar over hive.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AutoNum type="arabicPeriod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37D70FED-81AE-4298-B3A0-7F1ED5B4AF6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</p:spTree>
    <p:extLst>
      <p:ext uri="{BB962C8B-B14F-4D97-AF65-F5344CB8AC3E}">
        <p14:creationId xmlns:p14="http://schemas.microsoft.com/office/powerpoint/2010/main" val="323247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Box 3">
            <a:extLst>
              <a:ext uri="{FF2B5EF4-FFF2-40B4-BE49-F238E27FC236}">
                <a16:creationId xmlns:a16="http://schemas.microsoft.com/office/drawing/2014/main" id="{FBA66B70-C406-F5AB-D654-1CB32725C60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AC25CA-01A2-C743-93DF-51F6AD779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Next Session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284" name="Content Placeholder 2">
            <a:extLst>
              <a:ext uri="{FF2B5EF4-FFF2-40B4-BE49-F238E27FC236}">
                <a16:creationId xmlns:a16="http://schemas.microsoft.com/office/drawing/2014/main" id="{AE3CAAE6-CCA2-8E17-B2BC-A4344F1EC3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Read the following sections of your book for the next session</a:t>
            </a:r>
          </a:p>
          <a:p>
            <a:pPr marL="685800" lvl="1" indent="-342900" eaLnBrk="1" hangingPunct="1">
              <a:lnSpc>
                <a:spcPct val="15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Chapter 8 that covers what we have  taught today</a:t>
            </a:r>
          </a:p>
          <a:p>
            <a:pPr marL="685800" lvl="1" indent="-342900" eaLnBrk="1" hangingPunct="1">
              <a:lnSpc>
                <a:spcPct val="15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Chapter 9 – Bees plants and honey for the next session</a:t>
            </a:r>
          </a:p>
          <a:p>
            <a:pPr marL="685800" lvl="1" indent="-342900" eaLnBrk="1" hangingPunct="1">
              <a:lnSpc>
                <a:spcPct val="15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session will be about how and why bees and plants work to make honey and about honey as a foodstuff</a:t>
            </a:r>
          </a:p>
          <a:p>
            <a:pPr marL="342900" lvl="1" indent="0" eaLnBrk="1" hangingPunct="1">
              <a:lnSpc>
                <a:spcPct val="1500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Date of next session: 15/2/23 at 7.00pm – 9pm on Zoom</a:t>
            </a: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957" name="Slide Number Placeholder 6">
            <a:extLst>
              <a:ext uri="{FF2B5EF4-FFF2-40B4-BE49-F238E27FC236}">
                <a16:creationId xmlns:a16="http://schemas.microsoft.com/office/drawing/2014/main" id="{98A1C771-A58E-4FB3-AF38-60FEF46AC4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D10F3B-1085-4002-872A-75483C329AB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C59734D0-6A9E-4231-B530-DCA04DFAADA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4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Box 3">
            <a:extLst>
              <a:ext uri="{FF2B5EF4-FFF2-40B4-BE49-F238E27FC236}">
                <a16:creationId xmlns:a16="http://schemas.microsoft.com/office/drawing/2014/main" id="{C9EBB2EA-8561-061A-9E41-4FDD7B45CA0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D3C82-8CBA-4388-F6BE-009794A45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Closing thoughts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284" name="Content Placeholder 2">
            <a:extLst>
              <a:ext uri="{FF2B5EF4-FFF2-40B4-BE49-F238E27FC236}">
                <a16:creationId xmlns:a16="http://schemas.microsoft.com/office/drawing/2014/main" id="{803BAA83-AB3C-F3C2-A0A4-0C7D81D5C5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050925"/>
            <a:ext cx="7886700" cy="4352925"/>
          </a:xfrm>
        </p:spPr>
        <p:txBody>
          <a:bodyPr/>
          <a:lstStyle/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Practical opportunities to take:</a:t>
            </a:r>
          </a:p>
          <a:p>
            <a:pPr marL="800100" lvl="1" indent="-457200" eaLnBrk="1" hangingPunct="1">
              <a:lnSpc>
                <a:spcPct val="150000"/>
              </a:lnSpc>
              <a:buFont typeface="+mj-lt"/>
              <a:buAutoNum type="alphaLcParenR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Plan</a:t>
            </a:r>
          </a:p>
          <a:p>
            <a:pPr marL="800100" lvl="1" indent="-457200" eaLnBrk="1" hangingPunct="1">
              <a:lnSpc>
                <a:spcPct val="150000"/>
              </a:lnSpc>
              <a:buFont typeface="+mj-lt"/>
              <a:buAutoNum type="alphaLcParenR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Download leaflets named above</a:t>
            </a:r>
          </a:p>
          <a:p>
            <a:pPr marL="800100" lvl="1" indent="-457200" eaLnBrk="1" hangingPunct="1">
              <a:lnSpc>
                <a:spcPct val="150000"/>
              </a:lnSpc>
              <a:buFont typeface="+mj-lt"/>
              <a:buAutoNum type="alphaLcParenR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Have a look around the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BeeBase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website and the good material there</a:t>
            </a:r>
          </a:p>
          <a:p>
            <a:pPr marL="457200" indent="-457200" eaLnBrk="1" hangingPunct="1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There is a lot to do but you don’t need to eat an elephant all at once – beekeeping is a long journey…</a:t>
            </a:r>
          </a:p>
        </p:txBody>
      </p:sp>
      <p:sp>
        <p:nvSpPr>
          <p:cNvPr id="117765" name="Slide Number Placeholder 6">
            <a:extLst>
              <a:ext uri="{FF2B5EF4-FFF2-40B4-BE49-F238E27FC236}">
                <a16:creationId xmlns:a16="http://schemas.microsoft.com/office/drawing/2014/main" id="{FDB5E182-5245-3E2C-9DB4-A0F77AA6A7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59913E-8F6E-44B1-BD94-FBE3DA641609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7766" name="Footer Placeholder 2">
            <a:extLst>
              <a:ext uri="{FF2B5EF4-FFF2-40B4-BE49-F238E27FC236}">
                <a16:creationId xmlns:a16="http://schemas.microsoft.com/office/drawing/2014/main" id="{FCB57FE2-C46F-0CCC-17E0-4D0C81E55D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5: Bee and Colony Health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Video 65540" descr="A bee on a leaf&#10;&#10;Description automatically generated with medium confidence">
            <a:extLst>
              <a:ext uri="{FF2B5EF4-FFF2-40B4-BE49-F238E27FC236}">
                <a16:creationId xmlns:a16="http://schemas.microsoft.com/office/drawing/2014/main" id="{4A884C7F-1281-B071-AA61-2CD2FC922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85"/>
          <a:stretch>
            <a:fillRect/>
          </a:stretch>
        </p:blipFill>
        <p:spPr bwMode="auto">
          <a:xfrm>
            <a:off x="-1588" y="85725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Rectangle 3">
            <a:extLst>
              <a:ext uri="{FF2B5EF4-FFF2-40B4-BE49-F238E27FC236}">
                <a16:creationId xmlns:a16="http://schemas.microsoft.com/office/drawing/2014/main" id="{C277AC9A-888D-CEF4-5D3F-1E8737555387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825500" y="3911600"/>
            <a:ext cx="7543800" cy="962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GB" altLang="en-US" b="1" u="sng" dirty="0">
                <a:solidFill>
                  <a:srgbClr val="FFFFFF"/>
                </a:solidFill>
              </a:rPr>
              <a:t>Questions?</a:t>
            </a:r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en-GB" altLang="en-US" b="1" u="sng" dirty="0">
              <a:solidFill>
                <a:srgbClr val="FFFFFF"/>
              </a:solidFill>
            </a:endParaRPr>
          </a:p>
        </p:txBody>
      </p:sp>
      <p:sp>
        <p:nvSpPr>
          <p:cNvPr id="119812" name="Slide Number Placeholder 5">
            <a:extLst>
              <a:ext uri="{FF2B5EF4-FFF2-40B4-BE49-F238E27FC236}">
                <a16:creationId xmlns:a16="http://schemas.microsoft.com/office/drawing/2014/main" id="{21E9D3C0-124D-9071-F4E2-2DA036ABC1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457950" y="5624513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fld id="{D1D9AB83-C653-40C4-81BE-26EFE2800B91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1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48D71FB-A980-49DC-851C-B7642F75D036}" vid="{A293742D-E1AF-445D-84B2-615AE1680545}"/>
    </a:ext>
  </a:extLst>
</a:theme>
</file>

<file path=ppt/theme/theme2.xml><?xml version="1.0" encoding="utf-8"?>
<a:theme xmlns:a="http://schemas.openxmlformats.org/drawingml/2006/main" name="3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48D71FB-A980-49DC-851C-B7642F75D036}" vid="{A293742D-E1AF-445D-84B2-615AE168054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7093</TotalTime>
  <Words>1457</Words>
  <Application>Microsoft Office PowerPoint</Application>
  <PresentationFormat>On-screen Show (4:3)</PresentationFormat>
  <Paragraphs>332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1_Theme1</vt:lpstr>
      <vt:lpstr>3_Theme1</vt:lpstr>
      <vt:lpstr> Ludlow &amp; District Beekeepers Association </vt:lpstr>
      <vt:lpstr>Aims and Objectives</vt:lpstr>
      <vt:lpstr>Disease Map</vt:lpstr>
      <vt:lpstr>Healthy Bees Start with………..?</vt:lpstr>
      <vt:lpstr>Identifying Healthy Brood</vt:lpstr>
      <vt:lpstr>Identifying Healthy Brood</vt:lpstr>
      <vt:lpstr>Identifying Healthy Brood</vt:lpstr>
      <vt:lpstr>Brood Diseases - AFB</vt:lpstr>
      <vt:lpstr>Brood Diseases  EFB</vt:lpstr>
      <vt:lpstr>UK Statutory Requirements</vt:lpstr>
      <vt:lpstr>Acarine – Adult Bee</vt:lpstr>
      <vt:lpstr>Nosema – Adult Bee</vt:lpstr>
      <vt:lpstr>Nosema – Signs</vt:lpstr>
      <vt:lpstr>Current Dangers to Honey Bees</vt:lpstr>
      <vt:lpstr>Asian Hornet</vt:lpstr>
      <vt:lpstr>Small Hive Beetle</vt:lpstr>
      <vt:lpstr>The REAL menace - Read this….</vt:lpstr>
      <vt:lpstr>The Life Cycle of the Varroa Mite</vt:lpstr>
      <vt:lpstr>Why so successful…?</vt:lpstr>
      <vt:lpstr>Why so damaging…?</vt:lpstr>
      <vt:lpstr>Integrated Bee Health Management</vt:lpstr>
      <vt:lpstr>Monitor Mite Levels</vt:lpstr>
      <vt:lpstr>Varroa Treatment</vt:lpstr>
      <vt:lpstr>Information is here……</vt:lpstr>
      <vt:lpstr>Pests</vt:lpstr>
      <vt:lpstr>Mice!</vt:lpstr>
      <vt:lpstr>Woodpeckers</vt:lpstr>
      <vt:lpstr>Quick Quiz</vt:lpstr>
      <vt:lpstr>Next Session</vt:lpstr>
      <vt:lpstr>Closing thoughts</vt:lpstr>
      <vt:lpstr>PowerPoint Presentation</vt:lpstr>
    </vt:vector>
  </TitlesOfParts>
  <Company>Picos Consulting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S8 - Pest &amp; Diseases</dc:title>
  <dc:subject>BBKA Introduction to Beekeeping</dc:subject>
  <dc:creator>Ivor Davis</dc:creator>
  <cp:lastModifiedBy>cc ddd</cp:lastModifiedBy>
  <cp:revision>399</cp:revision>
  <cp:lastPrinted>1601-01-01T00:00:00Z</cp:lastPrinted>
  <dcterms:created xsi:type="dcterms:W3CDTF">2005-07-13T11:07:33Z</dcterms:created>
  <dcterms:modified xsi:type="dcterms:W3CDTF">2023-03-09T10:19:32Z</dcterms:modified>
  <cp:category>© BBKA January 2010</cp:category>
  <cp:contentStatus>Final v1.0</cp:contentStatus>
</cp:coreProperties>
</file>