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  <p:sldMasterId id="2147483701" r:id="rId2"/>
    <p:sldMasterId id="2147483713" r:id="rId3"/>
  </p:sldMasterIdLst>
  <p:notesMasterIdLst>
    <p:notesMasterId r:id="rId29"/>
  </p:notesMasterIdLst>
  <p:handoutMasterIdLst>
    <p:handoutMasterId r:id="rId30"/>
  </p:handoutMasterIdLst>
  <p:sldIdLst>
    <p:sldId id="285" r:id="rId4"/>
    <p:sldId id="345" r:id="rId5"/>
    <p:sldId id="344" r:id="rId6"/>
    <p:sldId id="342" r:id="rId7"/>
    <p:sldId id="350" r:id="rId8"/>
    <p:sldId id="349" r:id="rId9"/>
    <p:sldId id="352" r:id="rId10"/>
    <p:sldId id="351" r:id="rId11"/>
    <p:sldId id="368" r:id="rId12"/>
    <p:sldId id="353" r:id="rId13"/>
    <p:sldId id="369" r:id="rId14"/>
    <p:sldId id="356" r:id="rId15"/>
    <p:sldId id="380" r:id="rId16"/>
    <p:sldId id="357" r:id="rId17"/>
    <p:sldId id="358" r:id="rId18"/>
    <p:sldId id="359" r:id="rId19"/>
    <p:sldId id="360" r:id="rId20"/>
    <p:sldId id="361" r:id="rId21"/>
    <p:sldId id="362" r:id="rId22"/>
    <p:sldId id="363" r:id="rId23"/>
    <p:sldId id="364" r:id="rId24"/>
    <p:sldId id="365" r:id="rId25"/>
    <p:sldId id="346" r:id="rId26"/>
    <p:sldId id="320" r:id="rId27"/>
    <p:sldId id="292" r:id="rId28"/>
  </p:sldIdLst>
  <p:sldSz cx="9144000" cy="6858000" type="screen4x3"/>
  <p:notesSz cx="6662738" cy="9774238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33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0033CC"/>
    <a:srgbClr val="00CC00"/>
    <a:srgbClr val="FFCCFF"/>
    <a:srgbClr val="CCECFF"/>
    <a:srgbClr val="FFFFFF"/>
    <a:srgbClr val="FF99CC"/>
    <a:srgbClr val="FF3399"/>
    <a:srgbClr val="F8FE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567" autoAdjust="0"/>
    <p:restoredTop sz="78961" autoAdjust="0"/>
  </p:normalViewPr>
  <p:slideViewPr>
    <p:cSldViewPr>
      <p:cViewPr varScale="1">
        <p:scale>
          <a:sx n="68" d="100"/>
          <a:sy n="68" d="100"/>
        </p:scale>
        <p:origin x="1608" y="62"/>
      </p:cViewPr>
      <p:guideLst>
        <p:guide orient="horz" pos="1933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66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766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85288"/>
            <a:ext cx="288766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285288"/>
            <a:ext cx="288766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D3A8D2CF-8DE0-4A26-94ED-85E2DA4BF04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663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3488" y="0"/>
            <a:ext cx="2887662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B6AA5419-A646-49C2-A604-F92DA068D949}" type="datetimeFigureOut">
              <a:rPr lang="en-US"/>
              <a:pPr>
                <a:defRPr/>
              </a:pPr>
              <a:t>3/3/2023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89000" y="733425"/>
            <a:ext cx="4886325" cy="36655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750" y="4643438"/>
            <a:ext cx="5329238" cy="4397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283700"/>
            <a:ext cx="2887663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3488" y="9283700"/>
            <a:ext cx="2887662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58804F1C-6C38-4C83-86FB-60C521A5B3E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lide Image Placeholder 1">
            <a:extLst>
              <a:ext uri="{FF2B5EF4-FFF2-40B4-BE49-F238E27FC236}">
                <a16:creationId xmlns:a16="http://schemas.microsoft.com/office/drawing/2014/main" id="{8AC8AA86-352B-32D9-C4C9-F23A6E31E1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38375" y="514350"/>
            <a:ext cx="1619250" cy="1214438"/>
          </a:xfrm>
          <a:ln/>
        </p:spPr>
      </p:sp>
      <p:sp>
        <p:nvSpPr>
          <p:cNvPr id="67586" name="Notes Placeholder 2">
            <a:extLst>
              <a:ext uri="{FF2B5EF4-FFF2-40B4-BE49-F238E27FC236}">
                <a16:creationId xmlns:a16="http://schemas.microsoft.com/office/drawing/2014/main" id="{41F9E19A-BBE1-757C-5A63-059605EAD4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1885950"/>
            <a:ext cx="7315200" cy="30861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endParaRPr lang="en-GB" altLang="en-US" dirty="0"/>
          </a:p>
        </p:txBody>
      </p:sp>
      <p:sp>
        <p:nvSpPr>
          <p:cNvPr id="67587" name="Slide Number Placeholder 3">
            <a:extLst>
              <a:ext uri="{FF2B5EF4-FFF2-40B4-BE49-F238E27FC236}">
                <a16:creationId xmlns:a16="http://schemas.microsoft.com/office/drawing/2014/main" id="{F351B313-903A-8E47-EAD6-E42C8F7567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161D45E-13CF-403B-840C-DD6CD6EB046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Slide Image Placeholder 1">
            <a:extLst>
              <a:ext uri="{FF2B5EF4-FFF2-40B4-BE49-F238E27FC236}">
                <a16:creationId xmlns:a16="http://schemas.microsoft.com/office/drawing/2014/main" id="{D4DB0621-B017-601C-610A-7D185D408B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4" name="Notes Placeholder 2">
            <a:extLst>
              <a:ext uri="{FF2B5EF4-FFF2-40B4-BE49-F238E27FC236}">
                <a16:creationId xmlns:a16="http://schemas.microsoft.com/office/drawing/2014/main" id="{E398CFDC-F0D8-BD08-B52A-37585398AD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endParaRPr lang="en-GB" altLang="en-US" dirty="0"/>
          </a:p>
        </p:txBody>
      </p:sp>
      <p:sp>
        <p:nvSpPr>
          <p:cNvPr id="69635" name="Slide Number Placeholder 3">
            <a:extLst>
              <a:ext uri="{FF2B5EF4-FFF2-40B4-BE49-F238E27FC236}">
                <a16:creationId xmlns:a16="http://schemas.microsoft.com/office/drawing/2014/main" id="{236C51DF-54ED-A6EB-BD97-9A19CD9C2B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200E90-FF22-4990-B721-5D36BDF02BE4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6853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8280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5063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9234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6940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03207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8323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1501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096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6830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b="1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1891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46366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4693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3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5061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5063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6986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39608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68020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04088D24-31A9-7CE9-5DAE-B60469ECD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ABCCA6D9-776E-A8B3-61C2-8A59939EB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E5230D9A-5AC0-432C-7763-3D3726FCD1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541D02-B826-4170-8B7B-134096EE947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5727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Slide Image Placeholder 1">
            <a:extLst>
              <a:ext uri="{FF2B5EF4-FFF2-40B4-BE49-F238E27FC236}">
                <a16:creationId xmlns:a16="http://schemas.microsoft.com/office/drawing/2014/main" id="{9D730473-6D48-8776-7BE7-4601BF8FC9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8" name="Notes Placeholder 2">
            <a:extLst>
              <a:ext uri="{FF2B5EF4-FFF2-40B4-BE49-F238E27FC236}">
                <a16:creationId xmlns:a16="http://schemas.microsoft.com/office/drawing/2014/main" id="{AA5BDEC4-6501-A06A-B1B5-B657CD0977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  <p:sp>
        <p:nvSpPr>
          <p:cNvPr id="116739" name="Slide Number Placeholder 3">
            <a:extLst>
              <a:ext uri="{FF2B5EF4-FFF2-40B4-BE49-F238E27FC236}">
                <a16:creationId xmlns:a16="http://schemas.microsoft.com/office/drawing/2014/main" id="{B78E5E45-7505-7BDB-219F-F0D87C9556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51B948-9670-47E1-9162-A8F1F320B6C6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>
            <a:extLst>
              <a:ext uri="{FF2B5EF4-FFF2-40B4-BE49-F238E27FC236}">
                <a16:creationId xmlns:a16="http://schemas.microsoft.com/office/drawing/2014/main" id="{6F14238D-815C-8EA4-6FD2-3E62C65AF2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Notes Placeholder 2">
            <a:extLst>
              <a:ext uri="{FF2B5EF4-FFF2-40B4-BE49-F238E27FC236}">
                <a16:creationId xmlns:a16="http://schemas.microsoft.com/office/drawing/2014/main" id="{1B7E9721-1434-6E48-C775-AD75359B20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b="1" dirty="0"/>
          </a:p>
        </p:txBody>
      </p:sp>
      <p:sp>
        <p:nvSpPr>
          <p:cNvPr id="118788" name="Slide Number Placeholder 3">
            <a:extLst>
              <a:ext uri="{FF2B5EF4-FFF2-40B4-BE49-F238E27FC236}">
                <a16:creationId xmlns:a16="http://schemas.microsoft.com/office/drawing/2014/main" id="{6713911D-90FA-EBA9-E669-8F1A53A3CE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16C394D-CC2C-45DB-BFF6-39488BD43DA7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>
            <a:extLst>
              <a:ext uri="{FF2B5EF4-FFF2-40B4-BE49-F238E27FC236}">
                <a16:creationId xmlns:a16="http://schemas.microsoft.com/office/drawing/2014/main" id="{B6943DC5-CB1F-13BF-A908-3B4B25E4CB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9D3BF6-3EC7-4F4B-B7D8-83A6BDC277EB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0835" name="Slide Image Placeholder 1">
            <a:extLst>
              <a:ext uri="{FF2B5EF4-FFF2-40B4-BE49-F238E27FC236}">
                <a16:creationId xmlns:a16="http://schemas.microsoft.com/office/drawing/2014/main" id="{E3673774-D878-658A-78C2-2A8A73C2E3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Notes Placeholder 2">
            <a:extLst>
              <a:ext uri="{FF2B5EF4-FFF2-40B4-BE49-F238E27FC236}">
                <a16:creationId xmlns:a16="http://schemas.microsoft.com/office/drawing/2014/main" id="{DE8D2D0F-B1C1-DBA1-0F1F-FCADF229C9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b="1" dirty="0"/>
          </a:p>
        </p:txBody>
      </p:sp>
      <p:sp>
        <p:nvSpPr>
          <p:cNvPr id="120837" name="Slide Number Placeholder 3">
            <a:extLst>
              <a:ext uri="{FF2B5EF4-FFF2-40B4-BE49-F238E27FC236}">
                <a16:creationId xmlns:a16="http://schemas.microsoft.com/office/drawing/2014/main" id="{3C2C2530-6B8E-4F8D-7A09-8043E0E5E9A3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08A123F-44AB-40EC-9D76-7AA14B38DF7E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914415-6E12-4657-B2F3-50B11E178B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B2F619-A6C2-4F3B-BA25-E87E48CC8F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950BA7-9265-4527-82F3-3A8FEE7E81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406BFD-D845-4DC7-8DAC-D96D0F9381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58C110-171A-4D70-B01D-5B9533912B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1ED37E-B539-4975-98A8-E04947AF7A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41208A-7B23-48E8-BF74-FE2340DE59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F62831-A239-40D9-8E82-F528F4F737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32B885-32D0-415F-9AF5-92F12E7CD5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03054-F5F5-48B5-8D17-8B95C9A813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BB8D84-5CBC-4C9D-A180-9A9D9B1086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21DCBB-82E1-B969-7B82-5BFADD7BA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38FC29-F0BA-C1E9-396A-3C287DE77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8BE366-7A46-4E1B-0A49-67D1B54B8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3D07DA-EF9E-4470-9D89-7C970471156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811531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9B72B5-AF2B-C5C9-2BA5-BAA035BD6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A2F6BC-33EE-9A17-F5B9-E5656DAD0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FD1F91-EEE5-D3E0-2696-10E7F3ADB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0BFCCF-AD98-4D1E-BAEA-79750ADA5D8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893644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84120C-7D8B-723A-4FC1-2886A2CC2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6DCB2F-233E-C5BC-A014-014A8822A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2C8BC0-B925-6824-F807-35179E77B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2C25EB-DFF8-4D4B-8427-CEE6A4FFB7D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625818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DE91EC-C47C-DDDF-358F-32DD7080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03/03/2023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E77052-3D77-07AF-9999-DD31B7D73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256D71-A779-879C-A5E6-BE733991F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9AF2BF-3AC9-4D8F-BB06-2FF1F1A2654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122400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C26158-E7C4-FDA6-D62E-8AA549BF4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03/03/2023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E121CD-885D-FD39-2408-7F97149DA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AB2C95-3424-F716-119C-261A54F6C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ACA38E-1DDC-44BA-9A7F-D9F0CB900BC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934849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FDEC03-B04E-370A-08B9-062084F56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03/03/2023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ABED8F-5D38-CF3A-9594-12726143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C28432-B38B-C5F0-04B9-A96CEE417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0F6967-A8BA-490D-BD03-67E914455E3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767469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90FAD5-964D-A5BF-4CA4-CBF35E40D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03/03/2023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4CAE52-08C4-7894-CEE2-99CD74B29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F861F1-2D2C-B446-23D6-44C1CF5F3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FCB908-842C-44CF-9A7E-DABBF54F432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163527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F067C7-2F37-B27D-49E0-C60F4D0D1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03/03/2023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0A0B0A-931F-D13C-08F1-BB236B538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EAC3C2-24C4-18FB-1D13-697BF74C6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292C40-E7B6-44D7-9E84-916DBDF4F29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071625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2137A0-A71D-69AD-718E-ED6232DED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03/03/2023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68E084-A520-FCED-4783-A01E24689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20BF8B-6D2F-2083-79E9-7EED67DA7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37BE61-F379-49D1-95C3-6BADAA5FCDF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98084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C48E8-CADD-A5D3-0241-63FA6EFF8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F1233C-BCCF-542D-130D-86D5341A4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3A699D-FAB5-52B6-B446-4C6175C4A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4698B2-CA29-4F1A-8B4D-5ED6B52D3B4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044997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612288-7E56-9BDA-F59F-D49D3515D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B947DB-FB26-56DC-73C6-59DD20763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9AA458-76C4-7673-CEE2-774335E2E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59CDBB-96C5-4939-AA4E-6F0057AFB95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708312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1CFB44-C251-F983-8C47-C4237B64B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581F2A-E1DD-2AAF-19BD-2D8F79141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4E756B-746D-BD51-0ACD-EC9713F3D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4AB5B5-1861-475F-B82C-EC90CBB98B1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667643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6922DE-2798-BF24-B517-AD3C1F37E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64B759-9549-86AA-5FFE-48544858C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8EA0A2-4CDB-FA9F-64AD-694F87C33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0C6461-D5D4-4419-8757-343826D14A3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308403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CBC7A8-ECB9-901B-60AD-9DA5601C3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EE6307-BB9E-8705-855C-4B5222D4E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0437EC-3CEA-839A-C589-97574172E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DA468-CCDE-4674-90DD-C55F615AE53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28727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979658-33DF-BF5F-A071-E5CCC564D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03/03/2023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39921E-C240-9403-7795-250996D2C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7C4A48-A34E-89CE-E316-230E764F6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5DECA0-42E3-4A06-90BA-58D00BF06B5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154246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78D790-74F9-49BA-01E0-1D8AD0DAF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03/03/2023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1AF7CE-3952-46AB-6774-A88233519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3AFD45-5F84-42D1-4143-EE782C8FC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487628-6F96-4718-8FDE-2F67B828C29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79291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5DBC95-B1E5-04B6-FE7A-C75EF031F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03/03/2023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D0C26B-0751-3767-6DDC-461F42290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46EC04-8D82-E579-91D1-6948D1962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F755E-6C7B-4686-AB78-9E37ABCC2DD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490323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347AD9-C25C-47E9-E04A-572AC59D6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03/03/2023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B1A09F-6DD1-25F2-0E47-3CD42B571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6C0092-120A-3F58-8454-202A8F360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1DB59-152D-4E31-9840-B83DCDC178F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935398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CAA317-74CE-8624-38E0-FDD7CC3D8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03/03/2023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3E7E75-400A-C424-192E-75DF5A83A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62C742-F2F1-22DE-F1A5-AFB0965EE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0577E9-2BC0-4F39-80D4-3AF033DC146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30347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1CF36B-5B4F-7D80-1624-123DB66A7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03/03/2023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7069D5-4723-7CB2-FB18-568D997E6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21BAFB-C158-F975-506A-56005C859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1460E-A1EC-4312-A703-632E6FABD67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161560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C74A79-CD56-712E-832E-B8C55B428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E8C803-C53D-92BD-4BDE-EA35BFC46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54722A-4693-9BD2-D03C-D0C41EFBA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EA394E-4742-4E4B-9E46-BC81FD1A536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282740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C333EB-5DBE-72F1-BC30-AFA1A6CD9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EAE52-48ED-4D23-A00A-4C16CD0964A8}" type="datetimeFigureOut">
              <a:rPr lang="en-GB"/>
              <a:pPr>
                <a:defRPr/>
              </a:pPr>
              <a:t>03/03/2023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745597-E02F-DA9F-CDC9-95BB5FC60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79582A-1F3F-0F34-37B0-BD8F68ABF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6B98F-BEF4-43A2-A9B9-5C365AC1073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2959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66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414265DA-0C6D-4EAC-B78B-23788C7C08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7" r:id="rId2"/>
    <p:sldLayoutId id="2147483686" r:id="rId3"/>
    <p:sldLayoutId id="2147483685" r:id="rId4"/>
    <p:sldLayoutId id="2147483684" r:id="rId5"/>
    <p:sldLayoutId id="2147483683" r:id="rId6"/>
    <p:sldLayoutId id="2147483682" r:id="rId7"/>
    <p:sldLayoutId id="2147483681" r:id="rId8"/>
    <p:sldLayoutId id="2147483680" r:id="rId9"/>
    <p:sldLayoutId id="2147483679" r:id="rId10"/>
    <p:sldLayoutId id="2147483678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Placeholder 1">
            <a:extLst>
              <a:ext uri="{FF2B5EF4-FFF2-40B4-BE49-F238E27FC236}">
                <a16:creationId xmlns:a16="http://schemas.microsoft.com/office/drawing/2014/main" id="{68C353A4-AD3E-4C03-6266-FE686C0819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3315" name="Text Placeholder 2">
            <a:extLst>
              <a:ext uri="{FF2B5EF4-FFF2-40B4-BE49-F238E27FC236}">
                <a16:creationId xmlns:a16="http://schemas.microsoft.com/office/drawing/2014/main" id="{DB601775-E3DB-6043-B7DF-E7B90EE149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266699-0559-CC42-A353-809FF10DC3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A869AD0-33A8-494F-AEB5-415F1492938E}" type="datetime1">
              <a:rPr lang="en-GB"/>
              <a:pPr>
                <a:defRPr/>
              </a:pPr>
              <a:t>03/03/2023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4FE51E-BF8B-8F4F-8472-BFA6AE1E2A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altLang="en-US"/>
              <a:t>Topic 1  You and The Community of the Bees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459F3E-2ADE-CA47-BF38-3A8D545530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fld id="{C20141AD-88C6-41D7-BC96-37BEC7A6BB6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69254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hf hdr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1FEAF41D-3FD6-1362-9CCA-D8D0DB8D12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A4084C66-5DF9-3842-148E-28685F60E9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657F5-C933-771D-54D0-BC4FC08664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CE09299-6492-4CFE-8906-D6C8FA765D43}" type="datetime1">
              <a:rPr lang="en-GB"/>
              <a:pPr>
                <a:defRPr/>
              </a:pPr>
              <a:t>03/03/2023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A63BA7-770B-0DFC-3C9C-4568880F16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altLang="en-US"/>
              <a:t>Topic 1  You and The Community of the Bees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95AA1C-745D-2175-DB3C-4169D7EB7F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FA9FAE9-9667-40D4-AE51-418985FCF17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20760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hf hdr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4.png"/><Relationship Id="rId4" Type="http://schemas.openxmlformats.org/officeDocument/2006/relationships/oleObject" Target="../embeddings/oleObject1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7E2FD-8021-BE40-ADF8-73B2737CF137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000" b="1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Ludlow &amp; District Beekeepers Association</a:t>
            </a:r>
            <a:b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3E9B9-A95D-5443-ABB0-32B9170F50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					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Session 4 </a:t>
            </a: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(Book chapter 3)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An Introduction to Beekeeping: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The Hive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564" name="Slide Number Placeholder 6">
            <a:extLst>
              <a:ext uri="{FF2B5EF4-FFF2-40B4-BE49-F238E27FC236}">
                <a16:creationId xmlns:a16="http://schemas.microsoft.com/office/drawing/2014/main" id="{439384E8-946B-01EB-32D6-A6FB6C7A43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233271-7024-4B57-94AC-CD5CD1AEA640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6565" name="Picture 4">
            <a:extLst>
              <a:ext uri="{FF2B5EF4-FFF2-40B4-BE49-F238E27FC236}">
                <a16:creationId xmlns:a16="http://schemas.microsoft.com/office/drawing/2014/main" id="{40814225-4649-F6C3-1F86-561758355F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078" y="1988840"/>
            <a:ext cx="2555844" cy="216818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566" name="TextBox 3">
            <a:extLst>
              <a:ext uri="{FF2B5EF4-FFF2-40B4-BE49-F238E27FC236}">
                <a16:creationId xmlns:a16="http://schemas.microsoft.com/office/drawing/2014/main" id="{BB0D289B-5203-8F69-5B59-C90B992F24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50" y="6330950"/>
            <a:ext cx="7886700" cy="369888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567" name="Slide Number Placeholder 6">
            <a:extLst>
              <a:ext uri="{FF2B5EF4-FFF2-40B4-BE49-F238E27FC236}">
                <a16:creationId xmlns:a16="http://schemas.microsoft.com/office/drawing/2014/main" id="{7AA9E6AD-044A-DD14-ADFF-E94052FADE2A}"/>
              </a:ext>
            </a:extLst>
          </p:cNvPr>
          <p:cNvSpPr txBox="1">
            <a:spLocks/>
          </p:cNvSpPr>
          <p:nvPr/>
        </p:nvSpPr>
        <p:spPr bwMode="auto"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D8943A1-1E95-4AB3-AF82-E56BA1F9E84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568" name="Footer Placeholder 2">
            <a:extLst>
              <a:ext uri="{FF2B5EF4-FFF2-40B4-BE49-F238E27FC236}">
                <a16:creationId xmlns:a16="http://schemas.microsoft.com/office/drawing/2014/main" id="{12296956-1FC4-4D47-2E2C-7181FFA76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6264275"/>
            <a:ext cx="41751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4: The Hive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3">
            <a:extLst>
              <a:ext uri="{FF2B5EF4-FFF2-40B4-BE49-F238E27FC236}">
                <a16:creationId xmlns:a16="http://schemas.microsoft.com/office/drawing/2014/main" id="{DC722DE6-E9EF-2A1F-15C3-B94DB787112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EC3B9E-8DD3-0646-87FE-BD6AFFD2B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Aims and Objectives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612" name="Content Placeholder 2">
            <a:extLst>
              <a:ext uri="{FF2B5EF4-FFF2-40B4-BE49-F238E27FC236}">
                <a16:creationId xmlns:a16="http://schemas.microsoft.com/office/drawing/2014/main" id="{94747012-8885-BC80-4A6A-87F1A505E9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  <a:noFill/>
        </p:spPr>
        <p:txBody>
          <a:bodyPr/>
          <a:lstStyle/>
          <a:p>
            <a:pPr eaLnBrk="1" hangingPunct="1"/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hangingPunct="1">
              <a:lnSpc>
                <a:spcPct val="100000"/>
              </a:lnSpc>
              <a:buNone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Aim: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understand the background, purpose and operation of a honeybee hive and how to use a modern hive safely and effectively as a beekeeper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685800" lvl="1" indent="-3429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know the constituent parts of a hive and their function</a:t>
            </a:r>
          </a:p>
          <a:p>
            <a:pPr marL="685800" lvl="1" indent="-3429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recognise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the genesis of a beehive</a:t>
            </a:r>
          </a:p>
          <a:p>
            <a:pPr marL="685800" lvl="1" indent="-3429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know how bees adapt the hive to their use</a:t>
            </a:r>
          </a:p>
          <a:p>
            <a:pPr marL="685800" lvl="1" indent="-3429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be able to manage a hive as a beekeeper</a:t>
            </a:r>
          </a:p>
          <a:p>
            <a:pPr marL="685800" lvl="1" indent="-3429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review types of hives</a:t>
            </a:r>
          </a:p>
          <a:p>
            <a:pPr marL="685800" lvl="1" indent="-342900" eaLnBrk="1" hangingPunct="1">
              <a:lnSpc>
                <a:spcPct val="100000"/>
              </a:lnSpc>
              <a:buFont typeface="+mj-lt"/>
              <a:buAutoNum type="alphaLcParenR"/>
            </a:pPr>
            <a:r>
              <a:rPr lang="en-US" alt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To be able to assemble a frame?</a:t>
            </a:r>
          </a:p>
          <a:p>
            <a:pPr marL="685800" lvl="1" indent="-342900" eaLnBrk="1" hangingPunct="1">
              <a:buFont typeface="+mj-lt"/>
              <a:buAutoNum type="alphaLcParenR"/>
            </a:pP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+mj-lt"/>
              <a:buAutoNum type="arabicPeriod"/>
            </a:pPr>
            <a:endParaRPr lang="en-US" alt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613" name="Slide Number Placeholder 6">
            <a:extLst>
              <a:ext uri="{FF2B5EF4-FFF2-40B4-BE49-F238E27FC236}">
                <a16:creationId xmlns:a16="http://schemas.microsoft.com/office/drawing/2014/main" id="{99AADD9A-5E42-A8AC-0293-2E7A98206F9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6737FB2-EDC6-4244-8119-10B74168370E}" type="slidenum">
              <a:rPr kumimoji="0" lang="en-GB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8614" name="Footer Placeholder 2">
            <a:extLst>
              <a:ext uri="{FF2B5EF4-FFF2-40B4-BE49-F238E27FC236}">
                <a16:creationId xmlns:a16="http://schemas.microsoft.com/office/drawing/2014/main" id="{3ABECC13-5791-C705-E164-18BC0E7C40D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4: The Hive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2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ransparency0012">
            <a:extLst>
              <a:ext uri="{FF2B5EF4-FFF2-40B4-BE49-F238E27FC236}">
                <a16:creationId xmlns:a16="http://schemas.microsoft.com/office/drawing/2014/main" id="{EE0A1866-6E2A-6F87-344F-E391278FB4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6240" y="1287773"/>
            <a:ext cx="7638875" cy="4891724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4" name="Picture 2" descr="Wasp nest 2.jpg">
            <a:extLst>
              <a:ext uri="{FF2B5EF4-FFF2-40B4-BE49-F238E27FC236}">
                <a16:creationId xmlns:a16="http://schemas.microsoft.com/office/drawing/2014/main" id="{17AE6236-8AA3-4F8E-DAE2-F7672617B62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7401" y="1279897"/>
            <a:ext cx="6410967" cy="4899600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3" name="Picture 3" descr="wasp_nest.jpg">
            <a:extLst>
              <a:ext uri="{FF2B5EF4-FFF2-40B4-BE49-F238E27FC236}">
                <a16:creationId xmlns:a16="http://schemas.microsoft.com/office/drawing/2014/main" id="{153A2C09-B114-4F13-8F65-2C10985E5B2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92840" y="1359245"/>
            <a:ext cx="5228491" cy="4867834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Wasp nests</a:t>
            </a: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4: The Hive</a:t>
            </a:r>
          </a:p>
        </p:txBody>
      </p:sp>
    </p:spTree>
    <p:extLst>
      <p:ext uri="{BB962C8B-B14F-4D97-AF65-F5344CB8AC3E}">
        <p14:creationId xmlns:p14="http://schemas.microsoft.com/office/powerpoint/2010/main" val="2572119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F6D9B9F-3876-E051-4202-98A40EB8C5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5737" y="1308979"/>
            <a:ext cx="7379557" cy="4910054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4" name="Picture 3" descr="bumble bee nest.jpg">
            <a:extLst>
              <a:ext uri="{FF2B5EF4-FFF2-40B4-BE49-F238E27FC236}">
                <a16:creationId xmlns:a16="http://schemas.microsoft.com/office/drawing/2014/main" id="{92D5CB0E-8CBF-B9D5-5232-7CF0BB637AB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00402" y="1296307"/>
            <a:ext cx="4541322" cy="4919436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3" name="Picture 2" descr="solitary bees nest.jpg">
            <a:extLst>
              <a:ext uri="{FF2B5EF4-FFF2-40B4-BE49-F238E27FC236}">
                <a16:creationId xmlns:a16="http://schemas.microsoft.com/office/drawing/2014/main" id="{6E59098E-1CA7-3538-0132-6A2B3EC70CEA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18904" y="1294522"/>
            <a:ext cx="3897312" cy="4935398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7" name="Picture 9" descr="Transparency0014">
            <a:extLst>
              <a:ext uri="{FF2B5EF4-FFF2-40B4-BE49-F238E27FC236}">
                <a16:creationId xmlns:a16="http://schemas.microsoft.com/office/drawing/2014/main" id="{DE782C6E-A387-13EB-A7FD-1A8A0FA526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64852" y="1309887"/>
            <a:ext cx="7399736" cy="4925924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The Bees’ nests</a:t>
            </a: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 4: The Hive</a:t>
            </a:r>
          </a:p>
        </p:txBody>
      </p:sp>
    </p:spTree>
    <p:extLst>
      <p:ext uri="{BB962C8B-B14F-4D97-AF65-F5344CB8AC3E}">
        <p14:creationId xmlns:p14="http://schemas.microsoft.com/office/powerpoint/2010/main" val="684605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Brood Frame</a:t>
            </a: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 4: The Hive</a:t>
            </a:r>
          </a:p>
        </p:txBody>
      </p:sp>
      <p:pic>
        <p:nvPicPr>
          <p:cNvPr id="3" name="Picture 4" descr="SBI Inspection 4.JPG">
            <a:extLst>
              <a:ext uri="{FF2B5EF4-FFF2-40B4-BE49-F238E27FC236}">
                <a16:creationId xmlns:a16="http://schemas.microsoft.com/office/drawing/2014/main" id="{6DC2D484-BFBF-36F6-FCF9-AFA30A47C24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8137" y="1338864"/>
            <a:ext cx="7327726" cy="4871298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CD3D9291-C221-AE5D-9F22-ACA272AF6CC8}"/>
              </a:ext>
            </a:extLst>
          </p:cNvPr>
          <p:cNvSpPr/>
          <p:nvPr/>
        </p:nvSpPr>
        <p:spPr>
          <a:xfrm rot="10800000">
            <a:off x="6084168" y="2608499"/>
            <a:ext cx="2592288" cy="64807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37F2DD-FFF3-E10C-902E-1B7AE0A57006}"/>
              </a:ext>
            </a:extLst>
          </p:cNvPr>
          <p:cNvSpPr txBox="1"/>
          <p:nvPr/>
        </p:nvSpPr>
        <p:spPr>
          <a:xfrm>
            <a:off x="7884368" y="2708920"/>
            <a:ext cx="15842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Eggs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684DA7E5-5969-A03A-5A9D-3627803040F0}"/>
              </a:ext>
            </a:extLst>
          </p:cNvPr>
          <p:cNvSpPr/>
          <p:nvPr/>
        </p:nvSpPr>
        <p:spPr>
          <a:xfrm>
            <a:off x="467544" y="2976626"/>
            <a:ext cx="4406657" cy="64807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1B72B2-0B72-1B73-2A91-3180902072B0}"/>
              </a:ext>
            </a:extLst>
          </p:cNvPr>
          <p:cNvSpPr txBox="1"/>
          <p:nvPr/>
        </p:nvSpPr>
        <p:spPr>
          <a:xfrm>
            <a:off x="395536" y="3056516"/>
            <a:ext cx="15842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Larvae</a:t>
            </a:r>
          </a:p>
        </p:txBody>
      </p:sp>
    </p:spTree>
    <p:extLst>
      <p:ext uri="{BB962C8B-B14F-4D97-AF65-F5344CB8AC3E}">
        <p14:creationId xmlns:p14="http://schemas.microsoft.com/office/powerpoint/2010/main" val="4070854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A cross section through the honey bee nest</a:t>
            </a: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 4: The Hive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3163C3A-30B8-FEBE-C7CF-F2D780B07A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17" descr="A cross section through the bee nest">
            <a:extLst>
              <a:ext uri="{FF2B5EF4-FFF2-40B4-BE49-F238E27FC236}">
                <a16:creationId xmlns:a16="http://schemas.microsoft.com/office/drawing/2014/main" id="{7D388D10-E027-FB59-4C93-5EB3341475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624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4741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00830.JPG">
            <a:extLst>
              <a:ext uri="{FF2B5EF4-FFF2-40B4-BE49-F238E27FC236}">
                <a16:creationId xmlns:a16="http://schemas.microsoft.com/office/drawing/2014/main" id="{C2A2F74A-BDB2-643C-F547-E05888BE4C5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39952" y="1253537"/>
            <a:ext cx="4375398" cy="3756736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Environment in the Nest</a:t>
            </a:r>
          </a:p>
        </p:txBody>
      </p:sp>
      <p:sp>
        <p:nvSpPr>
          <p:cNvPr id="50180" name="Content Placeholder 2">
            <a:extLst>
              <a:ext uri="{FF2B5EF4-FFF2-40B4-BE49-F238E27FC236}">
                <a16:creationId xmlns:a16="http://schemas.microsoft.com/office/drawing/2014/main" id="{285B3052-0727-589F-769C-3AF6A9256A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Eggs and larvae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tended by workers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Larvae kept warm (35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°C)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Nest temperature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between 34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°C - 36°C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Nest workers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maintain temperature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and humidity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 4: The Hive</a:t>
            </a:r>
          </a:p>
        </p:txBody>
      </p:sp>
    </p:spTree>
    <p:extLst>
      <p:ext uri="{BB962C8B-B14F-4D97-AF65-F5344CB8AC3E}">
        <p14:creationId xmlns:p14="http://schemas.microsoft.com/office/powerpoint/2010/main" val="6478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Transparency0003">
            <a:extLst>
              <a:ext uri="{FF2B5EF4-FFF2-40B4-BE49-F238E27FC236}">
                <a16:creationId xmlns:a16="http://schemas.microsoft.com/office/drawing/2014/main" id="{67D1BFC1-3165-D3D2-12B4-D6C831E2CF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t="8356" b="4224"/>
          <a:stretch>
            <a:fillRect/>
          </a:stretch>
        </p:blipFill>
        <p:spPr bwMode="auto">
          <a:xfrm>
            <a:off x="4572000" y="1338907"/>
            <a:ext cx="3943350" cy="3619347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5" name="Picture 4" descr="USA 011.JPG">
            <a:extLst>
              <a:ext uri="{FF2B5EF4-FFF2-40B4-BE49-F238E27FC236}">
                <a16:creationId xmlns:a16="http://schemas.microsoft.com/office/drawing/2014/main" id="{96AB1CED-C014-F771-D78F-23B38D6408C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67764" y="1333123"/>
            <a:ext cx="2753790" cy="4899982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6" name="Picture 4" descr="Transparency0001">
            <a:extLst>
              <a:ext uri="{FF2B5EF4-FFF2-40B4-BE49-F238E27FC236}">
                <a16:creationId xmlns:a16="http://schemas.microsoft.com/office/drawing/2014/main" id="{24CBDA26-89B3-6DBF-31EE-829A5933E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1333123"/>
            <a:ext cx="3168352" cy="4901937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50180" name="Content Placeholder 2">
            <a:extLst>
              <a:ext uri="{FF2B5EF4-FFF2-40B4-BE49-F238E27FC236}">
                <a16:creationId xmlns:a16="http://schemas.microsoft.com/office/drawing/2014/main" id="{285B3052-0727-589F-769C-3AF6A9256A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Hollow trees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Rock cavities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Chimneys</a:t>
            </a:r>
          </a:p>
          <a:p>
            <a:pPr eaLnBrk="1" hangingPunct="1"/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Natural Nests</a:t>
            </a: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 4: The Hive</a:t>
            </a:r>
          </a:p>
        </p:txBody>
      </p:sp>
    </p:spTree>
    <p:extLst>
      <p:ext uri="{BB962C8B-B14F-4D97-AF65-F5344CB8AC3E}">
        <p14:creationId xmlns:p14="http://schemas.microsoft.com/office/powerpoint/2010/main" val="3284403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Honey bee requirements</a:t>
            </a:r>
          </a:p>
        </p:txBody>
      </p:sp>
      <p:sp>
        <p:nvSpPr>
          <p:cNvPr id="50180" name="Content Placeholder 2">
            <a:extLst>
              <a:ext uri="{FF2B5EF4-FFF2-40B4-BE49-F238E27FC236}">
                <a16:creationId xmlns:a16="http://schemas.microsoft.com/office/drawing/2014/main" id="{285B3052-0727-589F-769C-3AF6A9256A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Cavity of right size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Cavity weatherproof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Easily protected </a:t>
            </a:r>
            <a:b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entrance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Space to expand into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Entrance allowing </a:t>
            </a:r>
            <a:b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ventilation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At height away </a:t>
            </a:r>
            <a:b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from predators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Away from other colonies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 4: The Hive</a:t>
            </a:r>
          </a:p>
        </p:txBody>
      </p:sp>
      <p:pic>
        <p:nvPicPr>
          <p:cNvPr id="3" name="Picture 2" descr="Varroa mgt OA 5.JPG">
            <a:extLst>
              <a:ext uri="{FF2B5EF4-FFF2-40B4-BE49-F238E27FC236}">
                <a16:creationId xmlns:a16="http://schemas.microsoft.com/office/drawing/2014/main" id="{C79D8602-8C7E-4DD0-C62C-D372D1BF41E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9370" y="1340769"/>
            <a:ext cx="3935980" cy="2617008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94011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offman frames.jpg">
            <a:extLst>
              <a:ext uri="{FF2B5EF4-FFF2-40B4-BE49-F238E27FC236}">
                <a16:creationId xmlns:a16="http://schemas.microsoft.com/office/drawing/2014/main" id="{D1F4CC10-AD7B-F0C3-A079-B7D585D4083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01848" y="1329882"/>
            <a:ext cx="3813501" cy="4845885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Bee Space – 6-8mm</a:t>
            </a:r>
          </a:p>
        </p:txBody>
      </p:sp>
      <p:sp>
        <p:nvSpPr>
          <p:cNvPr id="50180" name="Content Placeholder 2">
            <a:extLst>
              <a:ext uri="{FF2B5EF4-FFF2-40B4-BE49-F238E27FC236}">
                <a16:creationId xmlns:a16="http://schemas.microsoft.com/office/drawing/2014/main" id="{285B3052-0727-589F-769C-3AF6A9256A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Is between honeycomb and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sides of cavity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Allows bees to walk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through gaps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Is big enough for bees to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work back to back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Smaller gaps – filled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with propolis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Bigger gaps –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filled with brace comb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Hoffman Frames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 4: The Hive</a:t>
            </a:r>
          </a:p>
        </p:txBody>
      </p:sp>
    </p:spTree>
    <p:extLst>
      <p:ext uri="{BB962C8B-B14F-4D97-AF65-F5344CB8AC3E}">
        <p14:creationId xmlns:p14="http://schemas.microsoft.com/office/powerpoint/2010/main" val="914375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2" descr="National Hive.jpg">
            <a:extLst>
              <a:ext uri="{FF2B5EF4-FFF2-40B4-BE49-F238E27FC236}">
                <a16:creationId xmlns:a16="http://schemas.microsoft.com/office/drawing/2014/main" id="{A5B302A5-03A0-C15B-3767-E6E7FD339E6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188609" y="1263237"/>
            <a:ext cx="3312368" cy="4950238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Beekeepers’ Requirements</a:t>
            </a:r>
          </a:p>
        </p:txBody>
      </p:sp>
      <p:sp>
        <p:nvSpPr>
          <p:cNvPr id="50180" name="Content Placeholder 2">
            <a:extLst>
              <a:ext uri="{FF2B5EF4-FFF2-40B4-BE49-F238E27FC236}">
                <a16:creationId xmlns:a16="http://schemas.microsoft.com/office/drawing/2014/main" id="{285B3052-0727-589F-769C-3AF6A9256A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Suitable container preferably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wood or polystyrene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Removable frames on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which comb may be constructed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Frames suspended in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boxes to maintain bee space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Hives at workable height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Work WITH the bees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rather than destroy their hard work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rabicPeriod"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 4: The Hive</a:t>
            </a:r>
          </a:p>
        </p:txBody>
      </p:sp>
    </p:spTree>
    <p:extLst>
      <p:ext uri="{BB962C8B-B14F-4D97-AF65-F5344CB8AC3E}">
        <p14:creationId xmlns:p14="http://schemas.microsoft.com/office/powerpoint/2010/main" val="3232286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Hive Components</a:t>
            </a: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 4: The Hive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67DCB809-B788-3D4B-E790-9BD88889009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957" t="1700" r="55626" b="7292"/>
          <a:stretch>
            <a:fillRect/>
          </a:stretch>
        </p:blipFill>
        <p:spPr bwMode="auto">
          <a:xfrm>
            <a:off x="628650" y="1252537"/>
            <a:ext cx="2575198" cy="4795104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11" name="Text Box 14">
            <a:extLst>
              <a:ext uri="{FF2B5EF4-FFF2-40B4-BE49-F238E27FC236}">
                <a16:creationId xmlns:a16="http://schemas.microsoft.com/office/drawing/2014/main" id="{A3EC1B4D-6A44-BF4A-5BDD-B4E142A18D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8883" y="1183422"/>
            <a:ext cx="92525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ROOF</a:t>
            </a:r>
          </a:p>
        </p:txBody>
      </p:sp>
      <p:sp>
        <p:nvSpPr>
          <p:cNvPr id="12" name="Text Box 15">
            <a:extLst>
              <a:ext uri="{FF2B5EF4-FFF2-40B4-BE49-F238E27FC236}">
                <a16:creationId xmlns:a16="http://schemas.microsoft.com/office/drawing/2014/main" id="{928B86E7-4D7C-C8D1-20FD-A9F5E814C5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8883" y="1610502"/>
            <a:ext cx="21675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CROWN BOARD</a:t>
            </a:r>
          </a:p>
        </p:txBody>
      </p:sp>
      <p:sp>
        <p:nvSpPr>
          <p:cNvPr id="13" name="Text Box 16">
            <a:extLst>
              <a:ext uri="{FF2B5EF4-FFF2-40B4-BE49-F238E27FC236}">
                <a16:creationId xmlns:a16="http://schemas.microsoft.com/office/drawing/2014/main" id="{C53A9796-7766-A764-8F27-C4B9308676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9106" y="2113697"/>
            <a:ext cx="107112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SUPER</a:t>
            </a:r>
          </a:p>
        </p:txBody>
      </p:sp>
      <p:sp>
        <p:nvSpPr>
          <p:cNvPr id="14" name="Text Box 17">
            <a:extLst>
              <a:ext uri="{FF2B5EF4-FFF2-40B4-BE49-F238E27FC236}">
                <a16:creationId xmlns:a16="http://schemas.microsoft.com/office/drawing/2014/main" id="{0AE1B345-0B6C-FF0B-2A7A-94CC1AAB95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8883" y="2668850"/>
            <a:ext cx="107112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SUPER</a:t>
            </a:r>
          </a:p>
        </p:txBody>
      </p:sp>
      <p:sp>
        <p:nvSpPr>
          <p:cNvPr id="15" name="Text Box 18">
            <a:extLst>
              <a:ext uri="{FF2B5EF4-FFF2-40B4-BE49-F238E27FC236}">
                <a16:creationId xmlns:a16="http://schemas.microsoft.com/office/drawing/2014/main" id="{02E904A9-72C1-AF75-22CA-B72DE2D6E0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7997" y="3072237"/>
            <a:ext cx="256993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QUEEN EXCLUDER</a:t>
            </a:r>
          </a:p>
        </p:txBody>
      </p:sp>
      <p:sp>
        <p:nvSpPr>
          <p:cNvPr id="16" name="Text Box 19">
            <a:extLst>
              <a:ext uri="{FF2B5EF4-FFF2-40B4-BE49-F238E27FC236}">
                <a16:creationId xmlns:a16="http://schemas.microsoft.com/office/drawing/2014/main" id="{F9DE3583-F7ED-AED6-2BA7-EF7CE199F6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7997" y="3576430"/>
            <a:ext cx="30463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BROOD CHAMBER 2</a:t>
            </a:r>
          </a:p>
        </p:txBody>
      </p:sp>
      <p:sp>
        <p:nvSpPr>
          <p:cNvPr id="17" name="Text Box 20">
            <a:extLst>
              <a:ext uri="{FF2B5EF4-FFF2-40B4-BE49-F238E27FC236}">
                <a16:creationId xmlns:a16="http://schemas.microsoft.com/office/drawing/2014/main" id="{A29A2FB5-C2B1-DE7A-1883-D80A9971D7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7997" y="4329948"/>
            <a:ext cx="269496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BROOD CHAMBER 1</a:t>
            </a:r>
          </a:p>
        </p:txBody>
      </p:sp>
      <p:sp>
        <p:nvSpPr>
          <p:cNvPr id="18" name="Text Box 21">
            <a:extLst>
              <a:ext uri="{FF2B5EF4-FFF2-40B4-BE49-F238E27FC236}">
                <a16:creationId xmlns:a16="http://schemas.microsoft.com/office/drawing/2014/main" id="{8B672285-7CC2-3769-7DD9-529FE3B744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7997" y="4862468"/>
            <a:ext cx="106792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FLOOR</a:t>
            </a:r>
          </a:p>
        </p:txBody>
      </p:sp>
      <p:sp>
        <p:nvSpPr>
          <p:cNvPr id="19" name="Text Box 22">
            <a:extLst>
              <a:ext uri="{FF2B5EF4-FFF2-40B4-BE49-F238E27FC236}">
                <a16:creationId xmlns:a16="http://schemas.microsoft.com/office/drawing/2014/main" id="{C1F68C13-A279-5C98-E205-0A41A3355C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7997" y="5189130"/>
            <a:ext cx="36011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STAND / ALIGHTING BOARD</a:t>
            </a:r>
          </a:p>
        </p:txBody>
      </p:sp>
      <p:sp>
        <p:nvSpPr>
          <p:cNvPr id="20" name="Line 23">
            <a:extLst>
              <a:ext uri="{FF2B5EF4-FFF2-40B4-BE49-F238E27FC236}">
                <a16:creationId xmlns:a16="http://schemas.microsoft.com/office/drawing/2014/main" id="{AE701E81-65C5-91A3-0C1A-E27F95D19292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5029200"/>
            <a:ext cx="16764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Line 24">
            <a:extLst>
              <a:ext uri="{FF2B5EF4-FFF2-40B4-BE49-F238E27FC236}">
                <a16:creationId xmlns:a16="http://schemas.microsoft.com/office/drawing/2014/main" id="{5C080579-E3A2-7EDC-3B76-5B34B8805A52}"/>
              </a:ext>
            </a:extLst>
          </p:cNvPr>
          <p:cNvSpPr>
            <a:spLocks noChangeShapeType="1"/>
          </p:cNvSpPr>
          <p:nvPr/>
        </p:nvSpPr>
        <p:spPr bwMode="auto">
          <a:xfrm>
            <a:off x="3995738" y="3789363"/>
            <a:ext cx="1223962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Line 26">
            <a:extLst>
              <a:ext uri="{FF2B5EF4-FFF2-40B4-BE49-F238E27FC236}">
                <a16:creationId xmlns:a16="http://schemas.microsoft.com/office/drawing/2014/main" id="{B2B294C3-7945-0747-60A2-124CF10E9D4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67175" y="2276475"/>
            <a:ext cx="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/>
          </a:ln>
          <a:effectLst/>
        </p:spPr>
        <p:txBody>
          <a:bodyPr wrap="none"/>
          <a:lstStyle/>
          <a:p>
            <a:endParaRPr lang="en-GB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Line 27">
            <a:extLst>
              <a:ext uri="{FF2B5EF4-FFF2-40B4-BE49-F238E27FC236}">
                <a16:creationId xmlns:a16="http://schemas.microsoft.com/office/drawing/2014/main" id="{918FE6E4-D7D4-34B1-2A81-ED8E29F0AC44}"/>
              </a:ext>
            </a:extLst>
          </p:cNvPr>
          <p:cNvSpPr>
            <a:spLocks noChangeShapeType="1"/>
          </p:cNvSpPr>
          <p:nvPr/>
        </p:nvSpPr>
        <p:spPr bwMode="auto">
          <a:xfrm>
            <a:off x="3924300" y="2276475"/>
            <a:ext cx="1728788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/>
          </a:ln>
          <a:effectLst/>
        </p:spPr>
        <p:txBody>
          <a:bodyPr wrap="none"/>
          <a:lstStyle/>
          <a:p>
            <a:endParaRPr lang="en-GB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A313FAA-067C-5385-33C7-75AD7E4002EC}"/>
              </a:ext>
            </a:extLst>
          </p:cNvPr>
          <p:cNvCxnSpPr>
            <a:cxnSpLocks/>
          </p:cNvCxnSpPr>
          <p:nvPr/>
        </p:nvCxnSpPr>
        <p:spPr>
          <a:xfrm flipH="1">
            <a:off x="3203848" y="1484784"/>
            <a:ext cx="1368152" cy="0"/>
          </a:xfrm>
          <a:prstGeom prst="straightConnector1">
            <a:avLst/>
          </a:prstGeom>
          <a:ln w="41275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CD61B08-A587-E0E4-E75F-9086C6BE5C26}"/>
              </a:ext>
            </a:extLst>
          </p:cNvPr>
          <p:cNvCxnSpPr>
            <a:cxnSpLocks/>
          </p:cNvCxnSpPr>
          <p:nvPr/>
        </p:nvCxnSpPr>
        <p:spPr>
          <a:xfrm flipH="1">
            <a:off x="3203848" y="1884174"/>
            <a:ext cx="1368152" cy="0"/>
          </a:xfrm>
          <a:prstGeom prst="straightConnector1">
            <a:avLst/>
          </a:prstGeom>
          <a:ln w="41275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177" name="Straight Arrow Connector 50176">
            <a:extLst>
              <a:ext uri="{FF2B5EF4-FFF2-40B4-BE49-F238E27FC236}">
                <a16:creationId xmlns:a16="http://schemas.microsoft.com/office/drawing/2014/main" id="{2941565B-B1BC-7F74-E730-C586F0B2724D}"/>
              </a:ext>
            </a:extLst>
          </p:cNvPr>
          <p:cNvCxnSpPr>
            <a:cxnSpLocks/>
          </p:cNvCxnSpPr>
          <p:nvPr/>
        </p:nvCxnSpPr>
        <p:spPr>
          <a:xfrm flipH="1">
            <a:off x="3203848" y="2302573"/>
            <a:ext cx="1368152" cy="0"/>
          </a:xfrm>
          <a:prstGeom prst="straightConnector1">
            <a:avLst/>
          </a:prstGeom>
          <a:ln w="41275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179" name="Straight Arrow Connector 50178">
            <a:extLst>
              <a:ext uri="{FF2B5EF4-FFF2-40B4-BE49-F238E27FC236}">
                <a16:creationId xmlns:a16="http://schemas.microsoft.com/office/drawing/2014/main" id="{B5C45223-5AC4-C8EA-7D0B-815382ECD952}"/>
              </a:ext>
            </a:extLst>
          </p:cNvPr>
          <p:cNvCxnSpPr>
            <a:cxnSpLocks/>
          </p:cNvCxnSpPr>
          <p:nvPr/>
        </p:nvCxnSpPr>
        <p:spPr>
          <a:xfrm flipH="1">
            <a:off x="3203848" y="2943734"/>
            <a:ext cx="1368152" cy="0"/>
          </a:xfrm>
          <a:prstGeom prst="straightConnector1">
            <a:avLst/>
          </a:prstGeom>
          <a:ln w="41275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183" name="Straight Arrow Connector 50182">
            <a:extLst>
              <a:ext uri="{FF2B5EF4-FFF2-40B4-BE49-F238E27FC236}">
                <a16:creationId xmlns:a16="http://schemas.microsoft.com/office/drawing/2014/main" id="{239C7ADB-6260-B8A6-58A5-CAAA1F23909A}"/>
              </a:ext>
            </a:extLst>
          </p:cNvPr>
          <p:cNvCxnSpPr>
            <a:cxnSpLocks/>
          </p:cNvCxnSpPr>
          <p:nvPr/>
        </p:nvCxnSpPr>
        <p:spPr>
          <a:xfrm flipH="1">
            <a:off x="3203848" y="3356992"/>
            <a:ext cx="1368152" cy="0"/>
          </a:xfrm>
          <a:prstGeom prst="straightConnector1">
            <a:avLst/>
          </a:prstGeom>
          <a:ln w="41275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184" name="Straight Arrow Connector 50183">
            <a:extLst>
              <a:ext uri="{FF2B5EF4-FFF2-40B4-BE49-F238E27FC236}">
                <a16:creationId xmlns:a16="http://schemas.microsoft.com/office/drawing/2014/main" id="{3D1E038A-70FF-7312-A928-D6E3547A5D82}"/>
              </a:ext>
            </a:extLst>
          </p:cNvPr>
          <p:cNvCxnSpPr>
            <a:cxnSpLocks/>
          </p:cNvCxnSpPr>
          <p:nvPr/>
        </p:nvCxnSpPr>
        <p:spPr>
          <a:xfrm flipH="1">
            <a:off x="3203848" y="3861048"/>
            <a:ext cx="1368152" cy="0"/>
          </a:xfrm>
          <a:prstGeom prst="straightConnector1">
            <a:avLst/>
          </a:prstGeom>
          <a:ln w="41275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185" name="Straight Arrow Connector 50184">
            <a:extLst>
              <a:ext uri="{FF2B5EF4-FFF2-40B4-BE49-F238E27FC236}">
                <a16:creationId xmlns:a16="http://schemas.microsoft.com/office/drawing/2014/main" id="{FF736754-00CC-A0AD-69F4-356A60D0AD0D}"/>
              </a:ext>
            </a:extLst>
          </p:cNvPr>
          <p:cNvCxnSpPr>
            <a:cxnSpLocks/>
          </p:cNvCxnSpPr>
          <p:nvPr/>
        </p:nvCxnSpPr>
        <p:spPr>
          <a:xfrm flipH="1">
            <a:off x="3203848" y="4621198"/>
            <a:ext cx="1368152" cy="0"/>
          </a:xfrm>
          <a:prstGeom prst="straightConnector1">
            <a:avLst/>
          </a:prstGeom>
          <a:ln w="41275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186" name="Straight Arrow Connector 50185">
            <a:extLst>
              <a:ext uri="{FF2B5EF4-FFF2-40B4-BE49-F238E27FC236}">
                <a16:creationId xmlns:a16="http://schemas.microsoft.com/office/drawing/2014/main" id="{7C044F36-FEAD-1F2B-767D-6A0D722E1E6C}"/>
              </a:ext>
            </a:extLst>
          </p:cNvPr>
          <p:cNvCxnSpPr>
            <a:cxnSpLocks/>
          </p:cNvCxnSpPr>
          <p:nvPr/>
        </p:nvCxnSpPr>
        <p:spPr>
          <a:xfrm flipH="1">
            <a:off x="3203848" y="5160800"/>
            <a:ext cx="1368152" cy="0"/>
          </a:xfrm>
          <a:prstGeom prst="straightConnector1">
            <a:avLst/>
          </a:prstGeom>
          <a:ln w="41275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187" name="Straight Arrow Connector 50186">
            <a:extLst>
              <a:ext uri="{FF2B5EF4-FFF2-40B4-BE49-F238E27FC236}">
                <a16:creationId xmlns:a16="http://schemas.microsoft.com/office/drawing/2014/main" id="{FF8AF85A-D6BE-7120-029F-BA3C6B61018D}"/>
              </a:ext>
            </a:extLst>
          </p:cNvPr>
          <p:cNvCxnSpPr>
            <a:cxnSpLocks/>
          </p:cNvCxnSpPr>
          <p:nvPr/>
        </p:nvCxnSpPr>
        <p:spPr>
          <a:xfrm flipH="1">
            <a:off x="3203848" y="5464939"/>
            <a:ext cx="1368152" cy="0"/>
          </a:xfrm>
          <a:prstGeom prst="straightConnector1">
            <a:avLst/>
          </a:prstGeom>
          <a:ln w="41275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188" name="Arrow: Right 50187">
            <a:extLst>
              <a:ext uri="{FF2B5EF4-FFF2-40B4-BE49-F238E27FC236}">
                <a16:creationId xmlns:a16="http://schemas.microsoft.com/office/drawing/2014/main" id="{93A0B3F2-6F6E-9E5D-7C36-F18C3E859DC0}"/>
              </a:ext>
            </a:extLst>
          </p:cNvPr>
          <p:cNvSpPr/>
          <p:nvPr/>
        </p:nvSpPr>
        <p:spPr>
          <a:xfrm>
            <a:off x="284723" y="1382835"/>
            <a:ext cx="770807" cy="30064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189" name="Arrow: Right 50188">
            <a:extLst>
              <a:ext uri="{FF2B5EF4-FFF2-40B4-BE49-F238E27FC236}">
                <a16:creationId xmlns:a16="http://schemas.microsoft.com/office/drawing/2014/main" id="{163E70E6-D7C4-3DB3-624C-A489DFAD3E7E}"/>
              </a:ext>
            </a:extLst>
          </p:cNvPr>
          <p:cNvSpPr/>
          <p:nvPr/>
        </p:nvSpPr>
        <p:spPr>
          <a:xfrm>
            <a:off x="284724" y="1733472"/>
            <a:ext cx="770807" cy="30064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190" name="Arrow: Right 50189">
            <a:extLst>
              <a:ext uri="{FF2B5EF4-FFF2-40B4-BE49-F238E27FC236}">
                <a16:creationId xmlns:a16="http://schemas.microsoft.com/office/drawing/2014/main" id="{4219BBD1-A96D-882F-41CA-6CA6FE4B3A32}"/>
              </a:ext>
            </a:extLst>
          </p:cNvPr>
          <p:cNvSpPr/>
          <p:nvPr/>
        </p:nvSpPr>
        <p:spPr>
          <a:xfrm>
            <a:off x="272801" y="2170212"/>
            <a:ext cx="770807" cy="30064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191" name="Arrow: Right 50190">
            <a:extLst>
              <a:ext uri="{FF2B5EF4-FFF2-40B4-BE49-F238E27FC236}">
                <a16:creationId xmlns:a16="http://schemas.microsoft.com/office/drawing/2014/main" id="{31243A9C-8FA8-A424-92EB-6B4E9D3F8AD7}"/>
              </a:ext>
            </a:extLst>
          </p:cNvPr>
          <p:cNvSpPr/>
          <p:nvPr/>
        </p:nvSpPr>
        <p:spPr>
          <a:xfrm>
            <a:off x="284725" y="2743051"/>
            <a:ext cx="770807" cy="30064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192" name="Arrow: Right 50191">
            <a:extLst>
              <a:ext uri="{FF2B5EF4-FFF2-40B4-BE49-F238E27FC236}">
                <a16:creationId xmlns:a16="http://schemas.microsoft.com/office/drawing/2014/main" id="{7218D144-9524-4535-93F0-8CF7C9BFBBAE}"/>
              </a:ext>
            </a:extLst>
          </p:cNvPr>
          <p:cNvSpPr/>
          <p:nvPr/>
        </p:nvSpPr>
        <p:spPr>
          <a:xfrm>
            <a:off x="288155" y="3179202"/>
            <a:ext cx="770807" cy="30064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193" name="Arrow: Right 50192">
            <a:extLst>
              <a:ext uri="{FF2B5EF4-FFF2-40B4-BE49-F238E27FC236}">
                <a16:creationId xmlns:a16="http://schemas.microsoft.com/office/drawing/2014/main" id="{06D1E94B-BE54-DC9E-17DE-451D94DAB833}"/>
              </a:ext>
            </a:extLst>
          </p:cNvPr>
          <p:cNvSpPr/>
          <p:nvPr/>
        </p:nvSpPr>
        <p:spPr>
          <a:xfrm>
            <a:off x="288156" y="3690920"/>
            <a:ext cx="770807" cy="30064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194" name="Arrow: Right 50193">
            <a:extLst>
              <a:ext uri="{FF2B5EF4-FFF2-40B4-BE49-F238E27FC236}">
                <a16:creationId xmlns:a16="http://schemas.microsoft.com/office/drawing/2014/main" id="{83636089-44CA-DE5F-72C9-F76DD3BD6EC0}"/>
              </a:ext>
            </a:extLst>
          </p:cNvPr>
          <p:cNvSpPr/>
          <p:nvPr/>
        </p:nvSpPr>
        <p:spPr>
          <a:xfrm>
            <a:off x="284723" y="4343051"/>
            <a:ext cx="770807" cy="30064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195" name="Arrow: Right 50194">
            <a:extLst>
              <a:ext uri="{FF2B5EF4-FFF2-40B4-BE49-F238E27FC236}">
                <a16:creationId xmlns:a16="http://schemas.microsoft.com/office/drawing/2014/main" id="{8AF772FB-D48D-078E-7133-8AD56425B40A}"/>
              </a:ext>
            </a:extLst>
          </p:cNvPr>
          <p:cNvSpPr/>
          <p:nvPr/>
        </p:nvSpPr>
        <p:spPr>
          <a:xfrm>
            <a:off x="284723" y="4826241"/>
            <a:ext cx="770807" cy="30064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196" name="Arrow: Right 50195">
            <a:extLst>
              <a:ext uri="{FF2B5EF4-FFF2-40B4-BE49-F238E27FC236}">
                <a16:creationId xmlns:a16="http://schemas.microsoft.com/office/drawing/2014/main" id="{770DCFC8-2C97-C025-79A0-657FCCCF9502}"/>
              </a:ext>
            </a:extLst>
          </p:cNvPr>
          <p:cNvSpPr/>
          <p:nvPr/>
        </p:nvSpPr>
        <p:spPr>
          <a:xfrm>
            <a:off x="284722" y="5159110"/>
            <a:ext cx="770807" cy="30064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6094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6" grpId="1"/>
      <p:bldP spid="17" grpId="0"/>
      <p:bldP spid="18" grpId="0"/>
      <p:bldP spid="19" grpId="0"/>
      <p:bldP spid="21" grpId="0" animBg="1"/>
      <p:bldP spid="23" grpId="0" animBg="1"/>
      <p:bldP spid="23" grpId="1" animBg="1"/>
      <p:bldP spid="50188" grpId="0" animBg="1"/>
      <p:bldP spid="50189" grpId="0" animBg="1"/>
      <p:bldP spid="50190" grpId="0" animBg="1"/>
      <p:bldP spid="50191" grpId="0" animBg="1"/>
      <p:bldP spid="50192" grpId="0" animBg="1"/>
      <p:bldP spid="50193" grpId="0" animBg="1"/>
      <p:bldP spid="50194" grpId="0" animBg="1"/>
      <p:bldP spid="50195" grpId="0" animBg="1"/>
      <p:bldP spid="5019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Coffee</a:t>
            </a:r>
          </a:p>
        </p:txBody>
      </p:sp>
      <p:pic>
        <p:nvPicPr>
          <p:cNvPr id="6" name="Content Placeholder 5" descr="Coffee on a white cup on a wooden table">
            <a:extLst>
              <a:ext uri="{FF2B5EF4-FFF2-40B4-BE49-F238E27FC236}">
                <a16:creationId xmlns:a16="http://schemas.microsoft.com/office/drawing/2014/main" id="{195A3188-2E7D-77A6-E465-6570E45AEC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639" y="1293144"/>
            <a:ext cx="6567729" cy="4912766"/>
          </a:xfrm>
          <a:ln w="28575">
            <a:solidFill>
              <a:schemeClr val="accent6">
                <a:lumMod val="75000"/>
              </a:schemeClr>
            </a:solidFill>
          </a:ln>
        </p:spPr>
      </p:pic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Session 4: The Hive</a:t>
            </a:r>
          </a:p>
        </p:txBody>
      </p:sp>
    </p:spTree>
    <p:extLst>
      <p:ext uri="{BB962C8B-B14F-4D97-AF65-F5344CB8AC3E}">
        <p14:creationId xmlns:p14="http://schemas.microsoft.com/office/powerpoint/2010/main" val="16811680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indoor&#10;&#10;Description automatically generated">
            <a:extLst>
              <a:ext uri="{FF2B5EF4-FFF2-40B4-BE49-F238E27FC236}">
                <a16:creationId xmlns:a16="http://schemas.microsoft.com/office/drawing/2014/main" id="{280694B6-DCCA-B531-4885-18A0951E54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8" r="8867"/>
          <a:stretch/>
        </p:blipFill>
        <p:spPr>
          <a:xfrm>
            <a:off x="449966" y="1921102"/>
            <a:ext cx="4122034" cy="3812701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12" name="Picture 11" descr="A picture containing outdoor, handcart&#10;&#10;Description automatically generated">
            <a:extLst>
              <a:ext uri="{FF2B5EF4-FFF2-40B4-BE49-F238E27FC236}">
                <a16:creationId xmlns:a16="http://schemas.microsoft.com/office/drawing/2014/main" id="{FA3481A5-4A11-93BC-8213-DA36856584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02763" y="2452529"/>
            <a:ext cx="4230159" cy="3172619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9E512999-A20D-BA2A-41FE-0E38BDAC03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9100" y="1931988"/>
            <a:ext cx="2571750" cy="2925762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49849608-7761-D268-501C-4170EF56B8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6600" y="1916113"/>
            <a:ext cx="2568575" cy="2933700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5" name="Picture 10" descr="nathivel1">
            <a:extLst>
              <a:ext uri="{FF2B5EF4-FFF2-40B4-BE49-F238E27FC236}">
                <a16:creationId xmlns:a16="http://schemas.microsoft.com/office/drawing/2014/main" id="{301DB5C9-404C-8CA5-EE85-41D7C8C815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56325" y="1916113"/>
            <a:ext cx="2665413" cy="2952750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Common Hives in the UK</a:t>
            </a: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 4: The Hive</a:t>
            </a:r>
          </a:p>
        </p:txBody>
      </p:sp>
      <p:sp>
        <p:nvSpPr>
          <p:cNvPr id="6" name="Text Box 6">
            <a:extLst>
              <a:ext uri="{FF2B5EF4-FFF2-40B4-BE49-F238E27FC236}">
                <a16:creationId xmlns:a16="http://schemas.microsoft.com/office/drawing/2014/main" id="{5C81E2CD-A5AF-B783-4292-68A20D1DF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2170" y="5548105"/>
            <a:ext cx="2016224" cy="46166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dirty="0">
                <a:latin typeface="Times New Roman" pitchFamily="18" charset="0"/>
              </a:rPr>
              <a:t>Courtesy of Thornes Catalogue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E577BC-37C8-43F2-7DCE-9D6D73C0591D}"/>
              </a:ext>
            </a:extLst>
          </p:cNvPr>
          <p:cNvSpPr txBox="1"/>
          <p:nvPr/>
        </p:nvSpPr>
        <p:spPr>
          <a:xfrm>
            <a:off x="628650" y="4984420"/>
            <a:ext cx="1927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/>
              <a:t>WBC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39294F-FADF-ECB3-0F27-0CD1FD116BBF}"/>
              </a:ext>
            </a:extLst>
          </p:cNvPr>
          <p:cNvSpPr txBox="1"/>
          <p:nvPr/>
        </p:nvSpPr>
        <p:spPr>
          <a:xfrm>
            <a:off x="3536156" y="5008444"/>
            <a:ext cx="1927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Smith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C01F6E-5B50-8E51-65A5-2E85D915E3CD}"/>
              </a:ext>
            </a:extLst>
          </p:cNvPr>
          <p:cNvSpPr txBox="1"/>
          <p:nvPr/>
        </p:nvSpPr>
        <p:spPr>
          <a:xfrm>
            <a:off x="6538926" y="5077553"/>
            <a:ext cx="1927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/>
              <a:t>National</a:t>
            </a:r>
            <a:endParaRPr lang="en-GB" dirty="0"/>
          </a:p>
        </p:txBody>
      </p:sp>
      <p:pic>
        <p:nvPicPr>
          <p:cNvPr id="14" name="Picture 13" descr="A picture containing outdoor, grass, concrete, cement&#10;&#10;Description automatically generated">
            <a:extLst>
              <a:ext uri="{FF2B5EF4-FFF2-40B4-BE49-F238E27FC236}">
                <a16:creationId xmlns:a16="http://schemas.microsoft.com/office/drawing/2014/main" id="{F4837E22-E22F-4ACB-73BC-B9211BB0F06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58370" y="1889855"/>
            <a:ext cx="4873217" cy="3654913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944694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9" grpId="0"/>
      <p:bldP spid="9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Optimal Brood Box Capacity</a:t>
            </a:r>
          </a:p>
        </p:txBody>
      </p:sp>
      <p:sp>
        <p:nvSpPr>
          <p:cNvPr id="50180" name="Content Placeholder 2">
            <a:extLst>
              <a:ext uri="{FF2B5EF4-FFF2-40B4-BE49-F238E27FC236}">
                <a16:creationId xmlns:a16="http://schemas.microsoft.com/office/drawing/2014/main" id="{285B3052-0727-589F-769C-3AF6A9256A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Maximum Queen’s daily rate of egg laying in summer about </a:t>
            </a:r>
            <a:r>
              <a:rPr lang="en-GB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2,000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eggs a day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Worker eggs will take 21 days to emerge as adult 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Cells required for workers – 21 X 2000       = 42,000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Drone cells                                                   =      500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Honey stores                                                = 10,000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Pollen stores                                                = 10,000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Unusable cells, wastage – equivalent to     =   9,500</a:t>
            </a:r>
          </a:p>
          <a:p>
            <a:pPr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</a:t>
            </a:r>
          </a:p>
          <a:p>
            <a:pPr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TOTAL   =   72,000 Cells</a:t>
            </a: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 4: The Hive</a:t>
            </a:r>
          </a:p>
        </p:txBody>
      </p:sp>
    </p:spTree>
    <p:extLst>
      <p:ext uri="{BB962C8B-B14F-4D97-AF65-F5344CB8AC3E}">
        <p14:creationId xmlns:p14="http://schemas.microsoft.com/office/powerpoint/2010/main" val="2529918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Hive Capacities</a:t>
            </a:r>
          </a:p>
        </p:txBody>
      </p:sp>
      <p:sp>
        <p:nvSpPr>
          <p:cNvPr id="50180" name="Content Placeholder 2">
            <a:extLst>
              <a:ext uri="{FF2B5EF4-FFF2-40B4-BE49-F238E27FC236}">
                <a16:creationId xmlns:a16="http://schemas.microsoft.com/office/drawing/2014/main" id="{285B3052-0727-589F-769C-3AF6A9256A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WBC                         	- 10 Frames – 52,000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Smith                      		- 11 Frames – 57,100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BS National Brood		- 11 Frames – 57,100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BS Shallow              	 	- 11 Frames – 35,750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BS Deep 14 X 12      	- 11 Frames – 78,550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Langstroth              		- 10 Frames – 72,250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Commercial             		- 11 Frames – 74,250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Modified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Dadant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  		- 11 Frames – 93,700</a:t>
            </a:r>
          </a:p>
          <a:p>
            <a:pPr eaLnBrk="1" hangingPunct="1"/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 4: The Hive</a:t>
            </a:r>
          </a:p>
        </p:txBody>
      </p:sp>
    </p:spTree>
    <p:extLst>
      <p:ext uri="{BB962C8B-B14F-4D97-AF65-F5344CB8AC3E}">
        <p14:creationId xmlns:p14="http://schemas.microsoft.com/office/powerpoint/2010/main" val="4088831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Brood Frames – Warm Way or the Cold Way</a:t>
            </a: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 4: The Hive</a:t>
            </a:r>
          </a:p>
        </p:txBody>
      </p:sp>
      <p:pic>
        <p:nvPicPr>
          <p:cNvPr id="3" name="Picture 5" descr="2009-01-06-1548-54">
            <a:extLst>
              <a:ext uri="{FF2B5EF4-FFF2-40B4-BE49-F238E27FC236}">
                <a16:creationId xmlns:a16="http://schemas.microsoft.com/office/drawing/2014/main" id="{F021530B-9D83-4A04-11FD-DCC9E6450DF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352052"/>
            <a:ext cx="7198275" cy="4813252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1517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>
            <a:extLst>
              <a:ext uri="{FF2B5EF4-FFF2-40B4-BE49-F238E27FC236}">
                <a16:creationId xmlns:a16="http://schemas.microsoft.com/office/drawing/2014/main" id="{CCCD6B25-3A91-EE65-3421-248ADF6B0A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212464" y="1308568"/>
            <a:ext cx="6719071" cy="4799941"/>
          </a:xfrm>
          <a:ln w="28575">
            <a:solidFill>
              <a:schemeClr val="accent6">
                <a:lumMod val="75000"/>
              </a:schemeClr>
            </a:solidFill>
          </a:ln>
        </p:spPr>
      </p:pic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Top Bee Space or Bottom Bee Space?</a:t>
            </a: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 4: The Hive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E86417-C4FD-858F-3220-C96E8909D2C2}"/>
              </a:ext>
            </a:extLst>
          </p:cNvPr>
          <p:cNvSpPr txBox="1"/>
          <p:nvPr/>
        </p:nvSpPr>
        <p:spPr>
          <a:xfrm>
            <a:off x="5137325" y="5785622"/>
            <a:ext cx="17145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chemeClr val="bg1"/>
                </a:solidFill>
                <a:latin typeface="Calibri" pitchFamily="34" charset="0"/>
              </a:rPr>
              <a:t>Courtesy of de Bruyn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62B44C-E9C1-3DD8-882C-64584CC979D6}"/>
              </a:ext>
            </a:extLst>
          </p:cNvPr>
          <p:cNvSpPr txBox="1"/>
          <p:nvPr/>
        </p:nvSpPr>
        <p:spPr>
          <a:xfrm>
            <a:off x="5772138" y="5775271"/>
            <a:ext cx="24002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chemeClr val="bg1"/>
                </a:solidFill>
                <a:latin typeface="Calibri" pitchFamily="34" charset="0"/>
              </a:rPr>
              <a:t>of </a:t>
            </a:r>
            <a:r>
              <a:rPr lang="en-GB" sz="1100" dirty="0">
                <a:latin typeface="Calibri" pitchFamily="34" charset="0"/>
              </a:rPr>
              <a:t>Courtesy of Kata De </a:t>
            </a:r>
            <a:r>
              <a:rPr lang="en-GB" sz="1100" dirty="0" err="1">
                <a:latin typeface="Calibri" pitchFamily="34" charset="0"/>
              </a:rPr>
              <a:t>Bruyn</a:t>
            </a:r>
            <a:r>
              <a:rPr lang="en-GB" sz="1100" dirty="0">
                <a:solidFill>
                  <a:schemeClr val="bg1"/>
                </a:solidFill>
                <a:latin typeface="Calibri" pitchFamily="34" charset="0"/>
              </a:rPr>
              <a:t> Bruyn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29AE02-3630-0BA3-C71D-A3BE4D5D6D86}"/>
              </a:ext>
            </a:extLst>
          </p:cNvPr>
          <p:cNvSpPr txBox="1">
            <a:spLocks/>
          </p:cNvSpPr>
          <p:nvPr/>
        </p:nvSpPr>
        <p:spPr>
          <a:xfrm>
            <a:off x="4571999" y="2566555"/>
            <a:ext cx="3168129" cy="20145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13388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Supers</a:t>
            </a:r>
          </a:p>
        </p:txBody>
      </p:sp>
      <p:sp>
        <p:nvSpPr>
          <p:cNvPr id="50180" name="Content Placeholder 2">
            <a:extLst>
              <a:ext uri="{FF2B5EF4-FFF2-40B4-BE49-F238E27FC236}">
                <a16:creationId xmlns:a16="http://schemas.microsoft.com/office/drawing/2014/main" id="{285B3052-0727-589F-769C-3AF6A9256A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/>
              <a:t>Designed to be stacked one on another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/>
              <a:t>Shallower than brood box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/>
              <a:t>Storage space above the brood body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/>
              <a:t>Honey stored can be increased by using different frames or changing frame spacing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/>
              <a:t>After extraction empty frames can be returned to be cleaned</a:t>
            </a:r>
          </a:p>
          <a:p>
            <a:pPr eaLnBrk="1" hangingPunct="1"/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 4: The Hive</a:t>
            </a:r>
          </a:p>
        </p:txBody>
      </p:sp>
      <p:pic>
        <p:nvPicPr>
          <p:cNvPr id="3" name="Picture 2" descr="DSC01972 reduced.jpg">
            <a:extLst>
              <a:ext uri="{FF2B5EF4-FFF2-40B4-BE49-F238E27FC236}">
                <a16:creationId xmlns:a16="http://schemas.microsoft.com/office/drawing/2014/main" id="{FD0B74B7-6848-B471-94C7-87B2C1346D4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3717032"/>
            <a:ext cx="5765722" cy="2419214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78326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FF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Zdenek &amp; Belinda 2">
            <a:extLst>
              <a:ext uri="{FF2B5EF4-FFF2-40B4-BE49-F238E27FC236}">
                <a16:creationId xmlns:a16="http://schemas.microsoft.com/office/drawing/2014/main" id="{A1CD94D9-6AF9-366E-42CA-4454560E4F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 l="19293" t="23874"/>
          <a:stretch>
            <a:fillRect/>
          </a:stretch>
        </p:blipFill>
        <p:spPr bwMode="auto">
          <a:xfrm>
            <a:off x="971600" y="1196752"/>
            <a:ext cx="7240268" cy="49754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" name="Picture 9" descr="DSC00119os">
            <a:extLst>
              <a:ext uri="{FF2B5EF4-FFF2-40B4-BE49-F238E27FC236}">
                <a16:creationId xmlns:a16="http://schemas.microsoft.com/office/drawing/2014/main" id="{2673C7DF-8488-BA1C-1F00-0A311C671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l="10197" t="14255" r="3400" b="9250"/>
          <a:stretch>
            <a:fillRect/>
          </a:stretch>
        </p:blipFill>
        <p:spPr bwMode="auto">
          <a:xfrm>
            <a:off x="888705" y="1182050"/>
            <a:ext cx="7385863" cy="49901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Picture 4" descr="Varroa mgt OA 3.JPG">
            <a:extLst>
              <a:ext uri="{FF2B5EF4-FFF2-40B4-BE49-F238E27FC236}">
                <a16:creationId xmlns:a16="http://schemas.microsoft.com/office/drawing/2014/main" id="{20428B23-EEB2-D893-C3D4-5543552F9EC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40480" y="1194978"/>
            <a:ext cx="7468520" cy="4979015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6" name="Picture 7" descr="Apairys &amp; flowers 08 045">
            <a:extLst>
              <a:ext uri="{FF2B5EF4-FFF2-40B4-BE49-F238E27FC236}">
                <a16:creationId xmlns:a16="http://schemas.microsoft.com/office/drawing/2014/main" id="{6E4C4129-ED42-CC9C-D4DD-17BE162E4E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 t="9348" r="10219"/>
          <a:stretch>
            <a:fillRect/>
          </a:stretch>
        </p:blipFill>
        <p:spPr bwMode="auto">
          <a:xfrm>
            <a:off x="1079731" y="1184884"/>
            <a:ext cx="7020661" cy="5000516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7" name="Picture 6" descr="David Westlake1.jpg">
            <a:extLst>
              <a:ext uri="{FF2B5EF4-FFF2-40B4-BE49-F238E27FC236}">
                <a16:creationId xmlns:a16="http://schemas.microsoft.com/office/drawing/2014/main" id="{AA4C8758-4499-2CE4-43B0-EE92279AD781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242959" y="1192936"/>
            <a:ext cx="6641409" cy="4981057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Beekeepers and Modern Hives</a:t>
            </a: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 4: The Hive</a:t>
            </a:r>
          </a:p>
        </p:txBody>
      </p:sp>
    </p:spTree>
    <p:extLst>
      <p:ext uri="{BB962C8B-B14F-4D97-AF65-F5344CB8AC3E}">
        <p14:creationId xmlns:p14="http://schemas.microsoft.com/office/powerpoint/2010/main" val="3892742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Object 4">
            <a:extLst>
              <a:ext uri="{FF2B5EF4-FFF2-40B4-BE49-F238E27FC236}">
                <a16:creationId xmlns:a16="http://schemas.microsoft.com/office/drawing/2014/main" id="{CE19CCC4-5AAA-F419-2ED9-72F327DA724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1467615"/>
              </p:ext>
            </p:extLst>
          </p:nvPr>
        </p:nvGraphicFramePr>
        <p:xfrm>
          <a:off x="2038912" y="1680964"/>
          <a:ext cx="4810125" cy="360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hoto Editor Photo" r:id="rId4" imgW="12193702" imgH="9142857" progId="">
                  <p:embed/>
                </p:oleObj>
              </mc:Choice>
              <mc:Fallback>
                <p:oleObj name="Photo Editor Photo" r:id="rId4" imgW="12193702" imgH="9142857" progId="">
                  <p:embed/>
                  <p:pic>
                    <p:nvPicPr>
                      <p:cNvPr id="163843" name="Object 4"/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8912" y="1680964"/>
                        <a:ext cx="4810125" cy="3606800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chemeClr val="accent6">
                            <a:lumMod val="75000"/>
                          </a:schemeClr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 Box 5">
            <a:extLst>
              <a:ext uri="{FF2B5EF4-FFF2-40B4-BE49-F238E27FC236}">
                <a16:creationId xmlns:a16="http://schemas.microsoft.com/office/drawing/2014/main" id="{80EFD6BF-31BC-353C-F1D7-F8696546A27B}"/>
              </a:ext>
            </a:extLst>
          </p:cNvPr>
          <p:cNvSpPr txBox="1">
            <a:spLocks/>
          </p:cNvSpPr>
          <p:nvPr/>
        </p:nvSpPr>
        <p:spPr bwMode="auto">
          <a:xfrm>
            <a:off x="6887256" y="1515834"/>
            <a:ext cx="1039515" cy="40011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Top bar</a:t>
            </a:r>
          </a:p>
        </p:txBody>
      </p:sp>
      <p:sp>
        <p:nvSpPr>
          <p:cNvPr id="30" name="Text Box 7">
            <a:extLst>
              <a:ext uri="{FF2B5EF4-FFF2-40B4-BE49-F238E27FC236}">
                <a16:creationId xmlns:a16="http://schemas.microsoft.com/office/drawing/2014/main" id="{F2E2FAB8-B5E3-4415-4722-1438A28B0E1A}"/>
              </a:ext>
            </a:extLst>
          </p:cNvPr>
          <p:cNvSpPr txBox="1">
            <a:spLocks/>
          </p:cNvSpPr>
          <p:nvPr/>
        </p:nvSpPr>
        <p:spPr bwMode="auto">
          <a:xfrm>
            <a:off x="3818499" y="5525434"/>
            <a:ext cx="1593706" cy="40011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Bottom Bars</a:t>
            </a:r>
          </a:p>
        </p:txBody>
      </p:sp>
      <p:sp>
        <p:nvSpPr>
          <p:cNvPr id="31" name="Text Box 9">
            <a:extLst>
              <a:ext uri="{FF2B5EF4-FFF2-40B4-BE49-F238E27FC236}">
                <a16:creationId xmlns:a16="http://schemas.microsoft.com/office/drawing/2014/main" id="{C85C3E2F-AF78-6164-CC38-B2EEF226C847}"/>
              </a:ext>
            </a:extLst>
          </p:cNvPr>
          <p:cNvSpPr txBox="1">
            <a:spLocks/>
          </p:cNvSpPr>
          <p:nvPr/>
        </p:nvSpPr>
        <p:spPr bwMode="auto">
          <a:xfrm>
            <a:off x="537582" y="1445984"/>
            <a:ext cx="1468672" cy="40011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Foundation</a:t>
            </a:r>
          </a:p>
        </p:txBody>
      </p:sp>
      <p:sp>
        <p:nvSpPr>
          <p:cNvPr id="50176" name="Line 10">
            <a:extLst>
              <a:ext uri="{FF2B5EF4-FFF2-40B4-BE49-F238E27FC236}">
                <a16:creationId xmlns:a16="http://schemas.microsoft.com/office/drawing/2014/main" id="{A2CDADB7-9CA3-9B75-2FE9-922E3ACFDD59}"/>
              </a:ext>
            </a:extLst>
          </p:cNvPr>
          <p:cNvSpPr>
            <a:spLocks/>
          </p:cNvSpPr>
          <p:nvPr/>
        </p:nvSpPr>
        <p:spPr bwMode="auto">
          <a:xfrm flipV="1">
            <a:off x="4558274" y="4951214"/>
            <a:ext cx="0" cy="67945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50177" name="Line 11">
            <a:extLst>
              <a:ext uri="{FF2B5EF4-FFF2-40B4-BE49-F238E27FC236}">
                <a16:creationId xmlns:a16="http://schemas.microsoft.com/office/drawing/2014/main" id="{E9F1ED98-AE3F-B42F-0964-D99F29AB7902}"/>
              </a:ext>
            </a:extLst>
          </p:cNvPr>
          <p:cNvSpPr>
            <a:spLocks/>
          </p:cNvSpPr>
          <p:nvPr/>
        </p:nvSpPr>
        <p:spPr bwMode="auto">
          <a:xfrm>
            <a:off x="1717102" y="3941564"/>
            <a:ext cx="647700" cy="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50179" name="Line 12">
            <a:extLst>
              <a:ext uri="{FF2B5EF4-FFF2-40B4-BE49-F238E27FC236}">
                <a16:creationId xmlns:a16="http://schemas.microsoft.com/office/drawing/2014/main" id="{5A244F50-B27C-812B-9B98-53BD2B8387BD}"/>
              </a:ext>
            </a:extLst>
          </p:cNvPr>
          <p:cNvSpPr>
            <a:spLocks/>
          </p:cNvSpPr>
          <p:nvPr/>
        </p:nvSpPr>
        <p:spPr bwMode="auto">
          <a:xfrm flipH="1">
            <a:off x="6425174" y="3865364"/>
            <a:ext cx="647700" cy="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50183" name="Line 13">
            <a:extLst>
              <a:ext uri="{FF2B5EF4-FFF2-40B4-BE49-F238E27FC236}">
                <a16:creationId xmlns:a16="http://schemas.microsoft.com/office/drawing/2014/main" id="{455B0730-4003-EB99-A3D5-30A373F8BD69}"/>
              </a:ext>
            </a:extLst>
          </p:cNvPr>
          <p:cNvSpPr>
            <a:spLocks/>
          </p:cNvSpPr>
          <p:nvPr/>
        </p:nvSpPr>
        <p:spPr bwMode="auto">
          <a:xfrm flipH="1">
            <a:off x="4729724" y="1750814"/>
            <a:ext cx="2286000" cy="74295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50184" name="Line 14">
            <a:extLst>
              <a:ext uri="{FF2B5EF4-FFF2-40B4-BE49-F238E27FC236}">
                <a16:creationId xmlns:a16="http://schemas.microsoft.com/office/drawing/2014/main" id="{DD3EC9B9-2246-BD03-3B45-A76E4926D323}"/>
              </a:ext>
            </a:extLst>
          </p:cNvPr>
          <p:cNvSpPr>
            <a:spLocks/>
          </p:cNvSpPr>
          <p:nvPr/>
        </p:nvSpPr>
        <p:spPr bwMode="auto">
          <a:xfrm>
            <a:off x="1910324" y="1674614"/>
            <a:ext cx="2324100" cy="190500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4" name="Text Box 6">
            <a:extLst>
              <a:ext uri="{FF2B5EF4-FFF2-40B4-BE49-F238E27FC236}">
                <a16:creationId xmlns:a16="http://schemas.microsoft.com/office/drawing/2014/main" id="{9ED90C35-C7D4-2887-96CF-A255E43CE537}"/>
              </a:ext>
            </a:extLst>
          </p:cNvPr>
          <p:cNvSpPr txBox="1">
            <a:spLocks/>
          </p:cNvSpPr>
          <p:nvPr/>
        </p:nvSpPr>
        <p:spPr bwMode="auto">
          <a:xfrm>
            <a:off x="6997426" y="3662562"/>
            <a:ext cx="2092325" cy="70167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Hoffman Brood</a:t>
            </a:r>
          </a:p>
          <a:p>
            <a:pPr eaLnBrk="1" hangingPunct="1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side bar</a:t>
            </a:r>
          </a:p>
        </p:txBody>
      </p:sp>
      <p:sp>
        <p:nvSpPr>
          <p:cNvPr id="26" name="Text Box 8">
            <a:extLst>
              <a:ext uri="{FF2B5EF4-FFF2-40B4-BE49-F238E27FC236}">
                <a16:creationId xmlns:a16="http://schemas.microsoft.com/office/drawing/2014/main" id="{D3A399B6-D311-62AB-D895-8D13B5E6C246}"/>
              </a:ext>
            </a:extLst>
          </p:cNvPr>
          <p:cNvSpPr txBox="1">
            <a:spLocks/>
          </p:cNvSpPr>
          <p:nvPr/>
        </p:nvSpPr>
        <p:spPr bwMode="auto">
          <a:xfrm>
            <a:off x="-3832" y="3715217"/>
            <a:ext cx="1766830" cy="70788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hangingPunct="1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Manley Super</a:t>
            </a:r>
          </a:p>
          <a:p>
            <a:pPr algn="r" eaLnBrk="1" hangingPunct="1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side bar</a:t>
            </a:r>
          </a:p>
        </p:txBody>
      </p:sp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Frames</a:t>
            </a: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 4: The Hive</a:t>
            </a:r>
          </a:p>
        </p:txBody>
      </p:sp>
    </p:spTree>
    <p:extLst>
      <p:ext uri="{BB962C8B-B14F-4D97-AF65-F5344CB8AC3E}">
        <p14:creationId xmlns:p14="http://schemas.microsoft.com/office/powerpoint/2010/main" val="601627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50176" grpId="0" animBg="1"/>
      <p:bldP spid="50177" grpId="0" animBg="1"/>
      <p:bldP spid="50179" grpId="0" animBg="1"/>
      <p:bldP spid="50183" grpId="0" animBg="1"/>
      <p:bldP spid="50184" grpId="0" animBg="1"/>
      <p:bldP spid="24" grpId="0"/>
      <p:bldP spid="2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>
            <a:extLst>
              <a:ext uri="{FF2B5EF4-FFF2-40B4-BE49-F238E27FC236}">
                <a16:creationId xmlns:a16="http://schemas.microsoft.com/office/drawing/2014/main" id="{F141FF83-70A0-931D-143F-DE4F6C0EB4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FB5D34-2223-2A98-8711-D4F37A06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Frame with Correct Position of Pins</a:t>
            </a: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DF609C23-7599-488C-EB65-1E810DA02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AFF8-6B9A-4838-82AE-204357F483B7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182" name="Footer Placeholder 2">
            <a:extLst>
              <a:ext uri="{FF2B5EF4-FFF2-40B4-BE49-F238E27FC236}">
                <a16:creationId xmlns:a16="http://schemas.microsoft.com/office/drawing/2014/main" id="{238009E9-F717-A5F8-256B-F2DA2C167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 4: The Hive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D466E0-64CA-DBFD-BE7C-EFE3D1C3F4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13997" y="1814513"/>
            <a:ext cx="6559550" cy="3932237"/>
          </a:xfrm>
          <a:prstGeom prst="rect">
            <a:avLst/>
          </a:prstGeom>
          <a:solidFill>
            <a:schemeClr val="tx1"/>
          </a:solidFill>
          <a:ln w="2857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6" name="Line 5">
            <a:extLst>
              <a:ext uri="{FF2B5EF4-FFF2-40B4-BE49-F238E27FC236}">
                <a16:creationId xmlns:a16="http://schemas.microsoft.com/office/drawing/2014/main" id="{397E7C67-4D9E-744C-F7DF-71719E3E6B21}"/>
              </a:ext>
            </a:extLst>
          </p:cNvPr>
          <p:cNvSpPr>
            <a:spLocks noChangeShapeType="1"/>
          </p:cNvSpPr>
          <p:nvPr/>
        </p:nvSpPr>
        <p:spPr bwMode="auto">
          <a:xfrm>
            <a:off x="6386513" y="2278063"/>
            <a:ext cx="0" cy="4222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Line 9">
            <a:extLst>
              <a:ext uri="{FF2B5EF4-FFF2-40B4-BE49-F238E27FC236}">
                <a16:creationId xmlns:a16="http://schemas.microsoft.com/office/drawing/2014/main" id="{662F5D6F-276E-EE1A-CFBC-07E244D8872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41373" y="2842050"/>
            <a:ext cx="562673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Line 12">
            <a:extLst>
              <a:ext uri="{FF2B5EF4-FFF2-40B4-BE49-F238E27FC236}">
                <a16:creationId xmlns:a16="http://schemas.microsoft.com/office/drawing/2014/main" id="{C15E0634-F666-84B3-7A83-304AB385024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31596" y="5231143"/>
            <a:ext cx="1" cy="706436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Line 13">
            <a:extLst>
              <a:ext uri="{FF2B5EF4-FFF2-40B4-BE49-F238E27FC236}">
                <a16:creationId xmlns:a16="http://schemas.microsoft.com/office/drawing/2014/main" id="{1FA16223-A611-EFA5-D5A5-EC783B0A348D}"/>
              </a:ext>
            </a:extLst>
          </p:cNvPr>
          <p:cNvSpPr>
            <a:spLocks noChangeShapeType="1"/>
          </p:cNvSpPr>
          <p:nvPr/>
        </p:nvSpPr>
        <p:spPr bwMode="auto">
          <a:xfrm>
            <a:off x="2505075" y="2257425"/>
            <a:ext cx="0" cy="4206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Box 15">
            <a:extLst>
              <a:ext uri="{FF2B5EF4-FFF2-40B4-BE49-F238E27FC236}">
                <a16:creationId xmlns:a16="http://schemas.microsoft.com/office/drawing/2014/main" id="{757E4F5D-43E5-B858-4BE4-01B9C90CF7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4775" y="2065338"/>
            <a:ext cx="9701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rgbClr val="FF0000"/>
              </a:buClr>
            </a:pPr>
            <a:r>
              <a:rPr lang="en-GB" sz="2000" b="1">
                <a:latin typeface="Arial" panose="020B0604020202020204" pitchFamily="34" charset="0"/>
                <a:cs typeface="Arial" panose="020B0604020202020204" pitchFamily="34" charset="0"/>
              </a:rPr>
              <a:t>Punch</a:t>
            </a:r>
          </a:p>
        </p:txBody>
      </p:sp>
      <p:sp>
        <p:nvSpPr>
          <p:cNvPr id="17" name="Text Box 16">
            <a:extLst>
              <a:ext uri="{FF2B5EF4-FFF2-40B4-BE49-F238E27FC236}">
                <a16:creationId xmlns:a16="http://schemas.microsoft.com/office/drawing/2014/main" id="{467BD9C8-C697-F25C-A5C4-4BF1C16F77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1925" y="1817688"/>
            <a:ext cx="165141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rgbClr val="FF0000"/>
              </a:buClr>
            </a:pP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Pin hammer</a:t>
            </a:r>
          </a:p>
        </p:txBody>
      </p:sp>
      <p:sp>
        <p:nvSpPr>
          <p:cNvPr id="18" name="Text Box 17">
            <a:extLst>
              <a:ext uri="{FF2B5EF4-FFF2-40B4-BE49-F238E27FC236}">
                <a16:creationId xmlns:a16="http://schemas.microsoft.com/office/drawing/2014/main" id="{65A04D0C-E69E-5931-C19F-84CB56BA21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8600" y="1214438"/>
            <a:ext cx="48253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rgbClr val="FF0000"/>
              </a:buClr>
            </a:pP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Pasition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of pins are marked by arrows</a:t>
            </a:r>
          </a:p>
        </p:txBody>
      </p:sp>
      <p:sp>
        <p:nvSpPr>
          <p:cNvPr id="3" name="Line 9">
            <a:extLst>
              <a:ext uri="{FF2B5EF4-FFF2-40B4-BE49-F238E27FC236}">
                <a16:creationId xmlns:a16="http://schemas.microsoft.com/office/drawing/2014/main" id="{8A58E65F-EF67-E31C-18A9-10E92B99C374}"/>
              </a:ext>
            </a:extLst>
          </p:cNvPr>
          <p:cNvSpPr>
            <a:spLocks noChangeShapeType="1"/>
          </p:cNvSpPr>
          <p:nvPr/>
        </p:nvSpPr>
        <p:spPr bwMode="auto">
          <a:xfrm>
            <a:off x="5368340" y="2842050"/>
            <a:ext cx="487819" cy="87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Line 9">
            <a:extLst>
              <a:ext uri="{FF2B5EF4-FFF2-40B4-BE49-F238E27FC236}">
                <a16:creationId xmlns:a16="http://schemas.microsoft.com/office/drawing/2014/main" id="{0FE9267F-DE07-222F-54FD-CED15E21391C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7704" y="2814638"/>
            <a:ext cx="48782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Line 9">
            <a:extLst>
              <a:ext uri="{FF2B5EF4-FFF2-40B4-BE49-F238E27FC236}">
                <a16:creationId xmlns:a16="http://schemas.microsoft.com/office/drawing/2014/main" id="{9E407655-5D58-E3F1-492E-B55E2E8E270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59832" y="2842050"/>
            <a:ext cx="562673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Line 9">
            <a:extLst>
              <a:ext uri="{FF2B5EF4-FFF2-40B4-BE49-F238E27FC236}">
                <a16:creationId xmlns:a16="http://schemas.microsoft.com/office/drawing/2014/main" id="{D1C0424F-AC8B-FD6E-39D3-616712B5E05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57950" y="2739316"/>
            <a:ext cx="562673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Line 12">
            <a:extLst>
              <a:ext uri="{FF2B5EF4-FFF2-40B4-BE49-F238E27FC236}">
                <a16:creationId xmlns:a16="http://schemas.microsoft.com/office/drawing/2014/main" id="{54CAE323-410C-3AF4-80B3-6E448986484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372200" y="5236786"/>
            <a:ext cx="1" cy="706436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02519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extBox 3">
            <a:extLst>
              <a:ext uri="{FF2B5EF4-FFF2-40B4-BE49-F238E27FC236}">
                <a16:creationId xmlns:a16="http://schemas.microsoft.com/office/drawing/2014/main" id="{C9F6FBEE-98FC-8028-9BB3-22D301D7F66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0BFA5F-412E-8649-BC10-D1DBB20E5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Quick Quiz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716" name="Slide Number Placeholder 6">
            <a:extLst>
              <a:ext uri="{FF2B5EF4-FFF2-40B4-BE49-F238E27FC236}">
                <a16:creationId xmlns:a16="http://schemas.microsoft.com/office/drawing/2014/main" id="{5BA23CFC-C271-6A49-E572-1F11C099988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88851E6-5927-4FC6-8814-3E24F4498FA2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5717" name="Footer Placeholder 2">
            <a:extLst>
              <a:ext uri="{FF2B5EF4-FFF2-40B4-BE49-F238E27FC236}">
                <a16:creationId xmlns:a16="http://schemas.microsoft.com/office/drawing/2014/main" id="{9AE21C69-D98C-EEBF-A301-79BECFC79E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6238" y="6254750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 4: The Hive</a:t>
            </a:r>
            <a:endParaRPr kumimoji="0" lang="en-GB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03671C5-872A-8443-9F7E-72A841C241E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What is the approximate dimension of bee space?</a:t>
            </a:r>
          </a:p>
          <a:p>
            <a:pPr marL="685800" lvl="1" indent="-342900" eaLnBrk="1" hangingPunct="1">
              <a:buFont typeface="+mj-lt"/>
              <a:buAutoNum type="alphaLcParenR"/>
              <a:defRPr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Answer = 6-8mm</a:t>
            </a:r>
            <a:b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How many frames in a WBC brood body?</a:t>
            </a:r>
          </a:p>
          <a:p>
            <a:pPr marL="685800" lvl="1" indent="-342900" eaLnBrk="1" hangingPunct="1">
              <a:buFont typeface="+mj-lt"/>
              <a:buAutoNum type="alphaLcParenR"/>
              <a:defRPr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Answer = 10</a:t>
            </a:r>
          </a:p>
          <a:p>
            <a:pPr marL="685800" lvl="1" indent="-342900" eaLnBrk="1" hangingPunct="1">
              <a:buFont typeface="+mj-lt"/>
              <a:buAutoNum type="alphaLcParenR"/>
              <a:defRPr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What normally comes between a brood body and a super?</a:t>
            </a:r>
          </a:p>
          <a:p>
            <a:pPr marL="800100" lvl="1" indent="-457200" eaLnBrk="1" hangingPunct="1">
              <a:buFont typeface="+mj-lt"/>
              <a:buAutoNum type="alphaLcParenR"/>
              <a:defRPr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Answer = A queen excluder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What are the two ways of aligning brood frames?</a:t>
            </a:r>
          </a:p>
          <a:p>
            <a:pPr marL="685800" lvl="1" indent="-342900" eaLnBrk="1" hangingPunct="1">
              <a:buFont typeface="+mj-lt"/>
              <a:buAutoNum type="alphaLcParenR"/>
              <a:defRPr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Answer = Cold Way and Warm Way</a:t>
            </a:r>
          </a:p>
          <a:p>
            <a:pPr marL="685800" lvl="1" indent="-342900" eaLnBrk="1" hangingPunct="1">
              <a:buFont typeface="+mj-lt"/>
              <a:buAutoNum type="alphaLcParenR"/>
              <a:defRPr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hangingPunct="1">
              <a:buFont typeface="+mj-lt"/>
              <a:buAutoNum type="arabicPeriod"/>
              <a:defRPr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What do the bees need to maintain temperature and humidity?</a:t>
            </a:r>
          </a:p>
          <a:p>
            <a:pPr marL="685800" lvl="1" indent="-342900" eaLnBrk="1" hangingPunct="1">
              <a:buFont typeface="+mj-lt"/>
              <a:buAutoNum type="alphaLcParenR"/>
              <a:defRPr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Answer = Water and Honey</a:t>
            </a:r>
          </a:p>
          <a:p>
            <a:pPr marL="685800" lvl="1" indent="-342900" eaLnBrk="1" hangingPunct="1">
              <a:buFont typeface="+mj-lt"/>
              <a:buAutoNum type="alphaLcParenR"/>
              <a:defRPr/>
            </a:pPr>
            <a:endParaRPr lang="en-US" alt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extBox 3">
            <a:extLst>
              <a:ext uri="{FF2B5EF4-FFF2-40B4-BE49-F238E27FC236}">
                <a16:creationId xmlns:a16="http://schemas.microsoft.com/office/drawing/2014/main" id="{C9EBB2EA-8561-061A-9E41-4FDD7B45CA0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28650" y="6319838"/>
            <a:ext cx="7886700" cy="369887"/>
          </a:xfrm>
          <a:prstGeom prst="rect">
            <a:avLst/>
          </a:prstGeom>
          <a:solidFill>
            <a:srgbClr val="EFC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EFCD9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0D3C82-8CBA-4388-F6BE-009794A45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950"/>
          </a:xfrm>
          <a:solidFill>
            <a:srgbClr val="EFCD9F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Closure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284" name="Content Placeholder 2">
            <a:extLst>
              <a:ext uri="{FF2B5EF4-FFF2-40B4-BE49-F238E27FC236}">
                <a16:creationId xmlns:a16="http://schemas.microsoft.com/office/drawing/2014/main" id="{803BAA83-AB3C-F3C2-A0A4-0C7D81D5C54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2538"/>
            <a:ext cx="7886700" cy="4352925"/>
          </a:xfrm>
        </p:spPr>
        <p:txBody>
          <a:bodyPr/>
          <a:lstStyle/>
          <a:p>
            <a:pPr marL="457200" indent="-457200" eaLnBrk="1" hangingPunct="1">
              <a:buFont typeface="+mj-lt"/>
              <a:buAutoNum type="arabicPeriod"/>
              <a:defRPr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Read the following sections of your book for next session</a:t>
            </a:r>
          </a:p>
          <a:p>
            <a:pPr marL="685800" lvl="1" indent="-342900" eaLnBrk="1" hangingPunct="1">
              <a:buFont typeface="+mj-lt"/>
              <a:buAutoNum type="alphaLcParenR"/>
              <a:defRPr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Page Chapter 8 - Bee and Colony Health</a:t>
            </a:r>
          </a:p>
          <a:p>
            <a:pPr marL="342900" indent="-342900" eaLnBrk="1" hangingPunct="1">
              <a:buFont typeface="+mj-lt"/>
              <a:buAutoNum type="arabicPeriod"/>
              <a:defRPr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Next session is on Zoom next Wednesday</a:t>
            </a:r>
          </a:p>
          <a:p>
            <a:pPr marL="342900" indent="-342900" eaLnBrk="1" hangingPunct="1">
              <a:buFont typeface="+mj-lt"/>
              <a:buAutoNum type="arabicPeriod"/>
              <a:defRPr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In session 8 there will be a detailed discussion about positioning a hive, setting up an apiary and the equipment you need</a:t>
            </a:r>
          </a:p>
          <a:p>
            <a:pPr marL="685800" lvl="1" indent="-342900" eaLnBrk="1" hangingPunct="1">
              <a:buFont typeface="+mj-lt"/>
              <a:buAutoNum type="alphaLcParenR"/>
              <a:defRPr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765" name="Slide Number Placeholder 6">
            <a:extLst>
              <a:ext uri="{FF2B5EF4-FFF2-40B4-BE49-F238E27FC236}">
                <a16:creationId xmlns:a16="http://schemas.microsoft.com/office/drawing/2014/main" id="{FDB5E182-5245-3E2C-9DB4-A0F77AA6A72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E59913E-8F6E-44B1-BD94-FBE3DA641609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7766" name="Footer Placeholder 2">
            <a:extLst>
              <a:ext uri="{FF2B5EF4-FFF2-40B4-BE49-F238E27FC236}">
                <a16:creationId xmlns:a16="http://schemas.microsoft.com/office/drawing/2014/main" id="{FCB57FE2-C46F-0CCC-17E0-4D0C81E55DF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411413" y="6249988"/>
            <a:ext cx="41767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Session 4: The Hive</a:t>
            </a:r>
            <a:endParaRPr kumimoji="0" lang="en-GB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Video 65540" descr="A bee on a leaf&#10;&#10;Description automatically generated with medium confidence">
            <a:extLst>
              <a:ext uri="{FF2B5EF4-FFF2-40B4-BE49-F238E27FC236}">
                <a16:creationId xmlns:a16="http://schemas.microsoft.com/office/drawing/2014/main" id="{4A884C7F-1281-B071-AA61-2CD2FC922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85"/>
          <a:stretch>
            <a:fillRect/>
          </a:stretch>
        </p:blipFill>
        <p:spPr bwMode="auto">
          <a:xfrm>
            <a:off x="-1588" y="85725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39" name="Rectangle 3">
            <a:extLst>
              <a:ext uri="{FF2B5EF4-FFF2-40B4-BE49-F238E27FC236}">
                <a16:creationId xmlns:a16="http://schemas.microsoft.com/office/drawing/2014/main" id="{C277AC9A-888D-CEF4-5D3F-1E8737555387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825500" y="3911600"/>
            <a:ext cx="7543800" cy="9620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0" indent="0" algn="ctr">
              <a:buFont typeface="Arial" panose="020B0604020202020204" pitchFamily="34" charset="0"/>
              <a:buNone/>
              <a:defRPr/>
            </a:pPr>
            <a:r>
              <a:rPr lang="en-GB" altLang="en-US" b="1" u="sng" dirty="0">
                <a:solidFill>
                  <a:srgbClr val="FFFFFF"/>
                </a:solidFill>
              </a:rPr>
              <a:t>Questions?</a:t>
            </a:r>
          </a:p>
          <a:p>
            <a:pPr marL="0" indent="0" algn="ctr">
              <a:buFont typeface="Arial" panose="020B0604020202020204" pitchFamily="34" charset="0"/>
              <a:buNone/>
              <a:defRPr/>
            </a:pPr>
            <a:endParaRPr lang="en-GB" altLang="en-US" b="1" u="sng" dirty="0">
              <a:solidFill>
                <a:srgbClr val="FFFFFF"/>
              </a:solidFill>
            </a:endParaRPr>
          </a:p>
        </p:txBody>
      </p:sp>
      <p:sp>
        <p:nvSpPr>
          <p:cNvPr id="119812" name="Slide Number Placeholder 5">
            <a:extLst>
              <a:ext uri="{FF2B5EF4-FFF2-40B4-BE49-F238E27FC236}">
                <a16:creationId xmlns:a16="http://schemas.microsoft.com/office/drawing/2014/main" id="{21E9D3C0-124D-9071-F4E2-2DA036ABC1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457950" y="5624513"/>
            <a:ext cx="2057400" cy="2746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fld id="{D1D9AB83-C653-40C4-81BE-26EFE2800B91}" type="slidenum">
              <a:rPr kumimoji="0" lang="en-GB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45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 thruBlk="1"/>
  </p:transition>
</p:sld>
</file>

<file path=ppt/theme/theme1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sm" len="sm"/>
          <a:tailEnd type="stealth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sm" len="sm"/>
          <a:tailEnd type="stealth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248D71FB-A980-49DC-851C-B7642F75D036}" vid="{A293742D-E1AF-445D-84B2-615AE1680545}"/>
    </a:ext>
  </a:extLst>
</a:theme>
</file>

<file path=ppt/theme/theme3.xml><?xml version="1.0" encoding="utf-8"?>
<a:theme xmlns:a="http://schemas.openxmlformats.org/drawingml/2006/main" name="3_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248D71FB-A980-49DC-851C-B7642F75D036}" vid="{A293742D-E1AF-445D-84B2-615AE1680545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Clouds</Template>
  <TotalTime>7369</TotalTime>
  <Words>868</Words>
  <Application>Microsoft Office PowerPoint</Application>
  <PresentationFormat>On-screen Show (4:3)</PresentationFormat>
  <Paragraphs>212</Paragraphs>
  <Slides>25</Slides>
  <Notes>25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Arial</vt:lpstr>
      <vt:lpstr>Calibri</vt:lpstr>
      <vt:lpstr>Calibri Light</vt:lpstr>
      <vt:lpstr>Times New Roman</vt:lpstr>
      <vt:lpstr>Custom Design</vt:lpstr>
      <vt:lpstr>Theme1</vt:lpstr>
      <vt:lpstr>3_Theme1</vt:lpstr>
      <vt:lpstr>Photo Editor Photo</vt:lpstr>
      <vt:lpstr> Ludlow &amp; District Beekeepers Association </vt:lpstr>
      <vt:lpstr>Aims and Objectives</vt:lpstr>
      <vt:lpstr>Wasp nests</vt:lpstr>
      <vt:lpstr>The Bees’ nests</vt:lpstr>
      <vt:lpstr>Brood Frame</vt:lpstr>
      <vt:lpstr>A cross section through the honey bee nest</vt:lpstr>
      <vt:lpstr>Environment in the Nest</vt:lpstr>
      <vt:lpstr>Natural Nests</vt:lpstr>
      <vt:lpstr>Honey bee requirements</vt:lpstr>
      <vt:lpstr>Bee Space – 6-8mm</vt:lpstr>
      <vt:lpstr>Beekeepers’ Requirements</vt:lpstr>
      <vt:lpstr>Hive Components</vt:lpstr>
      <vt:lpstr>Coffee</vt:lpstr>
      <vt:lpstr>Common Hives in the UK</vt:lpstr>
      <vt:lpstr>Optimal Brood Box Capacity</vt:lpstr>
      <vt:lpstr>Hive Capacities</vt:lpstr>
      <vt:lpstr>Brood Frames – Warm Way or the Cold Way</vt:lpstr>
      <vt:lpstr>Top Bee Space or Bottom Bee Space?</vt:lpstr>
      <vt:lpstr>Supers</vt:lpstr>
      <vt:lpstr>Beekeepers and Modern Hives</vt:lpstr>
      <vt:lpstr>Frames</vt:lpstr>
      <vt:lpstr>Frame with Correct Position of Pins</vt:lpstr>
      <vt:lpstr>Quick Quiz</vt:lpstr>
      <vt:lpstr>Closure</vt:lpstr>
      <vt:lpstr>PowerPoint Presentation</vt:lpstr>
    </vt:vector>
  </TitlesOfParts>
  <Company>Picos Consulting Ltd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S3 - The Hive</dc:title>
  <dc:subject>BBKA Introduction to Beekeeping</dc:subject>
  <dc:creator>Ivor Davis</dc:creator>
  <cp:lastModifiedBy>cc ddd</cp:lastModifiedBy>
  <cp:revision>270</cp:revision>
  <cp:lastPrinted>1601-01-01T00:00:00Z</cp:lastPrinted>
  <dcterms:created xsi:type="dcterms:W3CDTF">2003-06-11T14:56:58Z</dcterms:created>
  <dcterms:modified xsi:type="dcterms:W3CDTF">2023-03-03T10:19:16Z</dcterms:modified>
  <cp:category>© BBKA January 2010</cp:category>
  <cp:contentStatus>Final v1.0</cp:contentStatus>
</cp:coreProperties>
</file>