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11" r:id="rId2"/>
  </p:sldMasterIdLst>
  <p:notesMasterIdLst>
    <p:notesMasterId r:id="rId31"/>
  </p:notesMasterIdLst>
  <p:handoutMasterIdLst>
    <p:handoutMasterId r:id="rId32"/>
  </p:handoutMasterIdLst>
  <p:sldIdLst>
    <p:sldId id="285" r:id="rId3"/>
    <p:sldId id="321" r:id="rId4"/>
    <p:sldId id="353" r:id="rId5"/>
    <p:sldId id="354" r:id="rId6"/>
    <p:sldId id="363" r:id="rId7"/>
    <p:sldId id="361" r:id="rId8"/>
    <p:sldId id="369" r:id="rId9"/>
    <p:sldId id="368" r:id="rId10"/>
    <p:sldId id="365" r:id="rId11"/>
    <p:sldId id="372" r:id="rId12"/>
    <p:sldId id="356" r:id="rId13"/>
    <p:sldId id="378" r:id="rId14"/>
    <p:sldId id="371" r:id="rId15"/>
    <p:sldId id="357" r:id="rId16"/>
    <p:sldId id="380" r:id="rId17"/>
    <p:sldId id="379" r:id="rId18"/>
    <p:sldId id="359" r:id="rId19"/>
    <p:sldId id="339" r:id="rId20"/>
    <p:sldId id="373" r:id="rId21"/>
    <p:sldId id="374" r:id="rId22"/>
    <p:sldId id="358" r:id="rId23"/>
    <p:sldId id="375" r:id="rId24"/>
    <p:sldId id="376" r:id="rId25"/>
    <p:sldId id="360" r:id="rId26"/>
    <p:sldId id="370" r:id="rId27"/>
    <p:sldId id="335" r:id="rId28"/>
    <p:sldId id="320" r:id="rId29"/>
    <p:sldId id="349" r:id="rId30"/>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phen Sherring" initials="SS" lastIdx="2" clrIdx="0">
    <p:extLst>
      <p:ext uri="{19B8F6BF-5375-455C-9EA6-DF929625EA0E}">
        <p15:presenceInfo xmlns:p15="http://schemas.microsoft.com/office/powerpoint/2012/main" userId="69fd8a94f9ce0aa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15" autoAdjust="0"/>
    <p:restoredTop sz="84192" autoAdjust="0"/>
  </p:normalViewPr>
  <p:slideViewPr>
    <p:cSldViewPr>
      <p:cViewPr varScale="1">
        <p:scale>
          <a:sx n="73" d="100"/>
          <a:sy n="73" d="100"/>
        </p:scale>
        <p:origin x="1397" y="58"/>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80" d="100"/>
        <a:sy n="80" d="100"/>
      </p:scale>
      <p:origin x="0" y="-289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9BCE275-CACE-4E49-8AD9-FDACA05252BF}" type="slidenum">
              <a:rPr lang="en-GB"/>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95B72A-1C22-4346-9FDC-3D0642989663}" type="datetimeFigureOut">
              <a:rPr lang="en-US" smtClean="0"/>
              <a:pPr/>
              <a:t>2/23/2023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C10250-22BD-4BC5-9399-8EBF04686C90}"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8AC8AA86-352B-32D9-C4C9-F23A6E31E1DA}"/>
              </a:ext>
            </a:extLst>
          </p:cNvPr>
          <p:cNvSpPr>
            <a:spLocks noGrp="1" noRot="1" noChangeAspect="1" noChangeArrowheads="1" noTextEdit="1"/>
          </p:cNvSpPr>
          <p:nvPr>
            <p:ph type="sldImg"/>
          </p:nvPr>
        </p:nvSpPr>
        <p:spPr>
          <a:xfrm>
            <a:off x="2238375" y="514350"/>
            <a:ext cx="1619250" cy="1214438"/>
          </a:xfrm>
          <a:ln/>
        </p:spPr>
      </p:sp>
      <p:sp>
        <p:nvSpPr>
          <p:cNvPr id="67586" name="Notes Placeholder 2">
            <a:extLst>
              <a:ext uri="{FF2B5EF4-FFF2-40B4-BE49-F238E27FC236}">
                <a16:creationId xmlns:a16="http://schemas.microsoft.com/office/drawing/2014/main" id="{41F9E19A-BBE1-757C-5A63-059605EAD42C}"/>
              </a:ext>
            </a:extLst>
          </p:cNvPr>
          <p:cNvSpPr>
            <a:spLocks noGrp="1" noChangeArrowheads="1"/>
          </p:cNvSpPr>
          <p:nvPr>
            <p:ph type="body" idx="1"/>
          </p:nvPr>
        </p:nvSpPr>
        <p:spPr>
          <a:xfrm>
            <a:off x="914400" y="1885950"/>
            <a:ext cx="7315200" cy="3086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67587" name="Slide Number Placeholder 3">
            <a:extLst>
              <a:ext uri="{FF2B5EF4-FFF2-40B4-BE49-F238E27FC236}">
                <a16:creationId xmlns:a16="http://schemas.microsoft.com/office/drawing/2014/main" id="{F351B313-903A-8E47-EAD6-E42C8F75674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161D45E-13CF-403B-840C-DD6CD6EB0462}"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a:extLst>
              <a:ext uri="{FF2B5EF4-FFF2-40B4-BE49-F238E27FC236}">
                <a16:creationId xmlns:a16="http://schemas.microsoft.com/office/drawing/2014/main" id="{D4DB0621-B017-601C-610A-7D185D408B09}"/>
              </a:ext>
            </a:extLst>
          </p:cNvPr>
          <p:cNvSpPr>
            <a:spLocks noGrp="1" noRot="1" noChangeAspect="1" noChangeArrowheads="1" noTextEdit="1"/>
          </p:cNvSpPr>
          <p:nvPr>
            <p:ph type="sldImg"/>
          </p:nvPr>
        </p:nvSpPr>
        <p:spPr>
          <a:ln/>
        </p:spPr>
      </p:sp>
      <p:sp>
        <p:nvSpPr>
          <p:cNvPr id="69634" name="Notes Placeholder 2">
            <a:extLst>
              <a:ext uri="{FF2B5EF4-FFF2-40B4-BE49-F238E27FC236}">
                <a16:creationId xmlns:a16="http://schemas.microsoft.com/office/drawing/2014/main" id="{E398CFDC-F0D8-BD08-B52A-37585398AD4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69635" name="Slide Number Placeholder 3">
            <a:extLst>
              <a:ext uri="{FF2B5EF4-FFF2-40B4-BE49-F238E27FC236}">
                <a16:creationId xmlns:a16="http://schemas.microsoft.com/office/drawing/2014/main" id="{236C51DF-54ED-A6EB-BD97-9A19CD9C2BD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5200E90-FF22-4990-B721-5D36BDF02BE4}" type="slidenum">
              <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04278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76610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spcBef>
                <a:spcPct val="0"/>
              </a:spcBef>
            </a:pPr>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86791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30892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52896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None/>
            </a:pPr>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04990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1137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84293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52907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AutoNum type="arabicPeriod"/>
            </a:pPr>
            <a:endParaRPr lang="en-GB"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0257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0835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33944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8189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228600" indent="-228600">
              <a:buAutoNum type="arabicPeriod"/>
            </a:pPr>
            <a:endParaRPr lang="en-GB"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0203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7532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4C76B65C-FFA0-77D6-D535-90D926559CCC}"/>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0C6261BA-3871-9776-9D29-317A1404F9F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63492" name="Slide Number Placeholder 3">
            <a:extLst>
              <a:ext uri="{FF2B5EF4-FFF2-40B4-BE49-F238E27FC236}">
                <a16:creationId xmlns:a16="http://schemas.microsoft.com/office/drawing/2014/main" id="{9EFD3DDC-D97E-7B05-9610-BB282B4B347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5FE729-C141-4004-92A4-B506F5A4F54D}" type="slidenum">
              <a:rPr lang="en-GB" altLang="en-US" smtClean="0"/>
              <a:pPr/>
              <a:t>18</a:t>
            </a:fld>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4C76B65C-FFA0-77D6-D535-90D926559CCC}"/>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0C6261BA-3871-9776-9D29-317A1404F9F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63492" name="Slide Number Placeholder 3">
            <a:extLst>
              <a:ext uri="{FF2B5EF4-FFF2-40B4-BE49-F238E27FC236}">
                <a16:creationId xmlns:a16="http://schemas.microsoft.com/office/drawing/2014/main" id="{9EFD3DDC-D97E-7B05-9610-BB282B4B347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5FE729-C141-4004-92A4-B506F5A4F54D}" type="slidenum">
              <a:rPr lang="en-GB" altLang="en-US" smtClean="0"/>
              <a:pPr/>
              <a:t>19</a:t>
            </a:fld>
            <a:endParaRPr lang="en-GB" altLang="en-US"/>
          </a:p>
        </p:txBody>
      </p:sp>
    </p:spTree>
    <p:extLst>
      <p:ext uri="{BB962C8B-B14F-4D97-AF65-F5344CB8AC3E}">
        <p14:creationId xmlns:p14="http://schemas.microsoft.com/office/powerpoint/2010/main" val="1276593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4C76B65C-FFA0-77D6-D535-90D926559CCC}"/>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0C6261BA-3871-9776-9D29-317A1404F9F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63492" name="Slide Number Placeholder 3">
            <a:extLst>
              <a:ext uri="{FF2B5EF4-FFF2-40B4-BE49-F238E27FC236}">
                <a16:creationId xmlns:a16="http://schemas.microsoft.com/office/drawing/2014/main" id="{9EFD3DDC-D97E-7B05-9610-BB282B4B347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5FE729-C141-4004-92A4-B506F5A4F54D}" type="slidenum">
              <a:rPr lang="en-GB" altLang="en-US" smtClean="0"/>
              <a:pPr/>
              <a:t>20</a:t>
            </a:fld>
            <a:endParaRPr lang="en-GB" altLang="en-US"/>
          </a:p>
        </p:txBody>
      </p:sp>
    </p:spTree>
    <p:extLst>
      <p:ext uri="{BB962C8B-B14F-4D97-AF65-F5344CB8AC3E}">
        <p14:creationId xmlns:p14="http://schemas.microsoft.com/office/powerpoint/2010/main" val="2246798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87120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4C76B65C-FFA0-77D6-D535-90D926559CCC}"/>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0C6261BA-3871-9776-9D29-317A1404F9F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dirty="0"/>
          </a:p>
        </p:txBody>
      </p:sp>
      <p:sp>
        <p:nvSpPr>
          <p:cNvPr id="63492" name="Slide Number Placeholder 3">
            <a:extLst>
              <a:ext uri="{FF2B5EF4-FFF2-40B4-BE49-F238E27FC236}">
                <a16:creationId xmlns:a16="http://schemas.microsoft.com/office/drawing/2014/main" id="{9EFD3DDC-D97E-7B05-9610-BB282B4B347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5FE729-C141-4004-92A4-B506F5A4F54D}" type="slidenum">
              <a:rPr lang="en-GB" altLang="en-US" smtClean="0"/>
              <a:pPr/>
              <a:t>22</a:t>
            </a:fld>
            <a:endParaRPr lang="en-GB" altLang="en-US"/>
          </a:p>
        </p:txBody>
      </p:sp>
    </p:spTree>
    <p:extLst>
      <p:ext uri="{BB962C8B-B14F-4D97-AF65-F5344CB8AC3E}">
        <p14:creationId xmlns:p14="http://schemas.microsoft.com/office/powerpoint/2010/main" val="2204672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4C76B65C-FFA0-77D6-D535-90D926559CCC}"/>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0C6261BA-3871-9776-9D29-317A1404F9F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altLang="en-US" dirty="0"/>
          </a:p>
        </p:txBody>
      </p:sp>
      <p:sp>
        <p:nvSpPr>
          <p:cNvPr id="63492" name="Slide Number Placeholder 3">
            <a:extLst>
              <a:ext uri="{FF2B5EF4-FFF2-40B4-BE49-F238E27FC236}">
                <a16:creationId xmlns:a16="http://schemas.microsoft.com/office/drawing/2014/main" id="{9EFD3DDC-D97E-7B05-9610-BB282B4B347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5FE729-C141-4004-92A4-B506F5A4F54D}" type="slidenum">
              <a:rPr lang="en-GB" altLang="en-US" smtClean="0"/>
              <a:pPr/>
              <a:t>23</a:t>
            </a:fld>
            <a:endParaRPr lang="en-GB" altLang="en-US"/>
          </a:p>
        </p:txBody>
      </p:sp>
    </p:spTree>
    <p:extLst>
      <p:ext uri="{BB962C8B-B14F-4D97-AF65-F5344CB8AC3E}">
        <p14:creationId xmlns:p14="http://schemas.microsoft.com/office/powerpoint/2010/main" val="1621802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228600" indent="-228600">
              <a:buAutoNum type="arabicPeriod"/>
            </a:pPr>
            <a:endParaRPr lang="en-GB" altLang="en-US"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001168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4088D24-31A9-7CE9-5DAE-B60469ECDB02}"/>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ABCCA6D9-776E-A8B3-61C2-8A59939EB72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GB" dirty="0"/>
          </a:p>
        </p:txBody>
      </p:sp>
      <p:sp>
        <p:nvSpPr>
          <p:cNvPr id="51204" name="Slide Number Placeholder 3">
            <a:extLst>
              <a:ext uri="{FF2B5EF4-FFF2-40B4-BE49-F238E27FC236}">
                <a16:creationId xmlns:a16="http://schemas.microsoft.com/office/drawing/2014/main" id="{E5230D9A-5AC0-432C-7763-3D3726FCD17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541D02-B826-4170-8B7B-134096EE9472}"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183531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a:extLst>
              <a:ext uri="{FF2B5EF4-FFF2-40B4-BE49-F238E27FC236}">
                <a16:creationId xmlns:a16="http://schemas.microsoft.com/office/drawing/2014/main" id="{6CDA3E47-F693-5F52-B512-E7DB93B879C3}"/>
              </a:ext>
            </a:extLst>
          </p:cNvPr>
          <p:cNvSpPr>
            <a:spLocks noGrp="1" noRot="1" noChangeAspect="1" noChangeArrowheads="1" noTextEdit="1"/>
          </p:cNvSpPr>
          <p:nvPr>
            <p:ph type="sldImg"/>
          </p:nvPr>
        </p:nvSpPr>
        <p:spPr>
          <a:ln/>
        </p:spPr>
      </p:sp>
      <p:sp>
        <p:nvSpPr>
          <p:cNvPr id="118786" name="Notes Placeholder 2">
            <a:extLst>
              <a:ext uri="{FF2B5EF4-FFF2-40B4-BE49-F238E27FC236}">
                <a16:creationId xmlns:a16="http://schemas.microsoft.com/office/drawing/2014/main" id="{D552F557-C6A6-3026-612C-517FA846E8D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118787" name="Slide Number Placeholder 3">
            <a:extLst>
              <a:ext uri="{FF2B5EF4-FFF2-40B4-BE49-F238E27FC236}">
                <a16:creationId xmlns:a16="http://schemas.microsoft.com/office/drawing/2014/main" id="{CDFAE86E-15AB-D5A7-A3BA-606596B6BDA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06C35C5-D505-4F0B-BE22-6D769BBBF40D}"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0544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a:extLst>
              <a:ext uri="{FF2B5EF4-FFF2-40B4-BE49-F238E27FC236}">
                <a16:creationId xmlns:a16="http://schemas.microsoft.com/office/drawing/2014/main" id="{115FD6B9-5A2D-3E2B-9024-16FB6A049096}"/>
              </a:ext>
            </a:extLst>
          </p:cNvPr>
          <p:cNvSpPr>
            <a:spLocks noGrp="1" noRot="1" noChangeAspect="1" noChangeArrowheads="1" noTextEdit="1"/>
          </p:cNvSpPr>
          <p:nvPr>
            <p:ph type="sldImg"/>
          </p:nvPr>
        </p:nvSpPr>
        <p:spPr>
          <a:ln/>
        </p:spPr>
      </p:sp>
      <p:sp>
        <p:nvSpPr>
          <p:cNvPr id="126978" name="Notes Placeholder 2">
            <a:extLst>
              <a:ext uri="{FF2B5EF4-FFF2-40B4-BE49-F238E27FC236}">
                <a16:creationId xmlns:a16="http://schemas.microsoft.com/office/drawing/2014/main" id="{48D17104-7435-B892-E607-192E41DD689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126979" name="Slide Number Placeholder 3">
            <a:extLst>
              <a:ext uri="{FF2B5EF4-FFF2-40B4-BE49-F238E27FC236}">
                <a16:creationId xmlns:a16="http://schemas.microsoft.com/office/drawing/2014/main" id="{F977E003-4C93-FA7F-CA57-8304B3BE999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CB50E0-EAD5-491B-8153-6F0F4E288E87}"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B6943DC5-CB1F-13BF-A908-3B4B25E4CB2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9D3BF6-3EC7-4F4B-B7D8-83A6BDC277EB}"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0835" name="Slide Image Placeholder 1">
            <a:extLst>
              <a:ext uri="{FF2B5EF4-FFF2-40B4-BE49-F238E27FC236}">
                <a16:creationId xmlns:a16="http://schemas.microsoft.com/office/drawing/2014/main" id="{E3673774-D878-658A-78C2-2A8A73C2E3C6}"/>
              </a:ext>
            </a:extLst>
          </p:cNvPr>
          <p:cNvSpPr>
            <a:spLocks noGrp="1" noRot="1" noChangeAspect="1" noChangeArrowheads="1" noTextEdit="1"/>
          </p:cNvSpPr>
          <p:nvPr>
            <p:ph type="sldImg"/>
          </p:nvPr>
        </p:nvSpPr>
        <p:spPr>
          <a:ln/>
        </p:spPr>
      </p:sp>
      <p:sp>
        <p:nvSpPr>
          <p:cNvPr id="120836" name="Notes Placeholder 2">
            <a:extLst>
              <a:ext uri="{FF2B5EF4-FFF2-40B4-BE49-F238E27FC236}">
                <a16:creationId xmlns:a16="http://schemas.microsoft.com/office/drawing/2014/main" id="{DE8D2D0F-B1C1-DBA1-0F1F-FCADF229C97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b="1" dirty="0"/>
          </a:p>
        </p:txBody>
      </p:sp>
      <p:sp>
        <p:nvSpPr>
          <p:cNvPr id="120837" name="Slide Number Placeholder 3">
            <a:extLst>
              <a:ext uri="{FF2B5EF4-FFF2-40B4-BE49-F238E27FC236}">
                <a16:creationId xmlns:a16="http://schemas.microsoft.com/office/drawing/2014/main" id="{3C2C2530-6B8E-4F8D-7A09-8043E0E5E9A3}"/>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08A123F-44AB-40EC-9D76-7AA14B38DF7E}"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CD532EC-6441-C1F9-486A-7FEA1773CBA9}"/>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5" name="Footer Placeholder 4">
            <a:extLst>
              <a:ext uri="{FF2B5EF4-FFF2-40B4-BE49-F238E27FC236}">
                <a16:creationId xmlns:a16="http://schemas.microsoft.com/office/drawing/2014/main" id="{FA3C5E2C-78D3-93D0-5CCB-4C1922C6C3F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B8E70B8-A335-5278-71ED-0A81DF75B97C}"/>
              </a:ext>
            </a:extLst>
          </p:cNvPr>
          <p:cNvSpPr>
            <a:spLocks noGrp="1"/>
          </p:cNvSpPr>
          <p:nvPr>
            <p:ph type="sldNum" sz="quarter" idx="12"/>
          </p:nvPr>
        </p:nvSpPr>
        <p:spPr/>
        <p:txBody>
          <a:bodyPr/>
          <a:lstStyle>
            <a:lvl1pPr>
              <a:defRPr/>
            </a:lvl1pPr>
          </a:lstStyle>
          <a:p>
            <a:fld id="{01779305-5F05-487A-8DE1-F2984BB1337D}" type="slidenum">
              <a:rPr lang="en-GB" altLang="en-US"/>
              <a:pPr/>
              <a:t>‹#›</a:t>
            </a:fld>
            <a:endParaRPr lang="en-GB" altLang="en-US"/>
          </a:p>
        </p:txBody>
      </p:sp>
    </p:spTree>
    <p:extLst>
      <p:ext uri="{BB962C8B-B14F-4D97-AF65-F5344CB8AC3E}">
        <p14:creationId xmlns:p14="http://schemas.microsoft.com/office/powerpoint/2010/main" val="3554444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412F64-9128-59FD-82B3-785BA6473C65}"/>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5" name="Footer Placeholder 4">
            <a:extLst>
              <a:ext uri="{FF2B5EF4-FFF2-40B4-BE49-F238E27FC236}">
                <a16:creationId xmlns:a16="http://schemas.microsoft.com/office/drawing/2014/main" id="{8A3B8C0A-59CE-9B0F-6DBA-08286C62DE8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CDA9C4B-E833-1C34-F37D-0BC01155819A}"/>
              </a:ext>
            </a:extLst>
          </p:cNvPr>
          <p:cNvSpPr>
            <a:spLocks noGrp="1"/>
          </p:cNvSpPr>
          <p:nvPr>
            <p:ph type="sldNum" sz="quarter" idx="12"/>
          </p:nvPr>
        </p:nvSpPr>
        <p:spPr/>
        <p:txBody>
          <a:bodyPr/>
          <a:lstStyle>
            <a:lvl1pPr>
              <a:defRPr/>
            </a:lvl1pPr>
          </a:lstStyle>
          <a:p>
            <a:fld id="{3976369B-1A36-4F5B-89D5-96FDF50D1E9A}" type="slidenum">
              <a:rPr lang="en-GB" altLang="en-US"/>
              <a:pPr/>
              <a:t>‹#›</a:t>
            </a:fld>
            <a:endParaRPr lang="en-GB" altLang="en-US"/>
          </a:p>
        </p:txBody>
      </p:sp>
    </p:spTree>
    <p:extLst>
      <p:ext uri="{BB962C8B-B14F-4D97-AF65-F5344CB8AC3E}">
        <p14:creationId xmlns:p14="http://schemas.microsoft.com/office/powerpoint/2010/main" val="111606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C83BC8-4677-727B-73C1-C9BDC759B67F}"/>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5" name="Footer Placeholder 4">
            <a:extLst>
              <a:ext uri="{FF2B5EF4-FFF2-40B4-BE49-F238E27FC236}">
                <a16:creationId xmlns:a16="http://schemas.microsoft.com/office/drawing/2014/main" id="{F6CA6B60-E438-1933-853B-D4D98BC1596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13D5925-9847-BEC6-A2DA-FFE69C52161A}"/>
              </a:ext>
            </a:extLst>
          </p:cNvPr>
          <p:cNvSpPr>
            <a:spLocks noGrp="1"/>
          </p:cNvSpPr>
          <p:nvPr>
            <p:ph type="sldNum" sz="quarter" idx="12"/>
          </p:nvPr>
        </p:nvSpPr>
        <p:spPr/>
        <p:txBody>
          <a:bodyPr/>
          <a:lstStyle>
            <a:lvl1pPr>
              <a:defRPr/>
            </a:lvl1pPr>
          </a:lstStyle>
          <a:p>
            <a:fld id="{D001E619-26C5-4D90-91BF-B3EABD901E1B}" type="slidenum">
              <a:rPr lang="en-GB" altLang="en-US"/>
              <a:pPr/>
              <a:t>‹#›</a:t>
            </a:fld>
            <a:endParaRPr lang="en-GB" altLang="en-US"/>
          </a:p>
        </p:txBody>
      </p:sp>
    </p:spTree>
    <p:extLst>
      <p:ext uri="{BB962C8B-B14F-4D97-AF65-F5344CB8AC3E}">
        <p14:creationId xmlns:p14="http://schemas.microsoft.com/office/powerpoint/2010/main" val="2060282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BB5CC35-2F5F-36CA-92C3-846F04805367}"/>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6" name="Footer Placeholder 5">
            <a:extLst>
              <a:ext uri="{FF2B5EF4-FFF2-40B4-BE49-F238E27FC236}">
                <a16:creationId xmlns:a16="http://schemas.microsoft.com/office/drawing/2014/main" id="{5049302C-67F6-39B8-4903-73F329FE1902}"/>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BA618D2E-0F1A-7529-0C83-8E38FCBEBF29}"/>
              </a:ext>
            </a:extLst>
          </p:cNvPr>
          <p:cNvSpPr>
            <a:spLocks noGrp="1"/>
          </p:cNvSpPr>
          <p:nvPr>
            <p:ph type="sldNum" sz="quarter" idx="12"/>
          </p:nvPr>
        </p:nvSpPr>
        <p:spPr/>
        <p:txBody>
          <a:bodyPr/>
          <a:lstStyle>
            <a:lvl1pPr>
              <a:defRPr/>
            </a:lvl1pPr>
          </a:lstStyle>
          <a:p>
            <a:fld id="{DB0E2963-E06D-4EC9-A013-AC9CE30E1BC9}" type="slidenum">
              <a:rPr lang="en-GB" altLang="en-US"/>
              <a:pPr/>
              <a:t>‹#›</a:t>
            </a:fld>
            <a:endParaRPr lang="en-GB" altLang="en-US"/>
          </a:p>
        </p:txBody>
      </p:sp>
    </p:spTree>
    <p:extLst>
      <p:ext uri="{BB962C8B-B14F-4D97-AF65-F5344CB8AC3E}">
        <p14:creationId xmlns:p14="http://schemas.microsoft.com/office/powerpoint/2010/main" val="3667726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FA3354E-6E80-FBF7-29EF-23F5A0BF02D3}"/>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8" name="Footer Placeholder 7">
            <a:extLst>
              <a:ext uri="{FF2B5EF4-FFF2-40B4-BE49-F238E27FC236}">
                <a16:creationId xmlns:a16="http://schemas.microsoft.com/office/drawing/2014/main" id="{B27C86AC-DFA0-F721-ADF1-1F28B247AEF9}"/>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8">
            <a:extLst>
              <a:ext uri="{FF2B5EF4-FFF2-40B4-BE49-F238E27FC236}">
                <a16:creationId xmlns:a16="http://schemas.microsoft.com/office/drawing/2014/main" id="{974D353D-818D-B982-D443-4B8D6BB7C215}"/>
              </a:ext>
            </a:extLst>
          </p:cNvPr>
          <p:cNvSpPr>
            <a:spLocks noGrp="1"/>
          </p:cNvSpPr>
          <p:nvPr>
            <p:ph type="sldNum" sz="quarter" idx="12"/>
          </p:nvPr>
        </p:nvSpPr>
        <p:spPr/>
        <p:txBody>
          <a:bodyPr/>
          <a:lstStyle>
            <a:lvl1pPr>
              <a:defRPr/>
            </a:lvl1pPr>
          </a:lstStyle>
          <a:p>
            <a:fld id="{AC8B7E8E-72BA-4337-9B45-D88064E47462}" type="slidenum">
              <a:rPr lang="en-GB" altLang="en-US"/>
              <a:pPr/>
              <a:t>‹#›</a:t>
            </a:fld>
            <a:endParaRPr lang="en-GB" altLang="en-US"/>
          </a:p>
        </p:txBody>
      </p:sp>
    </p:spTree>
    <p:extLst>
      <p:ext uri="{BB962C8B-B14F-4D97-AF65-F5344CB8AC3E}">
        <p14:creationId xmlns:p14="http://schemas.microsoft.com/office/powerpoint/2010/main" val="1156385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2D4AA7-6F08-4F20-F2C0-11C532888AF9}"/>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4" name="Footer Placeholder 3">
            <a:extLst>
              <a:ext uri="{FF2B5EF4-FFF2-40B4-BE49-F238E27FC236}">
                <a16:creationId xmlns:a16="http://schemas.microsoft.com/office/drawing/2014/main" id="{B4309878-AC3D-ADB9-C408-589C71E825B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C55C803F-238A-2879-EF16-619BD37562A1}"/>
              </a:ext>
            </a:extLst>
          </p:cNvPr>
          <p:cNvSpPr>
            <a:spLocks noGrp="1"/>
          </p:cNvSpPr>
          <p:nvPr>
            <p:ph type="sldNum" sz="quarter" idx="12"/>
          </p:nvPr>
        </p:nvSpPr>
        <p:spPr/>
        <p:txBody>
          <a:bodyPr/>
          <a:lstStyle>
            <a:lvl1pPr>
              <a:defRPr/>
            </a:lvl1pPr>
          </a:lstStyle>
          <a:p>
            <a:fld id="{17CE3582-3658-40CA-8874-F3E1BD26800B}" type="slidenum">
              <a:rPr lang="en-GB" altLang="en-US"/>
              <a:pPr/>
              <a:t>‹#›</a:t>
            </a:fld>
            <a:endParaRPr lang="en-GB" altLang="en-US"/>
          </a:p>
        </p:txBody>
      </p:sp>
    </p:spTree>
    <p:extLst>
      <p:ext uri="{BB962C8B-B14F-4D97-AF65-F5344CB8AC3E}">
        <p14:creationId xmlns:p14="http://schemas.microsoft.com/office/powerpoint/2010/main" val="1160220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15CC4E-494E-7564-6B0B-F804F0062C0F}"/>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3" name="Footer Placeholder 2">
            <a:extLst>
              <a:ext uri="{FF2B5EF4-FFF2-40B4-BE49-F238E27FC236}">
                <a16:creationId xmlns:a16="http://schemas.microsoft.com/office/drawing/2014/main" id="{AF5C0D29-C6A0-0381-438B-B242315C4301}"/>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3">
            <a:extLst>
              <a:ext uri="{FF2B5EF4-FFF2-40B4-BE49-F238E27FC236}">
                <a16:creationId xmlns:a16="http://schemas.microsoft.com/office/drawing/2014/main" id="{217B0701-B916-4A45-B4D8-3454BD15DD22}"/>
              </a:ext>
            </a:extLst>
          </p:cNvPr>
          <p:cNvSpPr>
            <a:spLocks noGrp="1"/>
          </p:cNvSpPr>
          <p:nvPr>
            <p:ph type="sldNum" sz="quarter" idx="12"/>
          </p:nvPr>
        </p:nvSpPr>
        <p:spPr/>
        <p:txBody>
          <a:bodyPr/>
          <a:lstStyle>
            <a:lvl1pPr>
              <a:defRPr/>
            </a:lvl1pPr>
          </a:lstStyle>
          <a:p>
            <a:fld id="{CC314BBD-879E-4292-ACCD-881E8E7797FD}" type="slidenum">
              <a:rPr lang="en-GB" altLang="en-US"/>
              <a:pPr/>
              <a:t>‹#›</a:t>
            </a:fld>
            <a:endParaRPr lang="en-GB" altLang="en-US"/>
          </a:p>
        </p:txBody>
      </p:sp>
    </p:spTree>
    <p:extLst>
      <p:ext uri="{BB962C8B-B14F-4D97-AF65-F5344CB8AC3E}">
        <p14:creationId xmlns:p14="http://schemas.microsoft.com/office/powerpoint/2010/main" val="1262315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6D52FC3-0705-73D9-B390-EFCCE0A1798C}"/>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6" name="Footer Placeholder 5">
            <a:extLst>
              <a:ext uri="{FF2B5EF4-FFF2-40B4-BE49-F238E27FC236}">
                <a16:creationId xmlns:a16="http://schemas.microsoft.com/office/drawing/2014/main" id="{5C59CB26-9ADE-1D8F-73BB-4DC175D64BBE}"/>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F70D38DF-5AD2-5819-C415-1FF132B4D801}"/>
              </a:ext>
            </a:extLst>
          </p:cNvPr>
          <p:cNvSpPr>
            <a:spLocks noGrp="1"/>
          </p:cNvSpPr>
          <p:nvPr>
            <p:ph type="sldNum" sz="quarter" idx="12"/>
          </p:nvPr>
        </p:nvSpPr>
        <p:spPr/>
        <p:txBody>
          <a:bodyPr/>
          <a:lstStyle>
            <a:lvl1pPr>
              <a:defRPr/>
            </a:lvl1pPr>
          </a:lstStyle>
          <a:p>
            <a:fld id="{80BFBEAC-38DF-4DA6-8A1B-76EED813FF4F}" type="slidenum">
              <a:rPr lang="en-GB" altLang="en-US"/>
              <a:pPr/>
              <a:t>‹#›</a:t>
            </a:fld>
            <a:endParaRPr lang="en-GB" altLang="en-US"/>
          </a:p>
        </p:txBody>
      </p:sp>
    </p:spTree>
    <p:extLst>
      <p:ext uri="{BB962C8B-B14F-4D97-AF65-F5344CB8AC3E}">
        <p14:creationId xmlns:p14="http://schemas.microsoft.com/office/powerpoint/2010/main" val="304581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C61D1D-F422-3651-5CC6-91B9FD7E9BC9}"/>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6" name="Footer Placeholder 5">
            <a:extLst>
              <a:ext uri="{FF2B5EF4-FFF2-40B4-BE49-F238E27FC236}">
                <a16:creationId xmlns:a16="http://schemas.microsoft.com/office/drawing/2014/main" id="{CE5B8AEE-CACB-3A94-E72A-7EEDCEE2FBD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F41D2E41-493C-D9EE-0588-EA1A4951CD76}"/>
              </a:ext>
            </a:extLst>
          </p:cNvPr>
          <p:cNvSpPr>
            <a:spLocks noGrp="1"/>
          </p:cNvSpPr>
          <p:nvPr>
            <p:ph type="sldNum" sz="quarter" idx="12"/>
          </p:nvPr>
        </p:nvSpPr>
        <p:spPr/>
        <p:txBody>
          <a:bodyPr/>
          <a:lstStyle>
            <a:lvl1pPr>
              <a:defRPr/>
            </a:lvl1pPr>
          </a:lstStyle>
          <a:p>
            <a:fld id="{FC2EC6D6-B98D-4A3D-894B-5AAA0B75A135}" type="slidenum">
              <a:rPr lang="en-GB" altLang="en-US"/>
              <a:pPr/>
              <a:t>‹#›</a:t>
            </a:fld>
            <a:endParaRPr lang="en-GB" altLang="en-US"/>
          </a:p>
        </p:txBody>
      </p:sp>
    </p:spTree>
    <p:extLst>
      <p:ext uri="{BB962C8B-B14F-4D97-AF65-F5344CB8AC3E}">
        <p14:creationId xmlns:p14="http://schemas.microsoft.com/office/powerpoint/2010/main" val="1021884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E6F11D-15EB-A5C7-A554-DD7D24E946F7}"/>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5" name="Footer Placeholder 4">
            <a:extLst>
              <a:ext uri="{FF2B5EF4-FFF2-40B4-BE49-F238E27FC236}">
                <a16:creationId xmlns:a16="http://schemas.microsoft.com/office/drawing/2014/main" id="{7D722394-5CA3-BA74-2FB7-6759B6658C6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E47D593-B961-D9DB-D0FB-45CFE495B678}"/>
              </a:ext>
            </a:extLst>
          </p:cNvPr>
          <p:cNvSpPr>
            <a:spLocks noGrp="1"/>
          </p:cNvSpPr>
          <p:nvPr>
            <p:ph type="sldNum" sz="quarter" idx="12"/>
          </p:nvPr>
        </p:nvSpPr>
        <p:spPr/>
        <p:txBody>
          <a:bodyPr/>
          <a:lstStyle>
            <a:lvl1pPr>
              <a:defRPr/>
            </a:lvl1pPr>
          </a:lstStyle>
          <a:p>
            <a:fld id="{BEEE89BB-FE98-4E6B-8971-74A8B26AE10D}" type="slidenum">
              <a:rPr lang="en-GB" altLang="en-US"/>
              <a:pPr/>
              <a:t>‹#›</a:t>
            </a:fld>
            <a:endParaRPr lang="en-GB" altLang="en-US"/>
          </a:p>
        </p:txBody>
      </p:sp>
    </p:spTree>
    <p:extLst>
      <p:ext uri="{BB962C8B-B14F-4D97-AF65-F5344CB8AC3E}">
        <p14:creationId xmlns:p14="http://schemas.microsoft.com/office/powerpoint/2010/main" val="2037715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7266AA-DAAF-A723-C9AB-910FA28B3B51}"/>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5" name="Footer Placeholder 4">
            <a:extLst>
              <a:ext uri="{FF2B5EF4-FFF2-40B4-BE49-F238E27FC236}">
                <a16:creationId xmlns:a16="http://schemas.microsoft.com/office/drawing/2014/main" id="{B2CE4B70-B93E-80E7-AC7C-E01BF3CFDAB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AD5F85F-D629-3584-9191-C7E0474C35E2}"/>
              </a:ext>
            </a:extLst>
          </p:cNvPr>
          <p:cNvSpPr>
            <a:spLocks noGrp="1"/>
          </p:cNvSpPr>
          <p:nvPr>
            <p:ph type="sldNum" sz="quarter" idx="12"/>
          </p:nvPr>
        </p:nvSpPr>
        <p:spPr/>
        <p:txBody>
          <a:bodyPr/>
          <a:lstStyle>
            <a:lvl1pPr>
              <a:defRPr/>
            </a:lvl1pPr>
          </a:lstStyle>
          <a:p>
            <a:fld id="{67CE7BB0-2ECF-4F7B-A6FD-6B266BEA8A6E}" type="slidenum">
              <a:rPr lang="en-GB" altLang="en-US"/>
              <a:pPr/>
              <a:t>‹#›</a:t>
            </a:fld>
            <a:endParaRPr lang="en-GB" altLang="en-US"/>
          </a:p>
        </p:txBody>
      </p:sp>
    </p:spTree>
    <p:extLst>
      <p:ext uri="{BB962C8B-B14F-4D97-AF65-F5344CB8AC3E}">
        <p14:creationId xmlns:p14="http://schemas.microsoft.com/office/powerpoint/2010/main" val="72719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1CFB44-C251-F983-8C47-C4237B64B51B}"/>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5" name="Footer Placeholder 4">
            <a:extLst>
              <a:ext uri="{FF2B5EF4-FFF2-40B4-BE49-F238E27FC236}">
                <a16:creationId xmlns:a16="http://schemas.microsoft.com/office/drawing/2014/main" id="{98581F2A-E1DD-2AAF-19BD-2D8F791413F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04E756B-746D-BD51-0ACD-EC9713F3DA97}"/>
              </a:ext>
            </a:extLst>
          </p:cNvPr>
          <p:cNvSpPr>
            <a:spLocks noGrp="1"/>
          </p:cNvSpPr>
          <p:nvPr>
            <p:ph type="sldNum" sz="quarter" idx="12"/>
          </p:nvPr>
        </p:nvSpPr>
        <p:spPr/>
        <p:txBody>
          <a:bodyPr/>
          <a:lstStyle>
            <a:lvl1pPr>
              <a:defRPr/>
            </a:lvl1pPr>
          </a:lstStyle>
          <a:p>
            <a:pPr>
              <a:defRPr/>
            </a:pPr>
            <a:fld id="{D24AB5B5-1861-475F-B82C-EC90CBB98B19}" type="slidenum">
              <a:rPr lang="en-GB" altLang="en-US"/>
              <a:pPr>
                <a:defRPr/>
              </a:pPr>
              <a:t>‹#›</a:t>
            </a:fld>
            <a:endParaRPr lang="en-GB" altLang="en-US"/>
          </a:p>
        </p:txBody>
      </p:sp>
    </p:spTree>
    <p:extLst>
      <p:ext uri="{BB962C8B-B14F-4D97-AF65-F5344CB8AC3E}">
        <p14:creationId xmlns:p14="http://schemas.microsoft.com/office/powerpoint/2010/main" val="3592268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6922DE-2798-BF24-B517-AD3C1F37ECA8}"/>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5" name="Footer Placeholder 4">
            <a:extLst>
              <a:ext uri="{FF2B5EF4-FFF2-40B4-BE49-F238E27FC236}">
                <a16:creationId xmlns:a16="http://schemas.microsoft.com/office/drawing/2014/main" id="{4B64B759-9549-86AA-5FFE-48544858CFB7}"/>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78EA0A2-4CDB-FA9F-64AD-694F87C33F00}"/>
              </a:ext>
            </a:extLst>
          </p:cNvPr>
          <p:cNvSpPr>
            <a:spLocks noGrp="1"/>
          </p:cNvSpPr>
          <p:nvPr>
            <p:ph type="sldNum" sz="quarter" idx="12"/>
          </p:nvPr>
        </p:nvSpPr>
        <p:spPr/>
        <p:txBody>
          <a:bodyPr/>
          <a:lstStyle>
            <a:lvl1pPr>
              <a:defRPr/>
            </a:lvl1pPr>
          </a:lstStyle>
          <a:p>
            <a:pPr>
              <a:defRPr/>
            </a:pPr>
            <a:fld id="{BF0C6461-D5D4-4419-8757-343826D14A32}" type="slidenum">
              <a:rPr lang="en-GB" altLang="en-US"/>
              <a:pPr>
                <a:defRPr/>
              </a:pPr>
              <a:t>‹#›</a:t>
            </a:fld>
            <a:endParaRPr lang="en-GB" altLang="en-US"/>
          </a:p>
        </p:txBody>
      </p:sp>
    </p:spTree>
    <p:extLst>
      <p:ext uri="{BB962C8B-B14F-4D97-AF65-F5344CB8AC3E}">
        <p14:creationId xmlns:p14="http://schemas.microsoft.com/office/powerpoint/2010/main" val="3140759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CBC7A8-ECB9-901B-60AD-9DA5601C3F99}"/>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5" name="Footer Placeholder 4">
            <a:extLst>
              <a:ext uri="{FF2B5EF4-FFF2-40B4-BE49-F238E27FC236}">
                <a16:creationId xmlns:a16="http://schemas.microsoft.com/office/drawing/2014/main" id="{00EE6307-BB9E-8705-855C-4B5222D4E3C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C0437EC-3CEA-839A-C589-97574172EBC2}"/>
              </a:ext>
            </a:extLst>
          </p:cNvPr>
          <p:cNvSpPr>
            <a:spLocks noGrp="1"/>
          </p:cNvSpPr>
          <p:nvPr>
            <p:ph type="sldNum" sz="quarter" idx="12"/>
          </p:nvPr>
        </p:nvSpPr>
        <p:spPr/>
        <p:txBody>
          <a:bodyPr/>
          <a:lstStyle>
            <a:lvl1pPr>
              <a:defRPr/>
            </a:lvl1pPr>
          </a:lstStyle>
          <a:p>
            <a:pPr>
              <a:defRPr/>
            </a:pPr>
            <a:fld id="{E07DA468-CCDE-4674-90DD-C55F615AE53A}" type="slidenum">
              <a:rPr lang="en-GB" altLang="en-US"/>
              <a:pPr>
                <a:defRPr/>
              </a:pPr>
              <a:t>‹#›</a:t>
            </a:fld>
            <a:endParaRPr lang="en-GB" altLang="en-US"/>
          </a:p>
        </p:txBody>
      </p:sp>
    </p:spTree>
    <p:extLst>
      <p:ext uri="{BB962C8B-B14F-4D97-AF65-F5344CB8AC3E}">
        <p14:creationId xmlns:p14="http://schemas.microsoft.com/office/powerpoint/2010/main" val="560448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E979658-33DF-BF5F-A071-E5CCC564D394}"/>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6" name="Footer Placeholder 5">
            <a:extLst>
              <a:ext uri="{FF2B5EF4-FFF2-40B4-BE49-F238E27FC236}">
                <a16:creationId xmlns:a16="http://schemas.microsoft.com/office/drawing/2014/main" id="{2139921E-C240-9403-7795-250996D2C75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E47C4A48-A34E-89CE-E316-230E764F6431}"/>
              </a:ext>
            </a:extLst>
          </p:cNvPr>
          <p:cNvSpPr>
            <a:spLocks noGrp="1"/>
          </p:cNvSpPr>
          <p:nvPr>
            <p:ph type="sldNum" sz="quarter" idx="12"/>
          </p:nvPr>
        </p:nvSpPr>
        <p:spPr/>
        <p:txBody>
          <a:bodyPr/>
          <a:lstStyle>
            <a:lvl1pPr>
              <a:defRPr/>
            </a:lvl1pPr>
          </a:lstStyle>
          <a:p>
            <a:pPr>
              <a:defRPr/>
            </a:pPr>
            <a:fld id="{CF5DECA0-42E3-4A06-90BA-58D00BF06B51}" type="slidenum">
              <a:rPr lang="en-GB" altLang="en-US"/>
              <a:pPr>
                <a:defRPr/>
              </a:pPr>
              <a:t>‹#›</a:t>
            </a:fld>
            <a:endParaRPr lang="en-GB" altLang="en-US"/>
          </a:p>
        </p:txBody>
      </p:sp>
    </p:spTree>
    <p:extLst>
      <p:ext uri="{BB962C8B-B14F-4D97-AF65-F5344CB8AC3E}">
        <p14:creationId xmlns:p14="http://schemas.microsoft.com/office/powerpoint/2010/main" val="3381989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C78D790-74F9-49BA-01E0-1D8AD0DAFEE1}"/>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8" name="Footer Placeholder 7">
            <a:extLst>
              <a:ext uri="{FF2B5EF4-FFF2-40B4-BE49-F238E27FC236}">
                <a16:creationId xmlns:a16="http://schemas.microsoft.com/office/drawing/2014/main" id="{6D1AF7CE-3952-46AB-6774-A88233519899}"/>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8">
            <a:extLst>
              <a:ext uri="{FF2B5EF4-FFF2-40B4-BE49-F238E27FC236}">
                <a16:creationId xmlns:a16="http://schemas.microsoft.com/office/drawing/2014/main" id="{F33AFD45-5F84-42D1-4143-EE782C8FCE62}"/>
              </a:ext>
            </a:extLst>
          </p:cNvPr>
          <p:cNvSpPr>
            <a:spLocks noGrp="1"/>
          </p:cNvSpPr>
          <p:nvPr>
            <p:ph type="sldNum" sz="quarter" idx="12"/>
          </p:nvPr>
        </p:nvSpPr>
        <p:spPr/>
        <p:txBody>
          <a:bodyPr/>
          <a:lstStyle>
            <a:lvl1pPr>
              <a:defRPr/>
            </a:lvl1pPr>
          </a:lstStyle>
          <a:p>
            <a:pPr>
              <a:defRPr/>
            </a:pPr>
            <a:fld id="{B9487628-6F96-4718-8FDE-2F67B828C297}" type="slidenum">
              <a:rPr lang="en-GB" altLang="en-US"/>
              <a:pPr>
                <a:defRPr/>
              </a:pPr>
              <a:t>‹#›</a:t>
            </a:fld>
            <a:endParaRPr lang="en-GB" altLang="en-US"/>
          </a:p>
        </p:txBody>
      </p:sp>
    </p:spTree>
    <p:extLst>
      <p:ext uri="{BB962C8B-B14F-4D97-AF65-F5344CB8AC3E}">
        <p14:creationId xmlns:p14="http://schemas.microsoft.com/office/powerpoint/2010/main" val="8238133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C5DBC95-B1E5-04B6-FE7A-C75EF031F871}"/>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4" name="Footer Placeholder 3">
            <a:extLst>
              <a:ext uri="{FF2B5EF4-FFF2-40B4-BE49-F238E27FC236}">
                <a16:creationId xmlns:a16="http://schemas.microsoft.com/office/drawing/2014/main" id="{DBD0C26B-0751-3767-6DDC-461F42290475}"/>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E946EC04-8D82-E579-91D1-6948D19623B3}"/>
              </a:ext>
            </a:extLst>
          </p:cNvPr>
          <p:cNvSpPr>
            <a:spLocks noGrp="1"/>
          </p:cNvSpPr>
          <p:nvPr>
            <p:ph type="sldNum" sz="quarter" idx="12"/>
          </p:nvPr>
        </p:nvSpPr>
        <p:spPr/>
        <p:txBody>
          <a:bodyPr/>
          <a:lstStyle>
            <a:lvl1pPr>
              <a:defRPr/>
            </a:lvl1pPr>
          </a:lstStyle>
          <a:p>
            <a:pPr>
              <a:defRPr/>
            </a:pPr>
            <a:fld id="{112F755E-6C7B-4686-AB78-9E37ABCC2DDF}" type="slidenum">
              <a:rPr lang="en-GB" altLang="en-US"/>
              <a:pPr>
                <a:defRPr/>
              </a:pPr>
              <a:t>‹#›</a:t>
            </a:fld>
            <a:endParaRPr lang="en-GB" altLang="en-US"/>
          </a:p>
        </p:txBody>
      </p:sp>
    </p:spTree>
    <p:extLst>
      <p:ext uri="{BB962C8B-B14F-4D97-AF65-F5344CB8AC3E}">
        <p14:creationId xmlns:p14="http://schemas.microsoft.com/office/powerpoint/2010/main" val="837244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347AD9-C25C-47E9-E04A-572AC59D62CA}"/>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3" name="Footer Placeholder 2">
            <a:extLst>
              <a:ext uri="{FF2B5EF4-FFF2-40B4-BE49-F238E27FC236}">
                <a16:creationId xmlns:a16="http://schemas.microsoft.com/office/drawing/2014/main" id="{ECB1A09F-6DD1-25F2-0E47-3CD42B571235}"/>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3">
            <a:extLst>
              <a:ext uri="{FF2B5EF4-FFF2-40B4-BE49-F238E27FC236}">
                <a16:creationId xmlns:a16="http://schemas.microsoft.com/office/drawing/2014/main" id="{256C0092-120A-3F58-8454-202A8F360A3A}"/>
              </a:ext>
            </a:extLst>
          </p:cNvPr>
          <p:cNvSpPr>
            <a:spLocks noGrp="1"/>
          </p:cNvSpPr>
          <p:nvPr>
            <p:ph type="sldNum" sz="quarter" idx="12"/>
          </p:nvPr>
        </p:nvSpPr>
        <p:spPr/>
        <p:txBody>
          <a:bodyPr/>
          <a:lstStyle>
            <a:lvl1pPr>
              <a:defRPr/>
            </a:lvl1pPr>
          </a:lstStyle>
          <a:p>
            <a:pPr>
              <a:defRPr/>
            </a:pPr>
            <a:fld id="{F961DB59-152D-4E31-9840-B83DCDC178FC}" type="slidenum">
              <a:rPr lang="en-GB" altLang="en-US"/>
              <a:pPr>
                <a:defRPr/>
              </a:pPr>
              <a:t>‹#›</a:t>
            </a:fld>
            <a:endParaRPr lang="en-GB" altLang="en-US"/>
          </a:p>
        </p:txBody>
      </p:sp>
    </p:spTree>
    <p:extLst>
      <p:ext uri="{BB962C8B-B14F-4D97-AF65-F5344CB8AC3E}">
        <p14:creationId xmlns:p14="http://schemas.microsoft.com/office/powerpoint/2010/main" val="17848032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CAA317-74CE-8624-38E0-FDD7CC3D84E7}"/>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6" name="Footer Placeholder 5">
            <a:extLst>
              <a:ext uri="{FF2B5EF4-FFF2-40B4-BE49-F238E27FC236}">
                <a16:creationId xmlns:a16="http://schemas.microsoft.com/office/drawing/2014/main" id="{373E7E75-400A-C424-192E-75DF5A83A3A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DA62C742-F2F1-22DE-F1A5-AFB0965EE908}"/>
              </a:ext>
            </a:extLst>
          </p:cNvPr>
          <p:cNvSpPr>
            <a:spLocks noGrp="1"/>
          </p:cNvSpPr>
          <p:nvPr>
            <p:ph type="sldNum" sz="quarter" idx="12"/>
          </p:nvPr>
        </p:nvSpPr>
        <p:spPr/>
        <p:txBody>
          <a:bodyPr/>
          <a:lstStyle>
            <a:lvl1pPr>
              <a:defRPr/>
            </a:lvl1pPr>
          </a:lstStyle>
          <a:p>
            <a:pPr>
              <a:defRPr/>
            </a:pPr>
            <a:fld id="{A90577E9-2BC0-4F39-80D4-3AF033DC146C}" type="slidenum">
              <a:rPr lang="en-GB" altLang="en-US"/>
              <a:pPr>
                <a:defRPr/>
              </a:pPr>
              <a:t>‹#›</a:t>
            </a:fld>
            <a:endParaRPr lang="en-GB" altLang="en-US"/>
          </a:p>
        </p:txBody>
      </p:sp>
    </p:spTree>
    <p:extLst>
      <p:ext uri="{BB962C8B-B14F-4D97-AF65-F5344CB8AC3E}">
        <p14:creationId xmlns:p14="http://schemas.microsoft.com/office/powerpoint/2010/main" val="17444004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31CF36B-5B4F-7D80-1624-123DB66A740E}"/>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6" name="Footer Placeholder 5">
            <a:extLst>
              <a:ext uri="{FF2B5EF4-FFF2-40B4-BE49-F238E27FC236}">
                <a16:creationId xmlns:a16="http://schemas.microsoft.com/office/drawing/2014/main" id="{257069D5-4723-7CB2-FB18-568D997E6E7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AF21BAFB-C158-F975-506A-56005C85970D}"/>
              </a:ext>
            </a:extLst>
          </p:cNvPr>
          <p:cNvSpPr>
            <a:spLocks noGrp="1"/>
          </p:cNvSpPr>
          <p:nvPr>
            <p:ph type="sldNum" sz="quarter" idx="12"/>
          </p:nvPr>
        </p:nvSpPr>
        <p:spPr/>
        <p:txBody>
          <a:bodyPr/>
          <a:lstStyle>
            <a:lvl1pPr>
              <a:defRPr/>
            </a:lvl1pPr>
          </a:lstStyle>
          <a:p>
            <a:pPr>
              <a:defRPr/>
            </a:pPr>
            <a:fld id="{D101460E-A1EC-4312-A703-632E6FABD678}" type="slidenum">
              <a:rPr lang="en-GB" altLang="en-US"/>
              <a:pPr>
                <a:defRPr/>
              </a:pPr>
              <a:t>‹#›</a:t>
            </a:fld>
            <a:endParaRPr lang="en-GB" altLang="en-US"/>
          </a:p>
        </p:txBody>
      </p:sp>
    </p:spTree>
    <p:extLst>
      <p:ext uri="{BB962C8B-B14F-4D97-AF65-F5344CB8AC3E}">
        <p14:creationId xmlns:p14="http://schemas.microsoft.com/office/powerpoint/2010/main" val="3320495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C74A79-CD56-712E-832E-B8C55B42877E}"/>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5" name="Footer Placeholder 4">
            <a:extLst>
              <a:ext uri="{FF2B5EF4-FFF2-40B4-BE49-F238E27FC236}">
                <a16:creationId xmlns:a16="http://schemas.microsoft.com/office/drawing/2014/main" id="{E3E8C803-C53D-92BD-4BDE-EA35BFC46BB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254722A-4693-9BD2-D03C-D0C41EFBAAD8}"/>
              </a:ext>
            </a:extLst>
          </p:cNvPr>
          <p:cNvSpPr>
            <a:spLocks noGrp="1"/>
          </p:cNvSpPr>
          <p:nvPr>
            <p:ph type="sldNum" sz="quarter" idx="12"/>
          </p:nvPr>
        </p:nvSpPr>
        <p:spPr/>
        <p:txBody>
          <a:bodyPr/>
          <a:lstStyle>
            <a:lvl1pPr>
              <a:defRPr/>
            </a:lvl1pPr>
          </a:lstStyle>
          <a:p>
            <a:pPr>
              <a:defRPr/>
            </a:pPr>
            <a:fld id="{86EA394E-4742-4E4B-9E46-BC81FD1A5360}" type="slidenum">
              <a:rPr lang="en-GB" altLang="en-US"/>
              <a:pPr>
                <a:defRPr/>
              </a:pPr>
              <a:t>‹#›</a:t>
            </a:fld>
            <a:endParaRPr lang="en-GB" altLang="en-US"/>
          </a:p>
        </p:txBody>
      </p:sp>
    </p:spTree>
    <p:extLst>
      <p:ext uri="{BB962C8B-B14F-4D97-AF65-F5344CB8AC3E}">
        <p14:creationId xmlns:p14="http://schemas.microsoft.com/office/powerpoint/2010/main" val="16446473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C333EB-5DBE-72F1-BC30-AFA1A6CD9F35}"/>
              </a:ext>
            </a:extLst>
          </p:cNvPr>
          <p:cNvSpPr>
            <a:spLocks noGrp="1"/>
          </p:cNvSpPr>
          <p:nvPr>
            <p:ph type="dt" sz="half" idx="10"/>
          </p:nvPr>
        </p:nvSpPr>
        <p:spPr/>
        <p:txBody>
          <a:bodyPr/>
          <a:lstStyle>
            <a:lvl1pPr>
              <a:defRPr/>
            </a:lvl1pPr>
          </a:lstStyle>
          <a:p>
            <a:pPr>
              <a:defRPr/>
            </a:pPr>
            <a:fld id="{7FBEAE52-48ED-4D23-A00A-4C16CD0964A8}" type="datetimeFigureOut">
              <a:rPr lang="en-GB"/>
              <a:pPr>
                <a:defRPr/>
              </a:pPr>
              <a:t>23/02/2023</a:t>
            </a:fld>
            <a:endParaRPr lang="en-GB"/>
          </a:p>
        </p:txBody>
      </p:sp>
      <p:sp>
        <p:nvSpPr>
          <p:cNvPr id="5" name="Footer Placeholder 4">
            <a:extLst>
              <a:ext uri="{FF2B5EF4-FFF2-40B4-BE49-F238E27FC236}">
                <a16:creationId xmlns:a16="http://schemas.microsoft.com/office/drawing/2014/main" id="{BC745597-E02F-DA9F-CDC9-95BB5FC600E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979582A-1F3F-0F34-37B0-BD8F68ABFE45}"/>
              </a:ext>
            </a:extLst>
          </p:cNvPr>
          <p:cNvSpPr>
            <a:spLocks noGrp="1"/>
          </p:cNvSpPr>
          <p:nvPr>
            <p:ph type="sldNum" sz="quarter" idx="12"/>
          </p:nvPr>
        </p:nvSpPr>
        <p:spPr/>
        <p:txBody>
          <a:bodyPr/>
          <a:lstStyle>
            <a:lvl1pPr>
              <a:defRPr/>
            </a:lvl1pPr>
          </a:lstStyle>
          <a:p>
            <a:pPr>
              <a:defRPr/>
            </a:pPr>
            <a:fld id="{B046B98F-BEF4-43A2-A9B9-5C365AC10738}" type="slidenum">
              <a:rPr lang="en-GB" altLang="en-US"/>
              <a:pPr>
                <a:defRPr/>
              </a:pPr>
              <a:t>‹#›</a:t>
            </a:fld>
            <a:endParaRPr lang="en-GB" altLang="en-US"/>
          </a:p>
        </p:txBody>
      </p:sp>
    </p:spTree>
    <p:extLst>
      <p:ext uri="{BB962C8B-B14F-4D97-AF65-F5344CB8AC3E}">
        <p14:creationId xmlns:p14="http://schemas.microsoft.com/office/powerpoint/2010/main" val="4129729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Title Placeholder 1">
            <a:extLst>
              <a:ext uri="{FF2B5EF4-FFF2-40B4-BE49-F238E27FC236}">
                <a16:creationId xmlns:a16="http://schemas.microsoft.com/office/drawing/2014/main" id="{AF7E6FB3-1512-97E3-1D1C-D87B593E6DEE}"/>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3315" name="Text Placeholder 2">
            <a:extLst>
              <a:ext uri="{FF2B5EF4-FFF2-40B4-BE49-F238E27FC236}">
                <a16:creationId xmlns:a16="http://schemas.microsoft.com/office/drawing/2014/main" id="{9DD41F85-5197-EF38-41D2-D04B8D5AE647}"/>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EC266699-0559-CC42-A353-809FF10DC32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0C98E7BA-E472-4F7C-ADC2-586530F5EEC1}" type="datetime1">
              <a:rPr lang="en-GB"/>
              <a:pPr>
                <a:defRPr/>
              </a:pPr>
              <a:t>23/02/2023</a:t>
            </a:fld>
            <a:endParaRPr lang="en-GB"/>
          </a:p>
        </p:txBody>
      </p:sp>
      <p:sp>
        <p:nvSpPr>
          <p:cNvPr id="5" name="Footer Placeholder 4">
            <a:extLst>
              <a:ext uri="{FF2B5EF4-FFF2-40B4-BE49-F238E27FC236}">
                <a16:creationId xmlns:a16="http://schemas.microsoft.com/office/drawing/2014/main" id="{B84FE51E-BF8B-8F4F-8472-BFA6AE1E2A8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GB" altLang="en-US"/>
              <a:t>Topic 1  You and The Community of the Bees</a:t>
            </a:r>
          </a:p>
        </p:txBody>
      </p:sp>
      <p:sp>
        <p:nvSpPr>
          <p:cNvPr id="6" name="Slide Number Placeholder 5">
            <a:extLst>
              <a:ext uri="{FF2B5EF4-FFF2-40B4-BE49-F238E27FC236}">
                <a16:creationId xmlns:a16="http://schemas.microsoft.com/office/drawing/2014/main" id="{D9459F3E-2ADE-CA47-BF38-3A8D545530FF}"/>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fld id="{DA40ACEB-0A43-4D61-8CAB-781D23AAA220}" type="slidenum">
              <a:rPr lang="en-GB" altLang="en-US"/>
              <a:pPr/>
              <a:t>‹#›</a:t>
            </a:fld>
            <a:endParaRPr lang="en-GB" altLang="en-US"/>
          </a:p>
        </p:txBody>
      </p:sp>
    </p:spTree>
    <p:extLst>
      <p:ext uri="{BB962C8B-B14F-4D97-AF65-F5344CB8AC3E}">
        <p14:creationId xmlns:p14="http://schemas.microsoft.com/office/powerpoint/2010/main" val="25217750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1FEAF41D-3FD6-1362-9CCA-D8D0DB8D1200}"/>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A4084C66-5DF9-3842-148E-28685F60E927}"/>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E48657F5-C933-771D-54D0-BC4FC08664F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2CE09299-6492-4CFE-8906-D6C8FA765D43}" type="datetime1">
              <a:rPr lang="en-GB"/>
              <a:pPr>
                <a:defRPr/>
              </a:pPr>
              <a:t>23/02/2023</a:t>
            </a:fld>
            <a:endParaRPr lang="en-GB"/>
          </a:p>
        </p:txBody>
      </p:sp>
      <p:sp>
        <p:nvSpPr>
          <p:cNvPr id="5" name="Footer Placeholder 4">
            <a:extLst>
              <a:ext uri="{FF2B5EF4-FFF2-40B4-BE49-F238E27FC236}">
                <a16:creationId xmlns:a16="http://schemas.microsoft.com/office/drawing/2014/main" id="{B2A63BA7-770B-0DFC-3C9C-4568880F16E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GB" altLang="en-US"/>
              <a:t>Topic 1  You and The Community of the Bees</a:t>
            </a:r>
          </a:p>
        </p:txBody>
      </p:sp>
      <p:sp>
        <p:nvSpPr>
          <p:cNvPr id="6" name="Slide Number Placeholder 5">
            <a:extLst>
              <a:ext uri="{FF2B5EF4-FFF2-40B4-BE49-F238E27FC236}">
                <a16:creationId xmlns:a16="http://schemas.microsoft.com/office/drawing/2014/main" id="{8495AA1C-745D-2175-DB3C-4169D7EB7FA1}"/>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pPr>
              <a:defRPr/>
            </a:pPr>
            <a:fld id="{5FA9FAE9-9667-40D4-AE51-418985FCF174}" type="slidenum">
              <a:rPr lang="en-GB" altLang="en-US"/>
              <a:pPr>
                <a:defRPr/>
              </a:pPr>
              <a:t>‹#›</a:t>
            </a:fld>
            <a:endParaRPr lang="en-GB" altLang="en-US"/>
          </a:p>
        </p:txBody>
      </p:sp>
    </p:spTree>
    <p:extLst>
      <p:ext uri="{BB962C8B-B14F-4D97-AF65-F5344CB8AC3E}">
        <p14:creationId xmlns:p14="http://schemas.microsoft.com/office/powerpoint/2010/main" val="46583712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hdr="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emf"/><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tiff"/><Relationship Id="rId4" Type="http://schemas.openxmlformats.org/officeDocument/2006/relationships/image" Target="../media/image7.tif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flickr.com/photos/mattx27/5226401322"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flickr.com/photos/blavandmaster/32300267351"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pixnio.com/flora-plants/flowers/wildflowers-pictures/nature-flower-flora-rapeseed-oilseed-plant-herb-see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flickr.com/photos/49363747@N02/4891909725"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www.wallpaperflare.com/beach-wasps-insect-closeup-fish-animal-wildlife-animal-themes-wallpaper-gelhy" TargetMode="External"/><Relationship Id="rId5" Type="http://schemas.openxmlformats.org/officeDocument/2006/relationships/image" Target="../media/image25.jpg"/><Relationship Id="rId4" Type="http://schemas.openxmlformats.org/officeDocument/2006/relationships/hyperlink" Target="https://www.publicdomainpictures.net/view-image.php?image=369618&amp;picture=large-bee-hive"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31.tiff"/><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gif"/></Relationships>
</file>

<file path=ppt/slides/_rels/slide2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7E2FD-8021-BE40-ADF8-73B2737CF137}"/>
              </a:ext>
            </a:extLst>
          </p:cNvPr>
          <p:cNvSpPr>
            <a:spLocks noGrp="1"/>
          </p:cNvSpPr>
          <p:nvPr>
            <p:ph type="title"/>
          </p:nvPr>
        </p:nvSpPr>
        <p:spPr>
          <a:solidFill>
            <a:srgbClr val="EFCD9F"/>
          </a:solidFill>
          <a:ln>
            <a:solidFill>
              <a:schemeClr val="accent6">
                <a:lumMod val="75000"/>
              </a:schemeClr>
            </a:solidFill>
          </a:ln>
        </p:spPr>
        <p:txBody>
          <a:bodyPr rtlCol="0">
            <a:noAutofit/>
          </a:bodyPr>
          <a:lstStyle/>
          <a:p>
            <a:pPr algn="ctr" eaLnBrk="1" fontAlgn="auto" hangingPunct="1">
              <a:spcAft>
                <a:spcPts val="0"/>
              </a:spcAft>
              <a:defRPr/>
            </a:pPr>
            <a:br>
              <a:rPr lang="en-GB" sz="2800" b="1" dirty="0">
                <a:latin typeface="Arial" panose="020B0604020202020204" pitchFamily="34" charset="0"/>
                <a:cs typeface="Arial" panose="020B0604020202020204" pitchFamily="34" charset="0"/>
              </a:rPr>
            </a:br>
            <a:r>
              <a:rPr lang="en-GB" sz="3000" b="1" dirty="0">
                <a:effectLst>
                  <a:outerShdw blurRad="50800" dist="38100" algn="l" rotWithShape="0">
                    <a:prstClr val="black">
                      <a:alpha val="40000"/>
                    </a:prstClr>
                  </a:outerShdw>
                </a:effectLst>
                <a:latin typeface="Arial" panose="020B0604020202020204" pitchFamily="34" charset="0"/>
                <a:cs typeface="Arial" panose="020B0604020202020204" pitchFamily="34" charset="0"/>
              </a:rPr>
              <a:t>Ludlow &amp; District Beekeepers Association</a:t>
            </a:r>
            <a:br>
              <a:rPr lang="en-GB" sz="2800" b="1" dirty="0">
                <a:latin typeface="Arial" panose="020B0604020202020204" pitchFamily="34" charset="0"/>
                <a:cs typeface="Arial" panose="020B0604020202020204" pitchFamily="34" charset="0"/>
              </a:rPr>
            </a:br>
            <a:endParaRPr lang="en-GB"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863E9B9-A95D-5443-ABB0-32B9170F500C}"/>
              </a:ext>
            </a:extLst>
          </p:cNvPr>
          <p:cNvSpPr>
            <a:spLocks noGrp="1"/>
          </p:cNvSpPr>
          <p:nvPr>
            <p:ph idx="1"/>
          </p:nvPr>
        </p:nvSpPr>
        <p:spPr/>
        <p:txBody>
          <a:bodyPr rtlCol="0">
            <a:normAutofit/>
          </a:bodyPr>
          <a:lstStyle/>
          <a:p>
            <a:pPr eaLnBrk="1" fontAlgn="auto" hangingPunct="1">
              <a:spcAft>
                <a:spcPts val="0"/>
              </a:spcAft>
              <a:defRPr/>
            </a:pPr>
            <a:endParaRPr lang="en-GB" dirty="0">
              <a:latin typeface="Arial" panose="020B0604020202020204" pitchFamily="34" charset="0"/>
              <a:cs typeface="Arial" panose="020B0604020202020204" pitchFamily="34" charset="0"/>
            </a:endParaRPr>
          </a:p>
          <a:p>
            <a:pPr marL="0" indent="0" algn="ctr" eaLnBrk="1" fontAlgn="auto" hangingPunct="1">
              <a:spcAft>
                <a:spcPts val="0"/>
              </a:spcAft>
              <a:buFont typeface="Arial" panose="020B0604020202020204" pitchFamily="34" charset="0"/>
              <a:buNone/>
              <a:defRPr/>
            </a:pPr>
            <a:endParaRPr lang="en-GB" sz="3200" dirty="0">
              <a:latin typeface="Arial" panose="020B0604020202020204" pitchFamily="34" charset="0"/>
              <a:cs typeface="Arial" panose="020B0604020202020204" pitchFamily="34" charset="0"/>
            </a:endParaRPr>
          </a:p>
          <a:p>
            <a:pPr marL="0" indent="0" algn="ctr" eaLnBrk="1" fontAlgn="auto" hangingPunct="1">
              <a:spcAft>
                <a:spcPts val="0"/>
              </a:spcAft>
              <a:buFont typeface="Arial" panose="020B0604020202020204" pitchFamily="34" charset="0"/>
              <a:buNone/>
              <a:defRPr/>
            </a:pPr>
            <a:r>
              <a:rPr lang="en-GB" sz="3200" b="1" dirty="0">
                <a:latin typeface="Arial" panose="020B0604020202020204" pitchFamily="34" charset="0"/>
                <a:cs typeface="Arial" panose="020B0604020202020204" pitchFamily="34" charset="0"/>
              </a:rPr>
              <a:t>					</a:t>
            </a:r>
          </a:p>
          <a:p>
            <a:pPr marL="0" indent="0" algn="ctr" eaLnBrk="1" fontAlgn="auto" hangingPunct="1">
              <a:spcAft>
                <a:spcPts val="0"/>
              </a:spcAft>
              <a:buFont typeface="Arial" panose="020B0604020202020204" pitchFamily="34" charset="0"/>
              <a:buNone/>
              <a:defRPr/>
            </a:pPr>
            <a:endParaRPr lang="en-GB" sz="3200" dirty="0">
              <a:latin typeface="Arial" panose="020B0604020202020204" pitchFamily="34" charset="0"/>
              <a:cs typeface="Arial" panose="020B0604020202020204" pitchFamily="34" charset="0"/>
            </a:endParaRPr>
          </a:p>
          <a:p>
            <a:pPr marL="0" indent="0" algn="ctr" eaLnBrk="1" fontAlgn="auto" hangingPunct="1">
              <a:spcAft>
                <a:spcPts val="0"/>
              </a:spcAft>
              <a:buFont typeface="Arial" panose="020B0604020202020204" pitchFamily="34" charset="0"/>
              <a:buNone/>
              <a:defRPr/>
            </a:pPr>
            <a:endParaRPr lang="en-GB" sz="3000" dirty="0">
              <a:latin typeface="Arial" panose="020B0604020202020204" pitchFamily="34" charset="0"/>
              <a:cs typeface="Arial" panose="020B0604020202020204" pitchFamily="34" charset="0"/>
            </a:endParaRPr>
          </a:p>
          <a:p>
            <a:pPr marL="0" indent="0" algn="ctr" eaLnBrk="1" fontAlgn="auto" hangingPunct="1">
              <a:spcAft>
                <a:spcPts val="0"/>
              </a:spcAft>
              <a:buFont typeface="Arial" panose="020B0604020202020204" pitchFamily="34" charset="0"/>
              <a:buNone/>
              <a:defRPr/>
            </a:pPr>
            <a:r>
              <a:rPr lang="en-GB" sz="3000" b="1" dirty="0">
                <a:latin typeface="Arial" panose="020B0604020202020204" pitchFamily="34" charset="0"/>
                <a:cs typeface="Arial" panose="020B0604020202020204" pitchFamily="34" charset="0"/>
              </a:rPr>
              <a:t>Session 3 Book Chapter 5</a:t>
            </a:r>
          </a:p>
          <a:p>
            <a:pPr marL="0" indent="0" algn="ctr" eaLnBrk="1" fontAlgn="auto" hangingPunct="1">
              <a:spcAft>
                <a:spcPts val="0"/>
              </a:spcAft>
              <a:buFont typeface="Arial" panose="020B0604020202020204" pitchFamily="34" charset="0"/>
              <a:buNone/>
              <a:defRPr/>
            </a:pPr>
            <a:r>
              <a:rPr lang="en-GB" sz="3000" dirty="0">
                <a:latin typeface="Arial" panose="020B0604020202020204" pitchFamily="34" charset="0"/>
                <a:cs typeface="Arial" panose="020B0604020202020204" pitchFamily="34" charset="0"/>
              </a:rPr>
              <a:t>An Introduction to Beekeeping:</a:t>
            </a:r>
          </a:p>
          <a:p>
            <a:pPr marL="0" indent="0" algn="ctr" eaLnBrk="1" fontAlgn="auto" hangingPunct="1">
              <a:spcAft>
                <a:spcPts val="0"/>
              </a:spcAft>
              <a:buFont typeface="Arial" panose="020B0604020202020204" pitchFamily="34" charset="0"/>
              <a:buNone/>
              <a:defRPr/>
            </a:pPr>
            <a:r>
              <a:rPr lang="en-GB" sz="3000" dirty="0">
                <a:latin typeface="Arial" panose="020B0604020202020204" pitchFamily="34" charset="0"/>
                <a:cs typeface="Arial" panose="020B0604020202020204" pitchFamily="34" charset="0"/>
              </a:rPr>
              <a:t>The Beekeeping Year</a:t>
            </a:r>
          </a:p>
          <a:p>
            <a:pPr eaLnBrk="1" fontAlgn="auto" hangingPunct="1">
              <a:spcAft>
                <a:spcPts val="0"/>
              </a:spcAft>
              <a:defRPr/>
            </a:pPr>
            <a:endParaRPr lang="en-GB" dirty="0">
              <a:latin typeface="Arial" panose="020B0604020202020204" pitchFamily="34" charset="0"/>
              <a:cs typeface="Arial" panose="020B0604020202020204" pitchFamily="34" charset="0"/>
            </a:endParaRPr>
          </a:p>
        </p:txBody>
      </p:sp>
      <p:sp>
        <p:nvSpPr>
          <p:cNvPr id="66564" name="Slide Number Placeholder 6">
            <a:extLst>
              <a:ext uri="{FF2B5EF4-FFF2-40B4-BE49-F238E27FC236}">
                <a16:creationId xmlns:a16="http://schemas.microsoft.com/office/drawing/2014/main" id="{439384E8-946B-01EB-32D6-A6FB6C7A43F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9233271-7024-4B57-94AC-CD5CD1AEA640}"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66565" name="Picture 4">
            <a:extLst>
              <a:ext uri="{FF2B5EF4-FFF2-40B4-BE49-F238E27FC236}">
                <a16:creationId xmlns:a16="http://schemas.microsoft.com/office/drawing/2014/main" id="{40814225-4649-F6C3-1F86-561758355F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4078" y="1988840"/>
            <a:ext cx="2555844" cy="216818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6566" name="TextBox 3">
            <a:extLst>
              <a:ext uri="{FF2B5EF4-FFF2-40B4-BE49-F238E27FC236}">
                <a16:creationId xmlns:a16="http://schemas.microsoft.com/office/drawing/2014/main" id="{BB0D289B-5203-8F69-5B59-C90B992F2492}"/>
              </a:ext>
            </a:extLst>
          </p:cNvPr>
          <p:cNvSpPr txBox="1">
            <a:spLocks noChangeArrowheads="1"/>
          </p:cNvSpPr>
          <p:nvPr/>
        </p:nvSpPr>
        <p:spPr bwMode="auto">
          <a:xfrm>
            <a:off x="628650" y="6330950"/>
            <a:ext cx="7886700" cy="369888"/>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66567" name="Slide Number Placeholder 6">
            <a:extLst>
              <a:ext uri="{FF2B5EF4-FFF2-40B4-BE49-F238E27FC236}">
                <a16:creationId xmlns:a16="http://schemas.microsoft.com/office/drawing/2014/main" id="{7AA9E6AD-044A-DD14-ADFF-E94052FADE2A}"/>
              </a:ext>
            </a:extLst>
          </p:cNvPr>
          <p:cNvSpPr txBox="1">
            <a:spLocks/>
          </p:cNvSpPr>
          <p:nvPr/>
        </p:nvSpPr>
        <p:spPr bwMode="auto">
          <a:xfrm>
            <a:off x="64579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D8943A1-1E95-4AB3-AF82-E56BA1F9E84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568" name="Footer Placeholder 2">
            <a:extLst>
              <a:ext uri="{FF2B5EF4-FFF2-40B4-BE49-F238E27FC236}">
                <a16:creationId xmlns:a16="http://schemas.microsoft.com/office/drawing/2014/main" id="{12296956-1FC4-4D47-2E2C-7181FFA7683F}"/>
              </a:ext>
            </a:extLst>
          </p:cNvPr>
          <p:cNvSpPr txBox="1">
            <a:spLocks noChangeArrowheads="1"/>
          </p:cNvSpPr>
          <p:nvPr/>
        </p:nvSpPr>
        <p:spPr bwMode="auto">
          <a:xfrm>
            <a:off x="2484438" y="6264275"/>
            <a:ext cx="41751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68610" name="TextBox 3">
            <a:extLst>
              <a:ext uri="{FF2B5EF4-FFF2-40B4-BE49-F238E27FC236}">
                <a16:creationId xmlns:a16="http://schemas.microsoft.com/office/drawing/2014/main" id="{DC722DE6-E9EF-2A1F-15C3-B94DB787112D}"/>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60EC3B9E-8DD3-0646-87FE-BD6AFFD2B2AA}"/>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Aims and Objectives</a:t>
            </a:r>
            <a:endParaRPr lang="en-GB" b="1" dirty="0">
              <a:latin typeface="Arial" panose="020B0604020202020204" pitchFamily="34" charset="0"/>
              <a:cs typeface="Arial" panose="020B0604020202020204" pitchFamily="34" charset="0"/>
            </a:endParaRPr>
          </a:p>
        </p:txBody>
      </p:sp>
      <p:sp>
        <p:nvSpPr>
          <p:cNvPr id="68612" name="Content Placeholder 2">
            <a:extLst>
              <a:ext uri="{FF2B5EF4-FFF2-40B4-BE49-F238E27FC236}">
                <a16:creationId xmlns:a16="http://schemas.microsoft.com/office/drawing/2014/main" id="{94747012-8885-BC80-4A6A-87F1A505E908}"/>
              </a:ext>
            </a:extLst>
          </p:cNvPr>
          <p:cNvSpPr>
            <a:spLocks noGrp="1" noChangeArrowheads="1"/>
          </p:cNvSpPr>
          <p:nvPr>
            <p:ph idx="1"/>
          </p:nvPr>
        </p:nvSpPr>
        <p:spPr>
          <a:xfrm>
            <a:off x="628650" y="1252538"/>
            <a:ext cx="7886700" cy="4352925"/>
          </a:xfrm>
          <a:noFill/>
        </p:spPr>
        <p:txBody>
          <a:bodyPr/>
          <a:lstStyle/>
          <a:p>
            <a:pPr eaLnBrk="1" hangingPunct="1"/>
            <a:endParaRPr lang="en-US" altLang="en-US" sz="2000" dirty="0">
              <a:latin typeface="Arial" panose="020B0604020202020204" pitchFamily="34" charset="0"/>
              <a:cs typeface="Arial" panose="020B0604020202020204" pitchFamily="34" charset="0"/>
            </a:endParaRPr>
          </a:p>
          <a:p>
            <a:pPr marL="0" indent="0" eaLnBrk="1" hangingPunct="1">
              <a:lnSpc>
                <a:spcPct val="100000"/>
              </a:lnSpc>
              <a:buNone/>
            </a:pPr>
            <a:r>
              <a:rPr lang="en-US" altLang="en-US" sz="2000" b="1" dirty="0">
                <a:latin typeface="Arial" panose="020B0604020202020204" pitchFamily="34" charset="0"/>
                <a:cs typeface="Arial" panose="020B0604020202020204" pitchFamily="34" charset="0"/>
              </a:rPr>
              <a:t>Aim: </a:t>
            </a:r>
          </a:p>
          <a:p>
            <a:pPr marL="0" indent="0" algn="ctr" eaLnBrk="1" hangingPunct="1">
              <a:lnSpc>
                <a:spcPct val="100000"/>
              </a:lnSpc>
              <a:buNone/>
            </a:pPr>
            <a:r>
              <a:rPr lang="en-US" altLang="en-US" sz="2000" dirty="0">
                <a:latin typeface="Arial" panose="020B0604020202020204" pitchFamily="34" charset="0"/>
                <a:cs typeface="Arial" panose="020B0604020202020204" pitchFamily="34" charset="0"/>
              </a:rPr>
              <a:t>	To understand the impact of seasons on the bees and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to give you an overview of the changing role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of the beekeeper in relation to these</a:t>
            </a:r>
          </a:p>
          <a:p>
            <a:pPr marL="457200" indent="-457200" eaLnBrk="1" hangingPunct="1">
              <a:lnSpc>
                <a:spcPct val="100000"/>
              </a:lnSpc>
              <a:buFont typeface="+mj-lt"/>
              <a:buAutoNum type="arabicPeriod"/>
            </a:pPr>
            <a:endParaRPr lang="en-US" altLang="en-US" sz="2000" dirty="0">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pPr>
            <a:r>
              <a:rPr lang="en-US" altLang="en-US" sz="2000" b="1" dirty="0">
                <a:latin typeface="Arial" panose="020B0604020202020204" pitchFamily="34" charset="0"/>
                <a:cs typeface="Arial" panose="020B0604020202020204" pitchFamily="34" charset="0"/>
              </a:rPr>
              <a:t>Objectives</a:t>
            </a:r>
            <a:r>
              <a:rPr lang="en-US" altLang="en-US" sz="2000" dirty="0">
                <a:latin typeface="Arial" panose="020B0604020202020204" pitchFamily="34" charset="0"/>
                <a:cs typeface="Arial" panose="020B0604020202020204" pitchFamily="34" charset="0"/>
              </a:rPr>
              <a:t>:</a:t>
            </a:r>
          </a:p>
          <a:p>
            <a:pPr marL="685800" lvl="1" indent="-342900" eaLnBrk="1" hangingPunct="1">
              <a:lnSpc>
                <a:spcPct val="100000"/>
              </a:lnSpc>
              <a:buFont typeface="+mj-lt"/>
              <a:buAutoNum type="alphaLcParenR"/>
            </a:pPr>
            <a:r>
              <a:rPr lang="en-US" altLang="en-US" sz="2000" dirty="0">
                <a:latin typeface="Arial" panose="020B0604020202020204" pitchFamily="34" charset="0"/>
                <a:cs typeface="Arial" panose="020B0604020202020204" pitchFamily="34" charset="0"/>
              </a:rPr>
              <a:t>To know how the behaviour of bees changes seasonally</a:t>
            </a:r>
          </a:p>
          <a:p>
            <a:pPr marL="685800" lvl="1" indent="-342900" eaLnBrk="1" hangingPunct="1">
              <a:lnSpc>
                <a:spcPct val="100000"/>
              </a:lnSpc>
              <a:buFont typeface="+mj-lt"/>
              <a:buAutoNum type="alphaLcParenR"/>
            </a:pPr>
            <a:r>
              <a:rPr lang="en-US" altLang="en-US" sz="2000" dirty="0">
                <a:latin typeface="Arial" panose="020B0604020202020204" pitchFamily="34" charset="0"/>
                <a:cs typeface="Arial" panose="020B0604020202020204" pitchFamily="34" charset="0"/>
              </a:rPr>
              <a:t>To </a:t>
            </a:r>
            <a:r>
              <a:rPr lang="en-US" altLang="en-US" sz="2000" dirty="0" err="1">
                <a:latin typeface="Arial" panose="020B0604020202020204" pitchFamily="34" charset="0"/>
                <a:cs typeface="Arial" panose="020B0604020202020204" pitchFamily="34" charset="0"/>
              </a:rPr>
              <a:t>recognise</a:t>
            </a:r>
            <a:r>
              <a:rPr lang="en-US" altLang="en-US" sz="2000" dirty="0">
                <a:latin typeface="Arial" panose="020B0604020202020204" pitchFamily="34" charset="0"/>
                <a:cs typeface="Arial" panose="020B0604020202020204" pitchFamily="34" charset="0"/>
              </a:rPr>
              <a:t> the impact of available forage on the hive</a:t>
            </a:r>
          </a:p>
          <a:p>
            <a:pPr marL="685800" lvl="1" indent="-342900" eaLnBrk="1" hangingPunct="1">
              <a:lnSpc>
                <a:spcPct val="100000"/>
              </a:lnSpc>
              <a:buFont typeface="+mj-lt"/>
              <a:buAutoNum type="alphaLcParenR"/>
            </a:pPr>
            <a:r>
              <a:rPr lang="en-US" altLang="en-US" sz="2000" dirty="0">
                <a:latin typeface="Arial" panose="020B0604020202020204" pitchFamily="34" charset="0"/>
                <a:cs typeface="Arial" panose="020B0604020202020204" pitchFamily="34" charset="0"/>
              </a:rPr>
              <a:t>To provide an overview of the seasons’ effects on the colony strength and the impact of this on beekeeping activity</a:t>
            </a:r>
          </a:p>
          <a:p>
            <a:pPr marL="685800" lvl="1" indent="-342900" eaLnBrk="1" hangingPunct="1">
              <a:lnSpc>
                <a:spcPct val="100000"/>
              </a:lnSpc>
              <a:buFont typeface="+mj-lt"/>
              <a:buAutoNum type="alphaLcParenR"/>
            </a:pPr>
            <a:r>
              <a:rPr lang="en-US" altLang="en-US" sz="2000" dirty="0">
                <a:latin typeface="Arial" panose="020B0604020202020204" pitchFamily="34" charset="0"/>
                <a:cs typeface="Arial" panose="020B0604020202020204" pitchFamily="34" charset="0"/>
              </a:rPr>
              <a:t>To understand the need for record keeping</a:t>
            </a:r>
          </a:p>
          <a:p>
            <a:pPr marL="685800" lvl="1" indent="-342900" eaLnBrk="1" hangingPunct="1">
              <a:lnSpc>
                <a:spcPct val="100000"/>
              </a:lnSpc>
              <a:buFont typeface="+mj-lt"/>
              <a:buAutoNum type="alphaLcParenR"/>
            </a:pPr>
            <a:endParaRPr lang="en-US" altLang="en-US" sz="2000" dirty="0">
              <a:latin typeface="Arial" panose="020B0604020202020204" pitchFamily="34" charset="0"/>
              <a:cs typeface="Arial" panose="020B0604020202020204" pitchFamily="34" charset="0"/>
            </a:endParaRPr>
          </a:p>
          <a:p>
            <a:pPr marL="685800" lvl="1" indent="-342900" eaLnBrk="1" hangingPunct="1">
              <a:lnSpc>
                <a:spcPct val="100000"/>
              </a:lnSpc>
              <a:buFont typeface="+mj-lt"/>
              <a:buAutoNum type="alphaLcParenR"/>
            </a:pPr>
            <a:endParaRPr lang="en-US" altLang="en-US" sz="1400" dirty="0">
              <a:latin typeface="Arial" panose="020B0604020202020204" pitchFamily="34" charset="0"/>
              <a:cs typeface="Arial" panose="020B0604020202020204" pitchFamily="34" charset="0"/>
            </a:endParaRPr>
          </a:p>
          <a:p>
            <a:pPr marL="457200" indent="-457200" eaLnBrk="1" hangingPunct="1">
              <a:buFont typeface="+mj-lt"/>
              <a:buAutoNum type="arabicPeriod"/>
            </a:pPr>
            <a:endParaRPr lang="en-US" altLang="en-US" sz="1700" dirty="0">
              <a:latin typeface="Arial" panose="020B0604020202020204" pitchFamily="34" charset="0"/>
              <a:cs typeface="Arial" panose="020B0604020202020204" pitchFamily="34" charset="0"/>
            </a:endParaRPr>
          </a:p>
        </p:txBody>
      </p:sp>
      <p:sp>
        <p:nvSpPr>
          <p:cNvPr id="68613" name="Slide Number Placeholder 6">
            <a:extLst>
              <a:ext uri="{FF2B5EF4-FFF2-40B4-BE49-F238E27FC236}">
                <a16:creationId xmlns:a16="http://schemas.microsoft.com/office/drawing/2014/main" id="{99AADD9A-5E42-A8AC-0293-2E7A98206F91}"/>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6737FB2-EDC6-4244-8119-10B74168370E}" type="slidenum">
              <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8614" name="Footer Placeholder 2">
            <a:extLst>
              <a:ext uri="{FF2B5EF4-FFF2-40B4-BE49-F238E27FC236}">
                <a16:creationId xmlns:a16="http://schemas.microsoft.com/office/drawing/2014/main" id="{3ABECC13-5791-C705-E164-18BC0E7C40DB}"/>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DE9858E7-23C3-5066-64A1-877BFA4F7730}"/>
                  </a:ext>
                </a:extLst>
              </p:cNvPr>
              <p:cNvGraphicFramePr>
                <a:graphicFrameLocks noChangeAspect="1"/>
              </p:cNvGraphicFramePr>
              <p:nvPr>
                <p:extLst>
                  <p:ext uri="{D42A27DB-BD31-4B8C-83A1-F6EECF244321}">
                    <p14:modId xmlns:p14="http://schemas.microsoft.com/office/powerpoint/2010/main" val="3260303722"/>
                  </p:ext>
                </p:extLst>
              </p:nvPr>
            </p:nvGraphicFramePr>
            <p:xfrm>
              <a:off x="-7638393" y="5371576"/>
              <a:ext cx="2286000" cy="1714500"/>
            </p:xfrm>
            <a:graphic>
              <a:graphicData uri="http://schemas.microsoft.com/office/powerpoint/2016/slidezoom">
                <pslz:sldZm>
                  <pslz:sldZmObj sldId="321" cId="0">
                    <pslz:zmPr id="{2FF9BC03-B329-4FDF-B336-07E83F24E5F8}" returnToParent="0" transitionDur="1000">
                      <p166:blipFill xmlns:p166="http://schemas.microsoft.com/office/powerpoint/2016/6/main">
                        <a:blip r:embed="rId3"/>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4" name="Slide Zoom 3">
                <a:hlinkClick r:id="rId4" action="ppaction://hlinksldjump"/>
                <a:extLst>
                  <a:ext uri="{FF2B5EF4-FFF2-40B4-BE49-F238E27FC236}">
                    <a16:creationId xmlns:a16="http://schemas.microsoft.com/office/drawing/2014/main" id="{DE9858E7-23C3-5066-64A1-877BFA4F7730}"/>
                  </a:ext>
                </a:extLst>
              </p:cNvPr>
              <p:cNvPicPr>
                <a:picLocks noGrp="1" noRot="1" noChangeAspect="1" noMove="1" noResize="1" noEditPoints="1" noAdjustHandles="1" noChangeArrowheads="1" noChangeShapeType="1"/>
              </p:cNvPicPr>
              <p:nvPr/>
            </p:nvPicPr>
            <p:blipFill>
              <a:blip r:embed="rId5"/>
              <a:stretch>
                <a:fillRect/>
              </a:stretch>
            </p:blipFill>
            <p:spPr>
              <a:xfrm>
                <a:off x="-7638393" y="5371576"/>
                <a:ext cx="2286000" cy="1714500"/>
              </a:xfrm>
              <a:prstGeom prst="rect">
                <a:avLst/>
              </a:prstGeom>
              <a:ln w="3175">
                <a:solidFill>
                  <a:prstClr val="ltGray"/>
                </a:solidFill>
              </a:ln>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61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8612">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2" end="2"/>
                                            </p:txEl>
                                          </p:spTgt>
                                        </p:tgtEl>
                                        <p:attrNameLst>
                                          <p:attrName>ppt_c</p:attrName>
                                        </p:attrNameLst>
                                      </p:cBhvr>
                                      <p:to>
                                        <a:srgbClr val="CCFFFF"/>
                                      </p:to>
                                    </p:animClr>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8612">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8612">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5" end="5"/>
                                            </p:txEl>
                                          </p:spTgt>
                                        </p:tgtEl>
                                        <p:attrNameLst>
                                          <p:attrName>ppt_c</p:attrName>
                                        </p:attrNameLst>
                                      </p:cBhvr>
                                      <p:to>
                                        <a:srgbClr val="CCFFFF"/>
                                      </p:to>
                                    </p:animClr>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8612">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6" end="6"/>
                                            </p:txEl>
                                          </p:spTgt>
                                        </p:tgtEl>
                                        <p:attrNameLst>
                                          <p:attrName>ppt_c</p:attrName>
                                        </p:attrNameLst>
                                      </p:cBhvr>
                                      <p:to>
                                        <a:srgbClr val="CCFFFF"/>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8612">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7" end="7"/>
                                            </p:txEl>
                                          </p:spTgt>
                                        </p:tgtEl>
                                        <p:attrNameLst>
                                          <p:attrName>ppt_c</p:attrName>
                                        </p:attrNameLst>
                                      </p:cBhvr>
                                      <p:to>
                                        <a:srgbClr val="CCFFFF"/>
                                      </p:to>
                                    </p:animClr>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8612">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8" end="8"/>
                                            </p:txEl>
                                          </p:spTgt>
                                        </p:tgtEl>
                                        <p:attrNameLst>
                                          <p:attrName>ppt_c</p:attrName>
                                        </p:attrNameLst>
                                      </p:cBhvr>
                                      <p:to>
                                        <a:srgbClr val="CCFFFF"/>
                                      </p:to>
                                    </p:animClr>
                                  </p:subTnLst>
                                </p:cTn>
                              </p:par>
                              <p:par>
                                <p:cTn id="29" presetID="1" presetClass="entr" presetSubtype="0" fill="hold" grpId="0" nodeType="withEffect">
                                  <p:stCondLst>
                                    <p:cond delay="0"/>
                                  </p:stCondLst>
                                  <p:childTnLst>
                                    <p:set>
                                      <p:cBhvr>
                                        <p:cTn id="30" dur="1" fill="hold">
                                          <p:stCondLst>
                                            <p:cond delay="0"/>
                                          </p:stCondLst>
                                        </p:cTn>
                                        <p:tgtEl>
                                          <p:spTgt spid="68612">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1" end="1"/>
                                            </p:txEl>
                                          </p:spTgt>
                                        </p:tgtEl>
                                        <p:attrNameLst>
                                          <p:attrName>ppt_c</p:attrName>
                                        </p:attrNameLst>
                                      </p:cBhvr>
                                      <p:to>
                                        <a:schemeClr val="tx1"/>
                                      </p:to>
                                    </p:animClr>
                                  </p:subTnLst>
                                </p:cTn>
                              </p:par>
                              <p:par>
                                <p:cTn id="31" presetID="1" presetClass="entr" presetSubtype="0" fill="hold" grpId="0" nodeType="withEffect">
                                  <p:stCondLst>
                                    <p:cond delay="0"/>
                                  </p:stCondLst>
                                  <p:childTnLst>
                                    <p:set>
                                      <p:cBhvr>
                                        <p:cTn id="32" dur="1" fill="hold">
                                          <p:stCondLst>
                                            <p:cond delay="0"/>
                                          </p:stCondLst>
                                        </p:cTn>
                                        <p:tgtEl>
                                          <p:spTgt spid="68612">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2" end="2"/>
                                            </p:txEl>
                                          </p:spTgt>
                                        </p:tgtEl>
                                        <p:attrNameLst>
                                          <p:attrName>ppt_c</p:attrName>
                                        </p:attrNameLst>
                                      </p:cBhvr>
                                      <p:to>
                                        <a:schemeClr val="tx1"/>
                                      </p:to>
                                    </p:animClr>
                                  </p:subTnLst>
                                </p:cTn>
                              </p:par>
                              <p:par>
                                <p:cTn id="33" presetID="1" presetClass="entr" presetSubtype="0" fill="hold" grpId="0" nodeType="withEffect">
                                  <p:stCondLst>
                                    <p:cond delay="0"/>
                                  </p:stCondLst>
                                  <p:childTnLst>
                                    <p:set>
                                      <p:cBhvr>
                                        <p:cTn id="34" dur="1" fill="hold">
                                          <p:stCondLst>
                                            <p:cond delay="0"/>
                                          </p:stCondLst>
                                        </p:cTn>
                                        <p:tgtEl>
                                          <p:spTgt spid="68612">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4" end="4"/>
                                            </p:txEl>
                                          </p:spTgt>
                                        </p:tgtEl>
                                        <p:attrNameLst>
                                          <p:attrName>ppt_c</p:attrName>
                                        </p:attrNameLst>
                                      </p:cBhvr>
                                      <p:to>
                                        <a:schemeClr val="tx1"/>
                                      </p:to>
                                    </p:animClr>
                                  </p:subTnLst>
                                </p:cTn>
                              </p:par>
                              <p:par>
                                <p:cTn id="35" presetID="1" presetClass="entr" presetSubtype="0" fill="hold" grpId="0" nodeType="withEffect">
                                  <p:stCondLst>
                                    <p:cond delay="0"/>
                                  </p:stCondLst>
                                  <p:childTnLst>
                                    <p:set>
                                      <p:cBhvr>
                                        <p:cTn id="36" dur="1" fill="hold">
                                          <p:stCondLst>
                                            <p:cond delay="0"/>
                                          </p:stCondLst>
                                        </p:cTn>
                                        <p:tgtEl>
                                          <p:spTgt spid="68612">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5" end="5"/>
                                            </p:txEl>
                                          </p:spTgt>
                                        </p:tgtEl>
                                        <p:attrNameLst>
                                          <p:attrName>ppt_c</p:attrName>
                                        </p:attrNameLst>
                                      </p:cBhvr>
                                      <p:to>
                                        <a:schemeClr val="tx1"/>
                                      </p:to>
                                    </p:animClr>
                                  </p:subTnLst>
                                </p:cTn>
                              </p:par>
                              <p:par>
                                <p:cTn id="37" presetID="1" presetClass="entr" presetSubtype="0" fill="hold" grpId="0" nodeType="withEffect">
                                  <p:stCondLst>
                                    <p:cond delay="0"/>
                                  </p:stCondLst>
                                  <p:childTnLst>
                                    <p:set>
                                      <p:cBhvr>
                                        <p:cTn id="38" dur="1" fill="hold">
                                          <p:stCondLst>
                                            <p:cond delay="0"/>
                                          </p:stCondLst>
                                        </p:cTn>
                                        <p:tgtEl>
                                          <p:spTgt spid="68612">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6" end="6"/>
                                            </p:txEl>
                                          </p:spTgt>
                                        </p:tgtEl>
                                        <p:attrNameLst>
                                          <p:attrName>ppt_c</p:attrName>
                                        </p:attrNameLst>
                                      </p:cBhvr>
                                      <p:to>
                                        <a:schemeClr val="tx1"/>
                                      </p:to>
                                    </p:animClr>
                                  </p:subTnLst>
                                </p:cTn>
                              </p:par>
                              <p:par>
                                <p:cTn id="39" presetID="1" presetClass="entr" presetSubtype="0" fill="hold" grpId="0" nodeType="withEffect">
                                  <p:stCondLst>
                                    <p:cond delay="0"/>
                                  </p:stCondLst>
                                  <p:childTnLst>
                                    <p:set>
                                      <p:cBhvr>
                                        <p:cTn id="40" dur="1" fill="hold">
                                          <p:stCondLst>
                                            <p:cond delay="0"/>
                                          </p:stCondLst>
                                        </p:cTn>
                                        <p:tgtEl>
                                          <p:spTgt spid="68612">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7" end="7"/>
                                            </p:txEl>
                                          </p:spTgt>
                                        </p:tgtEl>
                                        <p:attrNameLst>
                                          <p:attrName>ppt_c</p:attrName>
                                        </p:attrNameLst>
                                      </p:cBhvr>
                                      <p:to>
                                        <a:schemeClr val="tx1"/>
                                      </p:to>
                                    </p:animClr>
                                  </p:subTnLst>
                                </p:cTn>
                              </p:par>
                              <p:par>
                                <p:cTn id="41" presetID="1" presetClass="entr" presetSubtype="0" fill="hold" grpId="0" nodeType="withEffect">
                                  <p:stCondLst>
                                    <p:cond delay="0"/>
                                  </p:stCondLst>
                                  <p:childTnLst>
                                    <p:set>
                                      <p:cBhvr>
                                        <p:cTn id="42" dur="1" fill="hold">
                                          <p:stCondLst>
                                            <p:cond delay="0"/>
                                          </p:stCondLst>
                                        </p:cTn>
                                        <p:tgtEl>
                                          <p:spTgt spid="68612">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68612">
                                            <p:txEl>
                                              <p:pRg st="8" end="8"/>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Seasonal Changes on Population</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graphicFrame>
        <p:nvGraphicFramePr>
          <p:cNvPr id="3" name="Object 10">
            <a:extLst>
              <a:ext uri="{FF2B5EF4-FFF2-40B4-BE49-F238E27FC236}">
                <a16:creationId xmlns:a16="http://schemas.microsoft.com/office/drawing/2014/main" id="{2A7BE11A-9EE4-577A-AEF3-AC50D1C7405D}"/>
              </a:ext>
            </a:extLst>
          </p:cNvPr>
          <p:cNvGraphicFramePr>
            <a:graphicFrameLocks noGrp="1" noChangeAspect="1"/>
          </p:cNvGraphicFramePr>
          <p:nvPr>
            <p:ph idx="1"/>
            <p:extLst>
              <p:ext uri="{D42A27DB-BD31-4B8C-83A1-F6EECF244321}">
                <p14:modId xmlns:p14="http://schemas.microsoft.com/office/powerpoint/2010/main" val="3686234323"/>
              </p:ext>
            </p:extLst>
          </p:nvPr>
        </p:nvGraphicFramePr>
        <p:xfrm>
          <a:off x="618746" y="1268760"/>
          <a:ext cx="7831782" cy="4689401"/>
        </p:xfrm>
        <a:graphic>
          <a:graphicData uri="http://schemas.openxmlformats.org/presentationml/2006/ole">
            <mc:AlternateContent xmlns:mc="http://schemas.openxmlformats.org/markup-compatibility/2006">
              <mc:Choice xmlns:v="urn:schemas-microsoft-com:vml" Requires="v">
                <p:oleObj spid="_x0000_s1026" name="Chart" r:id="rId4" imgW="9316800" imgH="5572800" progId="Excel.Sheet.8">
                  <p:embed/>
                </p:oleObj>
              </mc:Choice>
              <mc:Fallback>
                <p:oleObj name="Chart" r:id="rId4" imgW="9316800" imgH="5572800" progId="Excel.Sheet.8">
                  <p:embed/>
                  <p:pic>
                    <p:nvPicPr>
                      <p:cNvPr id="5122"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746" y="1268760"/>
                        <a:ext cx="7831782" cy="4689401"/>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218753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Record Card for Beekeeping</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graphicFrame>
        <p:nvGraphicFramePr>
          <p:cNvPr id="3" name="Object 3">
            <a:extLst>
              <a:ext uri="{FF2B5EF4-FFF2-40B4-BE49-F238E27FC236}">
                <a16:creationId xmlns:a16="http://schemas.microsoft.com/office/drawing/2014/main" id="{7FD5ADAE-4FB3-8658-21CC-2BBAE6B7403B}"/>
              </a:ext>
            </a:extLst>
          </p:cNvPr>
          <p:cNvGraphicFramePr>
            <a:graphicFrameLocks noGrp="1" noChangeAspect="1"/>
          </p:cNvGraphicFramePr>
          <p:nvPr>
            <p:ph idx="1"/>
            <p:extLst>
              <p:ext uri="{D42A27DB-BD31-4B8C-83A1-F6EECF244321}">
                <p14:modId xmlns:p14="http://schemas.microsoft.com/office/powerpoint/2010/main" val="1340875134"/>
              </p:ext>
            </p:extLst>
          </p:nvPr>
        </p:nvGraphicFramePr>
        <p:xfrm>
          <a:off x="896741" y="1196752"/>
          <a:ext cx="7350518" cy="4815783"/>
        </p:xfrm>
        <a:graphic>
          <a:graphicData uri="http://schemas.openxmlformats.org/presentationml/2006/ole">
            <mc:AlternateContent xmlns:mc="http://schemas.openxmlformats.org/markup-compatibility/2006">
              <mc:Choice xmlns:v="urn:schemas-microsoft-com:vml" Requires="v">
                <p:oleObj spid="_x0000_s2050" name="Visio" r:id="rId4" imgW="5520177" imgH="3615717" progId="Visio.Drawing.11">
                  <p:embed/>
                </p:oleObj>
              </mc:Choice>
              <mc:Fallback>
                <p:oleObj name="Visio" r:id="rId4" imgW="5520177" imgH="3615717" progId="Visio.Drawing.11">
                  <p:embed/>
                  <p:pic>
                    <p:nvPicPr>
                      <p:cNvPr id="6146"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6741" y="1196752"/>
                        <a:ext cx="7350518" cy="481578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658852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Autumn – September to November</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lnSpc>
                <a:spcPct val="100000"/>
              </a:lnSpc>
              <a:buFont typeface="+mj-lt"/>
              <a:buAutoNum type="arabicPeriod"/>
            </a:pPr>
            <a:r>
              <a:rPr lang="cy-GB" altLang="en-US" sz="2000" dirty="0">
                <a:latin typeface="Arial" panose="020B0604020202020204" pitchFamily="34" charset="0"/>
                <a:cs typeface="Arial" panose="020B0604020202020204" pitchFamily="34" charset="0"/>
              </a:rPr>
              <a:t>Check food stores</a:t>
            </a:r>
          </a:p>
          <a:p>
            <a:pPr marL="457200" indent="-457200">
              <a:lnSpc>
                <a:spcPct val="100000"/>
              </a:lnSpc>
              <a:buFont typeface="+mj-lt"/>
              <a:buAutoNum type="arabicPeriod"/>
            </a:pPr>
            <a:r>
              <a:rPr lang="cy-GB" altLang="en-US" sz="2000" dirty="0">
                <a:latin typeface="Arial" panose="020B0604020202020204" pitchFamily="34" charset="0"/>
                <a:cs typeface="Arial" panose="020B0604020202020204" pitchFamily="34" charset="0"/>
              </a:rPr>
              <a:t>Check for diseases</a:t>
            </a:r>
          </a:p>
          <a:p>
            <a:pPr marL="800100" lvl="1" indent="-457200">
              <a:lnSpc>
                <a:spcPct val="100000"/>
              </a:lnSpc>
              <a:buFont typeface="+mj-lt"/>
              <a:buAutoNum type="alphaLcParenR"/>
            </a:pPr>
            <a:r>
              <a:rPr lang="cy-GB" altLang="en-US" sz="2000" dirty="0">
                <a:latin typeface="Arial" panose="020B0604020202020204" pitchFamily="34" charset="0"/>
                <a:cs typeface="Arial" panose="020B0604020202020204" pitchFamily="34" charset="0"/>
              </a:rPr>
              <a:t>Shake or brush </a:t>
            </a:r>
            <a:br>
              <a:rPr lang="cy-GB" altLang="en-US" sz="2000" dirty="0">
                <a:latin typeface="Arial" panose="020B0604020202020204" pitchFamily="34" charset="0"/>
                <a:cs typeface="Arial" panose="020B0604020202020204" pitchFamily="34" charset="0"/>
              </a:rPr>
            </a:br>
            <a:r>
              <a:rPr lang="cy-GB" altLang="en-US" sz="2000" dirty="0">
                <a:latin typeface="Arial" panose="020B0604020202020204" pitchFamily="34" charset="0"/>
                <a:cs typeface="Arial" panose="020B0604020202020204" pitchFamily="34" charset="0"/>
              </a:rPr>
              <a:t>off the bees</a:t>
            </a:r>
          </a:p>
          <a:p>
            <a:pPr marL="800100" lvl="1" indent="-457200">
              <a:lnSpc>
                <a:spcPct val="100000"/>
              </a:lnSpc>
              <a:buFont typeface="+mj-lt"/>
              <a:buAutoNum type="alphaLcParenR"/>
            </a:pPr>
            <a:r>
              <a:rPr lang="cy-GB" altLang="en-US" sz="2000" dirty="0">
                <a:latin typeface="Arial" panose="020B0604020202020204" pitchFamily="34" charset="0"/>
                <a:cs typeface="Arial" panose="020B0604020202020204" pitchFamily="34" charset="0"/>
              </a:rPr>
              <a:t>Foulbrood</a:t>
            </a:r>
          </a:p>
          <a:p>
            <a:pPr marL="800100" lvl="1" indent="-457200">
              <a:lnSpc>
                <a:spcPct val="100000"/>
              </a:lnSpc>
              <a:buFont typeface="+mj-lt"/>
              <a:buAutoNum type="alphaLcParenR"/>
            </a:pPr>
            <a:r>
              <a:rPr lang="cy-GB" altLang="en-US" sz="2000" dirty="0">
                <a:latin typeface="Arial" panose="020B0604020202020204" pitchFamily="34" charset="0"/>
                <a:cs typeface="Arial" panose="020B0604020202020204" pitchFamily="34" charset="0"/>
              </a:rPr>
              <a:t>Verroa.</a:t>
            </a:r>
          </a:p>
          <a:p>
            <a:pPr marL="457200" indent="-457200">
              <a:lnSpc>
                <a:spcPct val="100000"/>
              </a:lnSpc>
              <a:buFont typeface="+mj-lt"/>
              <a:buAutoNum type="arabicPeriod"/>
            </a:pPr>
            <a:r>
              <a:rPr lang="cy-GB" altLang="en-US" sz="2000" dirty="0">
                <a:latin typeface="Arial" panose="020B0604020202020204" pitchFamily="34" charset="0"/>
                <a:cs typeface="Arial" panose="020B0604020202020204" pitchFamily="34" charset="0"/>
              </a:rPr>
              <a:t>Prepare for removal </a:t>
            </a:r>
            <a:br>
              <a:rPr lang="cy-GB" altLang="en-US" sz="2000" dirty="0">
                <a:latin typeface="Arial" panose="020B0604020202020204" pitchFamily="34" charset="0"/>
                <a:cs typeface="Arial" panose="020B0604020202020204" pitchFamily="34" charset="0"/>
              </a:rPr>
            </a:br>
            <a:r>
              <a:rPr lang="cy-GB" altLang="en-US" sz="2000" dirty="0">
                <a:latin typeface="Arial" panose="020B0604020202020204" pitchFamily="34" charset="0"/>
                <a:cs typeface="Arial" panose="020B0604020202020204" pitchFamily="34" charset="0"/>
              </a:rPr>
              <a:t>of old combs</a:t>
            </a: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
        <p:nvSpPr>
          <p:cNvPr id="4" name="Text Box 5">
            <a:extLst>
              <a:ext uri="{FF2B5EF4-FFF2-40B4-BE49-F238E27FC236}">
                <a16:creationId xmlns:a16="http://schemas.microsoft.com/office/drawing/2014/main" id="{418A94E3-DD53-668F-F802-F7E929312C7B}"/>
              </a:ext>
            </a:extLst>
          </p:cNvPr>
          <p:cNvSpPr txBox="1">
            <a:spLocks noChangeArrowheads="1"/>
          </p:cNvSpPr>
          <p:nvPr/>
        </p:nvSpPr>
        <p:spPr bwMode="auto">
          <a:xfrm>
            <a:off x="1444221" y="4926549"/>
            <a:ext cx="312777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type="none" w="sm" len="sm"/>
                <a:tailEnd/>
              </a14:hiddenLine>
            </a:ext>
          </a:extLst>
        </p:spPr>
        <p:txBody>
          <a:bodyPr wrap="none">
            <a:spAutoFit/>
          </a:bodyPr>
          <a:lstStyle>
            <a:lvl1pPr algn="l">
              <a:defRPr>
                <a:solidFill>
                  <a:schemeClr val="tx1"/>
                </a:solidFill>
                <a:latin typeface="Arial" panose="020B0604020202020204" pitchFamily="34" charset="0"/>
                <a:cs typeface="Arial" panose="020B0604020202020204" pitchFamily="34" charset="0"/>
              </a:defRPr>
            </a:lvl1pPr>
            <a:lvl2pPr marL="742950" indent="-285750" algn="l">
              <a:defRPr>
                <a:solidFill>
                  <a:schemeClr val="tx1"/>
                </a:solidFill>
                <a:latin typeface="Arial" panose="020B0604020202020204" pitchFamily="34" charset="0"/>
                <a:cs typeface="Arial" panose="020B0604020202020204" pitchFamily="34" charset="0"/>
              </a:defRPr>
            </a:lvl2pPr>
            <a:lvl3pPr marL="1143000" indent="-228600" algn="l">
              <a:defRPr>
                <a:solidFill>
                  <a:schemeClr val="tx1"/>
                </a:solidFill>
                <a:latin typeface="Arial" panose="020B0604020202020204" pitchFamily="34" charset="0"/>
                <a:cs typeface="Arial" panose="020B0604020202020204" pitchFamily="34" charset="0"/>
              </a:defRPr>
            </a:lvl3pPr>
            <a:lvl4pPr marL="1600200" indent="-228600" algn="l">
              <a:defRPr>
                <a:solidFill>
                  <a:schemeClr val="tx1"/>
                </a:solidFill>
                <a:latin typeface="Arial" panose="020B0604020202020204" pitchFamily="34" charset="0"/>
                <a:cs typeface="Arial" panose="020B0604020202020204" pitchFamily="34" charset="0"/>
              </a:defRPr>
            </a:lvl4pPr>
            <a:lvl5pPr marL="2057400" indent="-228600" algn="l">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indent="-457200" defTabSz="685800" eaLnBrk="0" hangingPunct="0">
              <a:buFont typeface="Arial" panose="020B0604020202020204" pitchFamily="34" charset="0"/>
              <a:buChar char="~"/>
            </a:pPr>
            <a:r>
              <a:rPr lang="en-GB" altLang="en-US" sz="2000" dirty="0"/>
              <a:t>Colony demographics</a:t>
            </a:r>
          </a:p>
          <a:p>
            <a:pPr marL="257175" indent="-457200" defTabSz="685800" eaLnBrk="0" hangingPunct="0">
              <a:buFont typeface="Arial" panose="020B0604020202020204" pitchFamily="34" charset="0"/>
              <a:buChar char="~"/>
            </a:pPr>
            <a:r>
              <a:rPr lang="en-GB" altLang="en-US" sz="2000" dirty="0"/>
              <a:t>30,000 workers</a:t>
            </a:r>
          </a:p>
          <a:p>
            <a:pPr marL="257175" indent="-457200" defTabSz="685800" eaLnBrk="0" hangingPunct="0">
              <a:buFont typeface="Arial" panose="020B0604020202020204" pitchFamily="34" charset="0"/>
              <a:buChar char="~"/>
            </a:pPr>
            <a:r>
              <a:rPr lang="en-GB" altLang="en-US" sz="2000" dirty="0"/>
              <a:t>One queen</a:t>
            </a:r>
          </a:p>
          <a:p>
            <a:pPr marL="257175" indent="-457200" defTabSz="685800" eaLnBrk="0" hangingPunct="0">
              <a:buFont typeface="Arial" panose="020B0604020202020204" pitchFamily="34" charset="0"/>
              <a:buChar char="~"/>
            </a:pPr>
            <a:r>
              <a:rPr lang="en-GB" altLang="en-US" sz="2000" dirty="0"/>
              <a:t>No drones</a:t>
            </a:r>
          </a:p>
        </p:txBody>
      </p:sp>
      <p:graphicFrame>
        <p:nvGraphicFramePr>
          <p:cNvPr id="5" name="Object 10">
            <a:extLst>
              <a:ext uri="{FF2B5EF4-FFF2-40B4-BE49-F238E27FC236}">
                <a16:creationId xmlns:a16="http://schemas.microsoft.com/office/drawing/2014/main" id="{44C2F72D-6AFE-C601-4A9E-D9404CF65CC1}"/>
              </a:ext>
            </a:extLst>
          </p:cNvPr>
          <p:cNvGraphicFramePr>
            <a:graphicFrameLocks noChangeAspect="1"/>
          </p:cNvGraphicFramePr>
          <p:nvPr>
            <p:extLst>
              <p:ext uri="{D42A27DB-BD31-4B8C-83A1-F6EECF244321}">
                <p14:modId xmlns:p14="http://schemas.microsoft.com/office/powerpoint/2010/main" val="2818524244"/>
              </p:ext>
            </p:extLst>
          </p:nvPr>
        </p:nvGraphicFramePr>
        <p:xfrm>
          <a:off x="3526222" y="1249287"/>
          <a:ext cx="4989128" cy="2982923"/>
        </p:xfrm>
        <a:graphic>
          <a:graphicData uri="http://schemas.openxmlformats.org/presentationml/2006/ole">
            <mc:AlternateContent xmlns:mc="http://schemas.openxmlformats.org/markup-compatibility/2006">
              <mc:Choice xmlns:v="urn:schemas-microsoft-com:vml" Requires="v">
                <p:oleObj spid="_x0000_s3074" name="Chart" r:id="rId4" imgW="9258300" imgH="5537200" progId="Excel.Sheet.8">
                  <p:embed/>
                </p:oleObj>
              </mc:Choice>
              <mc:Fallback>
                <p:oleObj name="Chart" r:id="rId4" imgW="9258300" imgH="5537200" progId="Excel.Sheet.8">
                  <p:embed/>
                  <p:pic>
                    <p:nvPicPr>
                      <p:cNvPr id="9" name="Object 10">
                        <a:extLst>
                          <a:ext uri="{FF2B5EF4-FFF2-40B4-BE49-F238E27FC236}">
                            <a16:creationId xmlns:a16="http://schemas.microsoft.com/office/drawing/2014/main" id="{627F2B5C-302E-0E49-AB2F-F4EB8B751B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6222" y="1249287"/>
                        <a:ext cx="4989128" cy="298292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426372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rgbClr val="CCFFFF"/>
                                      </p:to>
                                    </p:animClr>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0" end="0"/>
                                            </p:txEl>
                                          </p:spTgt>
                                        </p:tgtEl>
                                        <p:attrNameLst>
                                          <p:attrName>ppt_c</p:attrName>
                                        </p:attrNameLst>
                                      </p:cBhvr>
                                      <p:to>
                                        <a:srgbClr val="CCFFFF"/>
                                      </p:to>
                                    </p:animClr>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1" end="1"/>
                                            </p:txEl>
                                          </p:spTgt>
                                        </p:tgtEl>
                                        <p:attrNameLst>
                                          <p:attrName>ppt_c</p:attrName>
                                        </p:attrNameLst>
                                      </p:cBhvr>
                                      <p:to>
                                        <a:srgbClr val="CCFFFF"/>
                                      </p:to>
                                    </p:animClr>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2" end="2"/>
                                            </p:txEl>
                                          </p:spTgt>
                                        </p:tgtEl>
                                        <p:attrNameLst>
                                          <p:attrName>ppt_c</p:attrName>
                                        </p:attrNameLst>
                                      </p:cBhvr>
                                      <p:to>
                                        <a:srgbClr val="CCFFFF"/>
                                      </p:to>
                                    </p:animClr>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3" end="3"/>
                                            </p:txEl>
                                          </p:spTgt>
                                        </p:tgtEl>
                                        <p:attrNameLst>
                                          <p:attrName>ppt_c</p:attrName>
                                        </p:attrNameLst>
                                      </p:cBhvr>
                                      <p:to>
                                        <a:srgbClr val="CCFFFF"/>
                                      </p:to>
                                    </p:animClr>
                                  </p:subTnLst>
                                </p:cTn>
                              </p:par>
                              <p:par>
                                <p:cTn id="45" presetID="1" presetClass="entr" presetSubtype="0" fill="hold" nodeType="withEffect">
                                  <p:stCondLst>
                                    <p:cond delay="0"/>
                                  </p:stCondLst>
                                  <p:childTnLst>
                                    <p:set>
                                      <p:cBhvr>
                                        <p:cTn id="4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47" presetID="1" presetClass="entr" presetSubtype="0" fill="hold" nodeType="withEffect">
                                  <p:stCondLst>
                                    <p:cond delay="0"/>
                                  </p:stCondLst>
                                  <p:childTnLst>
                                    <p:set>
                                      <p:cBhvr>
                                        <p:cTn id="48"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49" presetID="1" presetClass="entr" presetSubtype="0" fill="hold" nodeType="withEffect">
                                  <p:stCondLst>
                                    <p:cond delay="0"/>
                                  </p:stCondLst>
                                  <p:childTnLst>
                                    <p:set>
                                      <p:cBhvr>
                                        <p:cTn id="5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51" presetID="1" presetClass="entr" presetSubtype="0" fill="hold" nodeType="withEffect">
                                  <p:stCondLst>
                                    <p:cond delay="0"/>
                                  </p:stCondLst>
                                  <p:childTnLst>
                                    <p:set>
                                      <p:cBhvr>
                                        <p:cTn id="52"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53" presetID="1" presetClass="entr" presetSubtype="0" fill="hold" nodeType="withEffect">
                                  <p:stCondLst>
                                    <p:cond delay="0"/>
                                  </p:stCondLst>
                                  <p:childTnLst>
                                    <p:set>
                                      <p:cBhvr>
                                        <p:cTn id="54"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par>
                                <p:cTn id="55" presetID="1" presetClass="entr" presetSubtype="0" fill="hold" nodeType="withEffect">
                                  <p:stCondLst>
                                    <p:cond delay="0"/>
                                  </p:stCondLst>
                                  <p:childTnLst>
                                    <p:set>
                                      <p:cBhvr>
                                        <p:cTn id="56"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par>
                                <p:cTn id="57" presetID="1" presetClass="entr" presetSubtype="0" fill="hold" nodeType="withEffect">
                                  <p:stCondLst>
                                    <p:cond delay="0"/>
                                  </p:stCondLst>
                                  <p:childTnLst>
                                    <p:set>
                                      <p:cBhvr>
                                        <p:cTn id="58" dur="1" fill="hold">
                                          <p:stCondLst>
                                            <p:cond delay="0"/>
                                          </p:stCondLst>
                                        </p:cTn>
                                        <p:tgtEl>
                                          <p:spTgt spid="4">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0" end="0"/>
                                            </p:txEl>
                                          </p:spTgt>
                                        </p:tgtEl>
                                        <p:attrNameLst>
                                          <p:attrName>ppt_c</p:attrName>
                                        </p:attrNameLst>
                                      </p:cBhvr>
                                      <p:to>
                                        <a:schemeClr val="tx1"/>
                                      </p:to>
                                    </p:animClr>
                                  </p:subTnLst>
                                </p:cTn>
                              </p:par>
                              <p:par>
                                <p:cTn id="59" presetID="1" presetClass="entr" presetSubtype="0" fill="hold" nodeType="with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1" end="1"/>
                                            </p:txEl>
                                          </p:spTgt>
                                        </p:tgtEl>
                                        <p:attrNameLst>
                                          <p:attrName>ppt_c</p:attrName>
                                        </p:attrNameLst>
                                      </p:cBhvr>
                                      <p:to>
                                        <a:schemeClr val="tx1"/>
                                      </p:to>
                                    </p:animClr>
                                  </p:subTnLst>
                                </p:cTn>
                              </p:par>
                              <p:par>
                                <p:cTn id="61" presetID="1" presetClass="entr" presetSubtype="0" fill="hold" nodeType="withEffect">
                                  <p:stCondLst>
                                    <p:cond delay="0"/>
                                  </p:stCondLst>
                                  <p:childTnLst>
                                    <p:set>
                                      <p:cBhvr>
                                        <p:cTn id="62" dur="1" fill="hold">
                                          <p:stCondLst>
                                            <p:cond delay="0"/>
                                          </p:stCondLst>
                                        </p:cTn>
                                        <p:tgtEl>
                                          <p:spTgt spid="4">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2" end="2"/>
                                            </p:txEl>
                                          </p:spTgt>
                                        </p:tgtEl>
                                        <p:attrNameLst>
                                          <p:attrName>ppt_c</p:attrName>
                                        </p:attrNameLst>
                                      </p:cBhvr>
                                      <p:to>
                                        <a:schemeClr val="tx1"/>
                                      </p:to>
                                    </p:animClr>
                                  </p:subTnLst>
                                </p:cTn>
                              </p:par>
                              <p:par>
                                <p:cTn id="63" presetID="1" presetClass="entr" presetSubtype="0" fill="hold" nodeType="withEffect">
                                  <p:stCondLst>
                                    <p:cond delay="0"/>
                                  </p:stCondLst>
                                  <p:childTnLst>
                                    <p:set>
                                      <p:cBhvr>
                                        <p:cTn id="64" dur="1" fill="hold">
                                          <p:stCondLst>
                                            <p:cond delay="0"/>
                                          </p:stCondLst>
                                        </p:cTn>
                                        <p:tgtEl>
                                          <p:spTgt spid="4">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3" end="3"/>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Other Autumn Operations</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0" indent="0">
              <a:buNone/>
            </a:pPr>
            <a:r>
              <a:rPr lang="en-GB" altLang="en-US" sz="2000" b="1" dirty="0">
                <a:latin typeface="Arial" panose="020B0604020202020204" pitchFamily="34" charset="0"/>
                <a:cs typeface="Arial" panose="020B0604020202020204" pitchFamily="34" charset="0"/>
              </a:rPr>
              <a:t>FEEDING</a:t>
            </a:r>
            <a:r>
              <a:rPr lang="en-GB" altLang="en-US" sz="2000" dirty="0">
                <a:latin typeface="Arial" panose="020B0604020202020204" pitchFamily="34" charset="0"/>
                <a:cs typeface="Arial" panose="020B0604020202020204" pitchFamily="34" charset="0"/>
              </a:rPr>
              <a:t>: </a:t>
            </a:r>
          </a:p>
          <a:p>
            <a:pPr marL="800100" lvl="1" indent="-457200">
              <a:buFont typeface="+mj-lt"/>
              <a:buAutoNum type="arabicPeriod"/>
            </a:pPr>
            <a:r>
              <a:rPr lang="en-GB" altLang="en-US" sz="2000" dirty="0">
                <a:latin typeface="Arial" panose="020B0604020202020204" pitchFamily="34" charset="0"/>
                <a:cs typeface="Arial" panose="020B0604020202020204" pitchFamily="34" charset="0"/>
              </a:rPr>
              <a:t>Assess stores for winter</a:t>
            </a:r>
          </a:p>
          <a:p>
            <a:pPr marL="800100" lvl="1" indent="-457200">
              <a:buFont typeface="+mj-lt"/>
              <a:buAutoNum type="arabicPeriod"/>
            </a:pPr>
            <a:r>
              <a:rPr lang="en-GB" altLang="en-US" sz="2000" dirty="0">
                <a:latin typeface="Arial" panose="020B0604020202020204" pitchFamily="34" charset="0"/>
                <a:cs typeface="Arial" panose="020B0604020202020204" pitchFamily="34" charset="0"/>
              </a:rPr>
              <a:t>Assess type and number of feeders available</a:t>
            </a:r>
          </a:p>
          <a:p>
            <a:pPr marL="800100" lvl="1" indent="-457200">
              <a:buFont typeface="+mj-lt"/>
              <a:buAutoNum type="arabicPeriod"/>
            </a:pPr>
            <a:r>
              <a:rPr lang="en-GB" altLang="en-US" sz="2000" dirty="0">
                <a:latin typeface="Arial" panose="020B0604020202020204" pitchFamily="34" charset="0"/>
                <a:cs typeface="Arial" panose="020B0604020202020204" pitchFamily="34" charset="0"/>
              </a:rPr>
              <a:t>Feed if necessary</a:t>
            </a:r>
          </a:p>
          <a:p>
            <a:pPr marL="457200" indent="-457200">
              <a:buFont typeface="+mj-lt"/>
              <a:buAutoNum type="alphaLcParenR"/>
            </a:pPr>
            <a:endParaRPr lang="en-GB" altLang="en-US" sz="2000" dirty="0">
              <a:latin typeface="Arial" panose="020B0604020202020204" pitchFamily="34" charset="0"/>
              <a:cs typeface="Arial" panose="020B0604020202020204" pitchFamily="34" charset="0"/>
            </a:endParaRPr>
          </a:p>
          <a:p>
            <a:pPr marL="0" indent="0">
              <a:buNone/>
            </a:pPr>
            <a:r>
              <a:rPr lang="en-GB" altLang="en-US" sz="2000" b="1" dirty="0">
                <a:latin typeface="Arial" panose="020B0604020202020204" pitchFamily="34" charset="0"/>
                <a:cs typeface="Arial" panose="020B0604020202020204" pitchFamily="34" charset="0"/>
              </a:rPr>
              <a:t>UNITING</a:t>
            </a:r>
            <a:r>
              <a:rPr lang="en-GB" altLang="en-US" sz="2000" dirty="0">
                <a:latin typeface="Arial" panose="020B0604020202020204" pitchFamily="34" charset="0"/>
                <a:cs typeface="Arial" panose="020B0604020202020204" pitchFamily="34" charset="0"/>
              </a:rPr>
              <a:t>: </a:t>
            </a:r>
          </a:p>
          <a:p>
            <a:pPr marL="800100" lvl="1" indent="-457200">
              <a:buFont typeface="+mj-lt"/>
              <a:buAutoNum type="arabicPeriod"/>
            </a:pPr>
            <a:r>
              <a:rPr lang="en-GB" altLang="en-US" sz="2000" dirty="0">
                <a:latin typeface="Arial" panose="020B0604020202020204" pitchFamily="34" charset="0"/>
                <a:cs typeface="Arial" panose="020B0604020202020204" pitchFamily="34" charset="0"/>
              </a:rPr>
              <a:t>Assess hives which might need to be combined for winter (remove one queen).</a:t>
            </a:r>
          </a:p>
          <a:p>
            <a:pPr marL="800100" lvl="1" indent="-457200">
              <a:buFont typeface="+mj-lt"/>
              <a:buAutoNum type="arabicPeriod"/>
            </a:pPr>
            <a:r>
              <a:rPr lang="en-GB" altLang="en-US" sz="2000" dirty="0">
                <a:latin typeface="Arial" panose="020B0604020202020204" pitchFamily="34" charset="0"/>
                <a:cs typeface="Arial" panose="020B0604020202020204" pitchFamily="34" charset="0"/>
              </a:rPr>
              <a:t>Decide which method for uniting hives to use</a:t>
            </a:r>
          </a:p>
          <a:p>
            <a:pPr eaLnBrk="1" hangingPunct="1"/>
            <a:endParaRPr lang="en-US" altLang="en-US" sz="2000"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Tree>
    <p:extLst>
      <p:ext uri="{BB962C8B-B14F-4D97-AF65-F5344CB8AC3E}">
        <p14:creationId xmlns:p14="http://schemas.microsoft.com/office/powerpoint/2010/main" val="293065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rgbClr val="CCFF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rgbClr val="CCFFFF"/>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rgbClr val="CCFFFF"/>
                                      </p:to>
                                    </p:animClr>
                                  </p:subTnLst>
                                </p:cTn>
                              </p:par>
                              <p:par>
                                <p:cTn id="31" presetID="1" presetClass="entr" presetSubtype="0" fill="hold" grpId="0" nodeType="withEffect">
                                  <p:stCondLst>
                                    <p:cond delay="0"/>
                                  </p:stCondLst>
                                  <p:childTnLst>
                                    <p:set>
                                      <p:cBhvr>
                                        <p:cTn id="32"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33" presetID="1" presetClass="entr" presetSubtype="0" fill="hold" grpId="0" nodeType="withEffect">
                                  <p:stCondLst>
                                    <p:cond delay="0"/>
                                  </p:stCondLst>
                                  <p:childTnLst>
                                    <p:set>
                                      <p:cBhvr>
                                        <p:cTn id="34"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35" presetID="1" presetClass="entr" presetSubtype="0" fill="hold" grpId="0" nodeType="withEffect">
                                  <p:stCondLst>
                                    <p:cond delay="0"/>
                                  </p:stCondLst>
                                  <p:childTnLst>
                                    <p:set>
                                      <p:cBhvr>
                                        <p:cTn id="3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37" presetID="1" presetClass="entr" presetSubtype="0" fill="hold" grpId="0" nodeType="withEffect">
                                  <p:stCondLst>
                                    <p:cond delay="0"/>
                                  </p:stCondLst>
                                  <p:childTnLst>
                                    <p:set>
                                      <p:cBhvr>
                                        <p:cTn id="3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39" presetID="1" presetClass="entr" presetSubtype="0" fill="hold" grpId="0" nodeType="withEffect">
                                  <p:stCondLst>
                                    <p:cond delay="0"/>
                                  </p:stCondLst>
                                  <p:childTnLst>
                                    <p:set>
                                      <p:cBhvr>
                                        <p:cTn id="40"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par>
                                <p:cTn id="41" presetID="1" presetClass="entr" presetSubtype="0" fill="hold" grpId="0" nodeType="withEffect">
                                  <p:stCondLst>
                                    <p:cond delay="0"/>
                                  </p:stCondLst>
                                  <p:childTnLst>
                                    <p:set>
                                      <p:cBhvr>
                                        <p:cTn id="42"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chemeClr val="tx1"/>
                                      </p:to>
                                    </p:animClr>
                                  </p:subTnLst>
                                </p:cTn>
                              </p:par>
                              <p:par>
                                <p:cTn id="43" presetID="1" presetClass="entr" presetSubtype="0" fill="hold" grpId="0" nodeType="withEffect">
                                  <p:stCondLst>
                                    <p:cond delay="0"/>
                                  </p:stCondLst>
                                  <p:childTnLst>
                                    <p:set>
                                      <p:cBhvr>
                                        <p:cTn id="44"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buFont typeface="+mj-lt"/>
              <a:buAutoNum type="arabicPeriod"/>
            </a:pPr>
            <a:r>
              <a:rPr lang="en-US" sz="2000" dirty="0">
                <a:latin typeface="Arial" panose="020B0604020202020204" pitchFamily="34" charset="0"/>
                <a:cs typeface="Arial" panose="020B0604020202020204" pitchFamily="34" charset="0"/>
              </a:rPr>
              <a:t>Syrup in feeder is placed above the </a:t>
            </a:r>
            <a:r>
              <a:rPr lang="en-US" sz="2000" dirty="0" err="1">
                <a:latin typeface="Arial" panose="020B0604020202020204" pitchFamily="34" charset="0"/>
                <a:cs typeface="Arial" panose="020B0604020202020204" pitchFamily="34" charset="0"/>
              </a:rPr>
              <a:t>crownboard</a:t>
            </a:r>
            <a:r>
              <a:rPr lang="en-US" sz="2000" dirty="0">
                <a:latin typeface="Arial" panose="020B0604020202020204" pitchFamily="34" charset="0"/>
                <a:cs typeface="Arial" panose="020B0604020202020204" pitchFamily="34" charset="0"/>
              </a:rPr>
              <a:t> over the feed hole</a:t>
            </a:r>
          </a:p>
          <a:p>
            <a:pPr marL="457200" indent="-457200">
              <a:buFont typeface="+mj-lt"/>
              <a:buAutoNum type="arabicPeriod"/>
            </a:pPr>
            <a:r>
              <a:rPr lang="en-US" sz="2000" dirty="0">
                <a:latin typeface="Arial" panose="020B0604020202020204" pitchFamily="34" charset="0"/>
                <a:cs typeface="Arial" panose="020B0604020202020204" pitchFamily="34" charset="0"/>
              </a:rPr>
              <a:t>Bees come up into the feeder and walk over the top because they can grip on the sides of the cone. They can then safely reach the syrup. As the bees take the feed, the syrup level falls until the feeder is empty</a:t>
            </a:r>
          </a:p>
          <a:p>
            <a:pPr eaLnBrk="1" hangingPunct="1"/>
            <a:endParaRPr lang="en-US" altLang="en-US" dirty="0">
              <a:latin typeface="Arial" panose="020B0604020202020204" pitchFamily="34" charset="0"/>
              <a:cs typeface="Arial" panose="020B0604020202020204" pitchFamily="34" charset="0"/>
            </a:endParaRPr>
          </a:p>
        </p:txBody>
      </p:sp>
      <p:pic>
        <p:nvPicPr>
          <p:cNvPr id="26" name="Picture 25" descr="A picture containing grass, outdoor, sitting, old&#10;&#10;Description automatically generated">
            <a:extLst>
              <a:ext uri="{FF2B5EF4-FFF2-40B4-BE49-F238E27FC236}">
                <a16:creationId xmlns:a16="http://schemas.microsoft.com/office/drawing/2014/main" id="{3FC06AC4-BEE1-27D8-A128-329999F31D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5073" y="1882258"/>
            <a:ext cx="5717247" cy="4287936"/>
          </a:xfrm>
          <a:prstGeom prst="rect">
            <a:avLst/>
          </a:prstGeom>
          <a:ln w="28575">
            <a:solidFill>
              <a:schemeClr val="accent6">
                <a:lumMod val="75000"/>
              </a:schemeClr>
            </a:solidFill>
          </a:ln>
        </p:spPr>
      </p:pic>
      <p:grpSp>
        <p:nvGrpSpPr>
          <p:cNvPr id="5" name="Group 4">
            <a:extLst>
              <a:ext uri="{FF2B5EF4-FFF2-40B4-BE49-F238E27FC236}">
                <a16:creationId xmlns:a16="http://schemas.microsoft.com/office/drawing/2014/main" id="{3587A81B-DC4A-BFC8-613E-40A365EE01DB}"/>
              </a:ext>
            </a:extLst>
          </p:cNvPr>
          <p:cNvGrpSpPr/>
          <p:nvPr/>
        </p:nvGrpSpPr>
        <p:grpSpPr>
          <a:xfrm>
            <a:off x="628650" y="3490912"/>
            <a:ext cx="7886700" cy="2386013"/>
            <a:chOff x="1393127" y="3458699"/>
            <a:chExt cx="6535340" cy="2232316"/>
          </a:xfrm>
        </p:grpSpPr>
        <p:sp>
          <p:nvSpPr>
            <p:cNvPr id="6" name="Rectangle 5">
              <a:extLst>
                <a:ext uri="{FF2B5EF4-FFF2-40B4-BE49-F238E27FC236}">
                  <a16:creationId xmlns:a16="http://schemas.microsoft.com/office/drawing/2014/main" id="{A08691A4-A339-1552-881A-8464E03F3D76}"/>
                </a:ext>
              </a:extLst>
            </p:cNvPr>
            <p:cNvSpPr>
              <a:spLocks noChangeArrowheads="1"/>
            </p:cNvSpPr>
            <p:nvPr/>
          </p:nvSpPr>
          <p:spPr bwMode="auto">
            <a:xfrm>
              <a:off x="2419446" y="4631440"/>
              <a:ext cx="1728788" cy="54769"/>
            </a:xfrm>
            <a:prstGeom prst="rect">
              <a:avLst/>
            </a:prstGeom>
            <a:solidFill>
              <a:srgbClr val="AD8A5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800"/>
            </a:p>
          </p:txBody>
        </p:sp>
        <p:sp>
          <p:nvSpPr>
            <p:cNvPr id="7" name="Rectangle 6">
              <a:extLst>
                <a:ext uri="{FF2B5EF4-FFF2-40B4-BE49-F238E27FC236}">
                  <a16:creationId xmlns:a16="http://schemas.microsoft.com/office/drawing/2014/main" id="{12987F84-9667-2970-DAF4-0B9108A95603}"/>
                </a:ext>
              </a:extLst>
            </p:cNvPr>
            <p:cNvSpPr>
              <a:spLocks noChangeArrowheads="1"/>
            </p:cNvSpPr>
            <p:nvPr/>
          </p:nvSpPr>
          <p:spPr bwMode="auto">
            <a:xfrm>
              <a:off x="5119783" y="4631440"/>
              <a:ext cx="1728788" cy="54769"/>
            </a:xfrm>
            <a:prstGeom prst="rect">
              <a:avLst/>
            </a:prstGeom>
            <a:solidFill>
              <a:srgbClr val="AD8A5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800"/>
            </a:p>
          </p:txBody>
        </p:sp>
        <p:sp>
          <p:nvSpPr>
            <p:cNvPr id="8" name="Line 7">
              <a:extLst>
                <a:ext uri="{FF2B5EF4-FFF2-40B4-BE49-F238E27FC236}">
                  <a16:creationId xmlns:a16="http://schemas.microsoft.com/office/drawing/2014/main" id="{AC426BB8-1E2E-9971-441C-F4B761D8B1DC}"/>
                </a:ext>
              </a:extLst>
            </p:cNvPr>
            <p:cNvSpPr>
              <a:spLocks noChangeShapeType="1"/>
            </p:cNvSpPr>
            <p:nvPr/>
          </p:nvSpPr>
          <p:spPr bwMode="auto">
            <a:xfrm>
              <a:off x="2797469" y="3458699"/>
              <a:ext cx="432197" cy="1134666"/>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9" name="Line 8">
              <a:extLst>
                <a:ext uri="{FF2B5EF4-FFF2-40B4-BE49-F238E27FC236}">
                  <a16:creationId xmlns:a16="http://schemas.microsoft.com/office/drawing/2014/main" id="{6B751A43-ED55-27BB-91B1-FD4C76DB4BFE}"/>
                </a:ext>
              </a:extLst>
            </p:cNvPr>
            <p:cNvSpPr>
              <a:spLocks noChangeShapeType="1"/>
            </p:cNvSpPr>
            <p:nvPr/>
          </p:nvSpPr>
          <p:spPr bwMode="auto">
            <a:xfrm>
              <a:off x="4995766" y="3820624"/>
              <a:ext cx="178787" cy="783851"/>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10" name="Line 9">
              <a:extLst>
                <a:ext uri="{FF2B5EF4-FFF2-40B4-BE49-F238E27FC236}">
                  <a16:creationId xmlns:a16="http://schemas.microsoft.com/office/drawing/2014/main" id="{3CE08D04-7C58-AA5C-FE66-11063C179750}"/>
                </a:ext>
              </a:extLst>
            </p:cNvPr>
            <p:cNvSpPr>
              <a:spLocks noChangeShapeType="1"/>
            </p:cNvSpPr>
            <p:nvPr/>
          </p:nvSpPr>
          <p:spPr bwMode="auto">
            <a:xfrm flipH="1">
              <a:off x="6037756" y="3471000"/>
              <a:ext cx="216694" cy="1134665"/>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11" name="Line 10">
              <a:extLst>
                <a:ext uri="{FF2B5EF4-FFF2-40B4-BE49-F238E27FC236}">
                  <a16:creationId xmlns:a16="http://schemas.microsoft.com/office/drawing/2014/main" id="{9A464232-1DA2-DEBF-F822-2C86BD7AD867}"/>
                </a:ext>
              </a:extLst>
            </p:cNvPr>
            <p:cNvSpPr>
              <a:spLocks noChangeShapeType="1"/>
            </p:cNvSpPr>
            <p:nvPr/>
          </p:nvSpPr>
          <p:spPr bwMode="auto">
            <a:xfrm flipH="1">
              <a:off x="4076958" y="3820624"/>
              <a:ext cx="145063" cy="810815"/>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12" name="Line 11">
              <a:extLst>
                <a:ext uri="{FF2B5EF4-FFF2-40B4-BE49-F238E27FC236}">
                  <a16:creationId xmlns:a16="http://schemas.microsoft.com/office/drawing/2014/main" id="{90D0B43A-1730-8A85-D14A-38830480FB2B}"/>
                </a:ext>
              </a:extLst>
            </p:cNvPr>
            <p:cNvSpPr>
              <a:spLocks noChangeShapeType="1"/>
            </p:cNvSpPr>
            <p:nvPr/>
          </p:nvSpPr>
          <p:spPr bwMode="auto">
            <a:xfrm flipH="1">
              <a:off x="3229666" y="4614771"/>
              <a:ext cx="864394" cy="0"/>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13" name="Line 12">
              <a:extLst>
                <a:ext uri="{FF2B5EF4-FFF2-40B4-BE49-F238E27FC236}">
                  <a16:creationId xmlns:a16="http://schemas.microsoft.com/office/drawing/2014/main" id="{9404DD9E-C55B-284D-B3BB-004AB57E71ED}"/>
                </a:ext>
              </a:extLst>
            </p:cNvPr>
            <p:cNvSpPr>
              <a:spLocks noChangeShapeType="1"/>
            </p:cNvSpPr>
            <p:nvPr/>
          </p:nvSpPr>
          <p:spPr bwMode="auto">
            <a:xfrm flipH="1">
              <a:off x="5173362" y="4623009"/>
              <a:ext cx="864394" cy="0"/>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14" name="Line 15">
              <a:extLst>
                <a:ext uri="{FF2B5EF4-FFF2-40B4-BE49-F238E27FC236}">
                  <a16:creationId xmlns:a16="http://schemas.microsoft.com/office/drawing/2014/main" id="{BD5B4A0C-7B23-FB52-F2C6-32E9A8B39DF8}"/>
                </a:ext>
              </a:extLst>
            </p:cNvPr>
            <p:cNvSpPr>
              <a:spLocks noChangeShapeType="1"/>
            </p:cNvSpPr>
            <p:nvPr/>
          </p:nvSpPr>
          <p:spPr bwMode="auto">
            <a:xfrm flipH="1">
              <a:off x="3716037" y="3605122"/>
              <a:ext cx="216694" cy="810815"/>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15" name="Line 16">
              <a:extLst>
                <a:ext uri="{FF2B5EF4-FFF2-40B4-BE49-F238E27FC236}">
                  <a16:creationId xmlns:a16="http://schemas.microsoft.com/office/drawing/2014/main" id="{2689D3B8-6D49-8379-D807-6687BA331210}"/>
                </a:ext>
              </a:extLst>
            </p:cNvPr>
            <p:cNvSpPr>
              <a:spLocks noChangeShapeType="1"/>
            </p:cNvSpPr>
            <p:nvPr/>
          </p:nvSpPr>
          <p:spPr bwMode="auto">
            <a:xfrm>
              <a:off x="5173363" y="3605120"/>
              <a:ext cx="270272" cy="756047"/>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16" name="Line 17">
              <a:extLst>
                <a:ext uri="{FF2B5EF4-FFF2-40B4-BE49-F238E27FC236}">
                  <a16:creationId xmlns:a16="http://schemas.microsoft.com/office/drawing/2014/main" id="{7C71FF48-DBB0-D1FE-ADA7-37374A1AB7CD}"/>
                </a:ext>
              </a:extLst>
            </p:cNvPr>
            <p:cNvSpPr>
              <a:spLocks noChangeShapeType="1"/>
            </p:cNvSpPr>
            <p:nvPr/>
          </p:nvSpPr>
          <p:spPr bwMode="auto">
            <a:xfrm flipH="1">
              <a:off x="3931540" y="3605120"/>
              <a:ext cx="1241822" cy="0"/>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17" name="Line 18">
              <a:extLst>
                <a:ext uri="{FF2B5EF4-FFF2-40B4-BE49-F238E27FC236}">
                  <a16:creationId xmlns:a16="http://schemas.microsoft.com/office/drawing/2014/main" id="{981D7A4E-E148-CEDE-3289-1376357D55FB}"/>
                </a:ext>
              </a:extLst>
            </p:cNvPr>
            <p:cNvSpPr>
              <a:spLocks noChangeShapeType="1"/>
            </p:cNvSpPr>
            <p:nvPr/>
          </p:nvSpPr>
          <p:spPr bwMode="auto">
            <a:xfrm flipH="1">
              <a:off x="2797469" y="3496773"/>
              <a:ext cx="3456980" cy="1"/>
            </a:xfrm>
            <a:prstGeom prst="line">
              <a:avLst/>
            </a:prstGeom>
            <a:noFill/>
            <a:ln w="127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18" name="Line 19">
              <a:extLst>
                <a:ext uri="{FF2B5EF4-FFF2-40B4-BE49-F238E27FC236}">
                  <a16:creationId xmlns:a16="http://schemas.microsoft.com/office/drawing/2014/main" id="{BA7DA700-C05F-C449-B6AA-1C11E9F3DD4E}"/>
                </a:ext>
              </a:extLst>
            </p:cNvPr>
            <p:cNvSpPr>
              <a:spLocks noChangeShapeType="1"/>
            </p:cNvSpPr>
            <p:nvPr/>
          </p:nvSpPr>
          <p:spPr bwMode="auto">
            <a:xfrm>
              <a:off x="2961181" y="3928970"/>
              <a:ext cx="1241822" cy="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19" name="Rectangle 20">
              <a:extLst>
                <a:ext uri="{FF2B5EF4-FFF2-40B4-BE49-F238E27FC236}">
                  <a16:creationId xmlns:a16="http://schemas.microsoft.com/office/drawing/2014/main" id="{F60F25DC-2438-03B1-C057-C6A5CA1D1D63}"/>
                </a:ext>
              </a:extLst>
            </p:cNvPr>
            <p:cNvSpPr>
              <a:spLocks noChangeArrowheads="1"/>
            </p:cNvSpPr>
            <p:nvPr/>
          </p:nvSpPr>
          <p:spPr bwMode="auto">
            <a:xfrm>
              <a:off x="3607690" y="4414746"/>
              <a:ext cx="161925" cy="216694"/>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800"/>
            </a:p>
          </p:txBody>
        </p:sp>
        <p:sp>
          <p:nvSpPr>
            <p:cNvPr id="20" name="Rectangle 21">
              <a:extLst>
                <a:ext uri="{FF2B5EF4-FFF2-40B4-BE49-F238E27FC236}">
                  <a16:creationId xmlns:a16="http://schemas.microsoft.com/office/drawing/2014/main" id="{CA00D15C-5F05-400B-0DDA-E7CD2EE44D18}"/>
                </a:ext>
              </a:extLst>
            </p:cNvPr>
            <p:cNvSpPr>
              <a:spLocks noChangeArrowheads="1"/>
            </p:cNvSpPr>
            <p:nvPr/>
          </p:nvSpPr>
          <p:spPr bwMode="auto">
            <a:xfrm>
              <a:off x="5390055" y="4379703"/>
              <a:ext cx="161925" cy="216694"/>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800"/>
            </a:p>
          </p:txBody>
        </p:sp>
        <p:sp>
          <p:nvSpPr>
            <p:cNvPr id="21" name="AutoShape 22">
              <a:extLst>
                <a:ext uri="{FF2B5EF4-FFF2-40B4-BE49-F238E27FC236}">
                  <a16:creationId xmlns:a16="http://schemas.microsoft.com/office/drawing/2014/main" id="{3B7999DF-266C-953C-066B-7642622F6C76}"/>
                </a:ext>
              </a:extLst>
            </p:cNvPr>
            <p:cNvSpPr>
              <a:spLocks noChangeArrowheads="1"/>
            </p:cNvSpPr>
            <p:nvPr/>
          </p:nvSpPr>
          <p:spPr bwMode="auto">
            <a:xfrm>
              <a:off x="4463653" y="4093079"/>
              <a:ext cx="216694" cy="702469"/>
            </a:xfrm>
            <a:prstGeom prst="upArrow">
              <a:avLst>
                <a:gd name="adj1" fmla="val 50000"/>
                <a:gd name="adj2" fmla="val 81044"/>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800"/>
            </a:p>
          </p:txBody>
        </p:sp>
        <p:sp>
          <p:nvSpPr>
            <p:cNvPr id="22" name="Line 24">
              <a:extLst>
                <a:ext uri="{FF2B5EF4-FFF2-40B4-BE49-F238E27FC236}">
                  <a16:creationId xmlns:a16="http://schemas.microsoft.com/office/drawing/2014/main" id="{DCD2403F-3D5D-D4A4-0890-E6E83977061A}"/>
                </a:ext>
              </a:extLst>
            </p:cNvPr>
            <p:cNvSpPr>
              <a:spLocks noChangeShapeType="1"/>
            </p:cNvSpPr>
            <p:nvPr/>
          </p:nvSpPr>
          <p:spPr bwMode="auto">
            <a:xfrm>
              <a:off x="4904282" y="3928970"/>
              <a:ext cx="1295400" cy="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sp>
          <p:nvSpPr>
            <p:cNvPr id="23" name="Text Box 28">
              <a:extLst>
                <a:ext uri="{FF2B5EF4-FFF2-40B4-BE49-F238E27FC236}">
                  <a16:creationId xmlns:a16="http://schemas.microsoft.com/office/drawing/2014/main" id="{B7EB3316-ACE6-499B-D235-1B2A77741296}"/>
                </a:ext>
              </a:extLst>
            </p:cNvPr>
            <p:cNvSpPr txBox="1">
              <a:spLocks noChangeArrowheads="1"/>
            </p:cNvSpPr>
            <p:nvPr/>
          </p:nvSpPr>
          <p:spPr bwMode="auto">
            <a:xfrm>
              <a:off x="1393127" y="3712277"/>
              <a:ext cx="107989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dirty="0"/>
                <a:t>Miller type</a:t>
              </a:r>
            </a:p>
          </p:txBody>
        </p:sp>
        <p:sp>
          <p:nvSpPr>
            <p:cNvPr id="24" name="Text Box 39">
              <a:extLst>
                <a:ext uri="{FF2B5EF4-FFF2-40B4-BE49-F238E27FC236}">
                  <a16:creationId xmlns:a16="http://schemas.microsoft.com/office/drawing/2014/main" id="{9950977C-57D1-E9E1-D8B9-969812AA4647}"/>
                </a:ext>
              </a:extLst>
            </p:cNvPr>
            <p:cNvSpPr txBox="1">
              <a:spLocks noChangeArrowheads="1"/>
            </p:cNvSpPr>
            <p:nvPr/>
          </p:nvSpPr>
          <p:spPr bwMode="auto">
            <a:xfrm>
              <a:off x="6469952" y="4361168"/>
              <a:ext cx="145851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altLang="en-US" sz="1800"/>
                <a:t>Crown Board</a:t>
              </a:r>
            </a:p>
          </p:txBody>
        </p:sp>
        <p:sp>
          <p:nvSpPr>
            <p:cNvPr id="25" name="TextBox 24">
              <a:extLst>
                <a:ext uri="{FF2B5EF4-FFF2-40B4-BE49-F238E27FC236}">
                  <a16:creationId xmlns:a16="http://schemas.microsoft.com/office/drawing/2014/main" id="{EE8CA3FD-30EE-6323-914F-F66E706DBA13}"/>
                </a:ext>
              </a:extLst>
            </p:cNvPr>
            <p:cNvSpPr txBox="1"/>
            <p:nvPr/>
          </p:nvSpPr>
          <p:spPr>
            <a:xfrm>
              <a:off x="3512410" y="4767685"/>
              <a:ext cx="2132248" cy="923330"/>
            </a:xfrm>
            <a:prstGeom prst="rect">
              <a:avLst/>
            </a:prstGeom>
            <a:noFill/>
          </p:spPr>
          <p:txBody>
            <a:bodyPr wrap="square" rtlCol="0">
              <a:spAutoFit/>
            </a:bodyPr>
            <a:lstStyle/>
            <a:p>
              <a:pPr algn="ctr"/>
              <a:r>
                <a:rPr lang="en-US" sz="1800" dirty="0"/>
                <a:t>Feed hole in crown board so bees can access syrup</a:t>
              </a:r>
            </a:p>
          </p:txBody>
        </p:sp>
      </p:grpSp>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How a Feeder Works</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Tree>
    <p:extLst>
      <p:ext uri="{BB962C8B-B14F-4D97-AF65-F5344CB8AC3E}">
        <p14:creationId xmlns:p14="http://schemas.microsoft.com/office/powerpoint/2010/main" val="355297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EA77E2-621B-F65B-C97A-5FD4155241AF}"/>
              </a:ext>
            </a:extLst>
          </p:cNvPr>
          <p:cNvPicPr>
            <a:picLocks noChangeAspect="1"/>
          </p:cNvPicPr>
          <p:nvPr/>
        </p:nvPicPr>
        <p:blipFill>
          <a:blip r:embed="rId3"/>
          <a:stretch>
            <a:fillRect/>
          </a:stretch>
        </p:blipFill>
        <p:spPr>
          <a:xfrm>
            <a:off x="2756771" y="1297068"/>
            <a:ext cx="3615429" cy="4830136"/>
          </a:xfrm>
          <a:prstGeom prst="rect">
            <a:avLst/>
          </a:prstGeom>
          <a:ln w="28575">
            <a:solidFill>
              <a:schemeClr val="accent6">
                <a:lumMod val="75000"/>
              </a:schemeClr>
            </a:solidFill>
          </a:ln>
        </p:spPr>
      </p:pic>
      <p:pic>
        <p:nvPicPr>
          <p:cNvPr id="7" name="Picture 6">
            <a:extLst>
              <a:ext uri="{FF2B5EF4-FFF2-40B4-BE49-F238E27FC236}">
                <a16:creationId xmlns:a16="http://schemas.microsoft.com/office/drawing/2014/main" id="{44E1A5ED-2668-C30C-80AA-BA2F74286E7B}"/>
              </a:ext>
            </a:extLst>
          </p:cNvPr>
          <p:cNvPicPr>
            <a:picLocks noChangeAspect="1"/>
          </p:cNvPicPr>
          <p:nvPr/>
        </p:nvPicPr>
        <p:blipFill>
          <a:blip r:embed="rId4"/>
          <a:stretch>
            <a:fillRect/>
          </a:stretch>
        </p:blipFill>
        <p:spPr>
          <a:xfrm>
            <a:off x="1738288" y="1315368"/>
            <a:ext cx="5671518" cy="4811836"/>
          </a:xfrm>
          <a:prstGeom prst="rect">
            <a:avLst/>
          </a:prstGeom>
          <a:ln w="28575">
            <a:solidFill>
              <a:schemeClr val="accent6">
                <a:lumMod val="75000"/>
              </a:schemeClr>
            </a:solidFill>
          </a:ln>
        </p:spPr>
      </p:pic>
      <p:pic>
        <p:nvPicPr>
          <p:cNvPr id="6" name="Picture 5">
            <a:extLst>
              <a:ext uri="{FF2B5EF4-FFF2-40B4-BE49-F238E27FC236}">
                <a16:creationId xmlns:a16="http://schemas.microsoft.com/office/drawing/2014/main" id="{DD5F65C8-C66A-7D24-0284-708962920ED3}"/>
              </a:ext>
            </a:extLst>
          </p:cNvPr>
          <p:cNvPicPr>
            <a:picLocks noChangeAspect="1"/>
          </p:cNvPicPr>
          <p:nvPr/>
        </p:nvPicPr>
        <p:blipFill>
          <a:blip r:embed="rId5"/>
          <a:stretch>
            <a:fillRect/>
          </a:stretch>
        </p:blipFill>
        <p:spPr>
          <a:xfrm>
            <a:off x="1018544" y="1287802"/>
            <a:ext cx="7094548" cy="4877502"/>
          </a:xfrm>
          <a:prstGeom prst="rect">
            <a:avLst/>
          </a:prstGeom>
          <a:ln w="28575">
            <a:solidFill>
              <a:schemeClr val="accent6">
                <a:lumMod val="75000"/>
              </a:schemeClr>
            </a:solidFill>
          </a:ln>
        </p:spPr>
      </p:pic>
      <p:pic>
        <p:nvPicPr>
          <p:cNvPr id="4" name="Picture 10">
            <a:extLst>
              <a:ext uri="{FF2B5EF4-FFF2-40B4-BE49-F238E27FC236}">
                <a16:creationId xmlns:a16="http://schemas.microsoft.com/office/drawing/2014/main" id="{4733710E-6592-38AB-8145-77491260A7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1151" y="1171357"/>
            <a:ext cx="4842839" cy="4842839"/>
          </a:xfrm>
          <a:prstGeom prst="rect">
            <a:avLst/>
          </a:prstGeom>
          <a:noFill/>
          <a:ln w="28575">
            <a:solidFill>
              <a:schemeClr val="accent6">
                <a:lumMod val="75000"/>
              </a:schemeClr>
            </a:solidFill>
          </a:ln>
          <a:extLst>
            <a:ext uri="{909E8E84-426E-40DD-AFC4-6F175D3DCCD1}">
              <a14:hiddenFill xmlns:a14="http://schemas.microsoft.com/office/drawing/2010/main">
                <a:solidFill>
                  <a:srgbClr val="FFFFFF"/>
                </a:solidFill>
              </a14:hiddenFill>
            </a:ext>
          </a:extLst>
        </p:spPr>
      </p:pic>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Hive Feeders for Autumn Bulk Feeding</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grpSp>
        <p:nvGrpSpPr>
          <p:cNvPr id="15" name="Group 14">
            <a:extLst>
              <a:ext uri="{FF2B5EF4-FFF2-40B4-BE49-F238E27FC236}">
                <a16:creationId xmlns:a16="http://schemas.microsoft.com/office/drawing/2014/main" id="{09D86BB6-0A00-7A91-2639-9CBB2D202BAE}"/>
              </a:ext>
            </a:extLst>
          </p:cNvPr>
          <p:cNvGrpSpPr/>
          <p:nvPr/>
        </p:nvGrpSpPr>
        <p:grpSpPr>
          <a:xfrm>
            <a:off x="5673217" y="2204864"/>
            <a:ext cx="2088232" cy="720080"/>
            <a:chOff x="5673217" y="2204864"/>
            <a:chExt cx="2088232" cy="720080"/>
          </a:xfrm>
        </p:grpSpPr>
        <p:sp>
          <p:nvSpPr>
            <p:cNvPr id="8" name="Arrow: Right 7">
              <a:extLst>
                <a:ext uri="{FF2B5EF4-FFF2-40B4-BE49-F238E27FC236}">
                  <a16:creationId xmlns:a16="http://schemas.microsoft.com/office/drawing/2014/main" id="{A3047568-3A87-7B36-2E5D-1E72E0595C98}"/>
                </a:ext>
              </a:extLst>
            </p:cNvPr>
            <p:cNvSpPr/>
            <p:nvPr/>
          </p:nvSpPr>
          <p:spPr>
            <a:xfrm rot="10800000">
              <a:off x="5673217" y="2204864"/>
              <a:ext cx="2088232" cy="72008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6E26A498-F4BF-CB13-8A9A-58E1A894F3CD}"/>
                </a:ext>
              </a:extLst>
            </p:cNvPr>
            <p:cNvSpPr txBox="1"/>
            <p:nvPr/>
          </p:nvSpPr>
          <p:spPr>
            <a:xfrm>
              <a:off x="7387024" y="2351372"/>
              <a:ext cx="333598" cy="461665"/>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1</a:t>
              </a:r>
            </a:p>
          </p:txBody>
        </p:sp>
      </p:grpSp>
      <p:grpSp>
        <p:nvGrpSpPr>
          <p:cNvPr id="17" name="Group 16">
            <a:extLst>
              <a:ext uri="{FF2B5EF4-FFF2-40B4-BE49-F238E27FC236}">
                <a16:creationId xmlns:a16="http://schemas.microsoft.com/office/drawing/2014/main" id="{9DE79ABC-B727-25C5-E215-19D1F353AE81}"/>
              </a:ext>
            </a:extLst>
          </p:cNvPr>
          <p:cNvGrpSpPr/>
          <p:nvPr/>
        </p:nvGrpSpPr>
        <p:grpSpPr>
          <a:xfrm>
            <a:off x="4572001" y="4514379"/>
            <a:ext cx="2097254" cy="720080"/>
            <a:chOff x="4572001" y="4514379"/>
            <a:chExt cx="2097254" cy="720080"/>
          </a:xfrm>
        </p:grpSpPr>
        <p:sp>
          <p:nvSpPr>
            <p:cNvPr id="10" name="Arrow: Right 9">
              <a:extLst>
                <a:ext uri="{FF2B5EF4-FFF2-40B4-BE49-F238E27FC236}">
                  <a16:creationId xmlns:a16="http://schemas.microsoft.com/office/drawing/2014/main" id="{133DFC78-D5DF-B92D-DB2D-9EC238134971}"/>
                </a:ext>
              </a:extLst>
            </p:cNvPr>
            <p:cNvSpPr/>
            <p:nvPr/>
          </p:nvSpPr>
          <p:spPr>
            <a:xfrm rot="10800000">
              <a:off x="4572001" y="4514379"/>
              <a:ext cx="2088232" cy="72008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9C4FEE25-3C40-0C31-D637-5857F89C80D1}"/>
                </a:ext>
              </a:extLst>
            </p:cNvPr>
            <p:cNvSpPr txBox="1"/>
            <p:nvPr/>
          </p:nvSpPr>
          <p:spPr>
            <a:xfrm>
              <a:off x="6335657" y="4619230"/>
              <a:ext cx="333598" cy="461665"/>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3</a:t>
              </a:r>
            </a:p>
          </p:txBody>
        </p:sp>
      </p:grpSp>
      <p:grpSp>
        <p:nvGrpSpPr>
          <p:cNvPr id="16" name="Group 15">
            <a:extLst>
              <a:ext uri="{FF2B5EF4-FFF2-40B4-BE49-F238E27FC236}">
                <a16:creationId xmlns:a16="http://schemas.microsoft.com/office/drawing/2014/main" id="{DC6BE3A9-F4F4-4A83-2B6D-165F14F9B066}"/>
              </a:ext>
            </a:extLst>
          </p:cNvPr>
          <p:cNvGrpSpPr/>
          <p:nvPr/>
        </p:nvGrpSpPr>
        <p:grpSpPr>
          <a:xfrm>
            <a:off x="878623" y="3429000"/>
            <a:ext cx="2113455" cy="720080"/>
            <a:chOff x="878623" y="3429000"/>
            <a:chExt cx="2113455" cy="720080"/>
          </a:xfrm>
        </p:grpSpPr>
        <p:sp>
          <p:nvSpPr>
            <p:cNvPr id="9" name="Arrow: Right 8">
              <a:extLst>
                <a:ext uri="{FF2B5EF4-FFF2-40B4-BE49-F238E27FC236}">
                  <a16:creationId xmlns:a16="http://schemas.microsoft.com/office/drawing/2014/main" id="{6C7DC3A5-72C5-CD3E-715D-68567D37BB6F}"/>
                </a:ext>
              </a:extLst>
            </p:cNvPr>
            <p:cNvSpPr/>
            <p:nvPr/>
          </p:nvSpPr>
          <p:spPr>
            <a:xfrm>
              <a:off x="903846" y="3429000"/>
              <a:ext cx="2088232" cy="72008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70C6943D-396E-D3A6-3754-C5765524D392}"/>
                </a:ext>
              </a:extLst>
            </p:cNvPr>
            <p:cNvSpPr txBox="1"/>
            <p:nvPr/>
          </p:nvSpPr>
          <p:spPr>
            <a:xfrm>
              <a:off x="878623" y="3558207"/>
              <a:ext cx="333598" cy="461665"/>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2</a:t>
              </a:r>
            </a:p>
          </p:txBody>
        </p:sp>
      </p:grpSp>
    </p:spTree>
    <p:extLst>
      <p:ext uri="{BB962C8B-B14F-4D97-AF65-F5344CB8AC3E}">
        <p14:creationId xmlns:p14="http://schemas.microsoft.com/office/powerpoint/2010/main" val="295423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7"/>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Autumn – Winter Preparation</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0" indent="0" eaLnBrk="1" hangingPunct="1">
              <a:buNone/>
              <a:defRPr/>
            </a:pPr>
            <a:r>
              <a:rPr lang="en-US" altLang="en-US" b="1" dirty="0">
                <a:latin typeface="Arial" panose="020B0604020202020204" pitchFamily="34" charset="0"/>
                <a:cs typeface="Arial" panose="020B0604020202020204" pitchFamily="34" charset="0"/>
              </a:rPr>
              <a:t>September</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Drones are likely to disappear overnight</a:t>
            </a:r>
            <a:endParaRPr lang="en-US" altLang="en-US" sz="2000" dirty="0">
              <a:latin typeface="Arial" panose="020B0604020202020204" pitchFamily="34" charset="0"/>
              <a:cs typeface="Arial" panose="020B0604020202020204" pitchFamily="34" charset="0"/>
            </a:endParaRP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Hive population is vastly reduced</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Start winter feeding towards the end of the month</a:t>
            </a:r>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a:p>
            <a:pPr marL="0" indent="0" eaLnBrk="1" hangingPunct="1">
              <a:buNone/>
              <a:defRPr/>
            </a:pPr>
            <a:r>
              <a:rPr lang="en-US" altLang="en-US" b="1" dirty="0">
                <a:latin typeface="Arial" panose="020B0604020202020204" pitchFamily="34" charset="0"/>
                <a:cs typeface="Arial" panose="020B0604020202020204" pitchFamily="34" charset="0"/>
              </a:rPr>
              <a:t>October</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Very little activity – Bees are preparing for winter</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Finish winter feeding</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Check hive is secure for winter</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Add mouse guards</a:t>
            </a: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Tree>
    <p:extLst>
      <p:ext uri="{BB962C8B-B14F-4D97-AF65-F5344CB8AC3E}">
        <p14:creationId xmlns:p14="http://schemas.microsoft.com/office/powerpoint/2010/main" val="267156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000000"/>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rgbClr val="CCFFFF"/>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rgbClr val="CCFFFF"/>
                                      </p:to>
                                    </p:animClr>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rgbClr val="CCFFFF"/>
                                      </p:to>
                                    </p:animClr>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018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8" end="8"/>
                                            </p:txEl>
                                          </p:spTgt>
                                        </p:tgtEl>
                                        <p:attrNameLst>
                                          <p:attrName>ppt_c</p:attrName>
                                        </p:attrNameLst>
                                      </p:cBhvr>
                                      <p:to>
                                        <a:srgbClr val="CCFFFF"/>
                                      </p:to>
                                    </p:animClr>
                                  </p:subTnLst>
                                </p:cTn>
                              </p:par>
                              <p:par>
                                <p:cTn id="39" presetID="1" presetClass="entr" presetSubtype="0" fill="hold" grpId="0" nodeType="withEffect">
                                  <p:stCondLst>
                                    <p:cond delay="0"/>
                                  </p:stCondLst>
                                  <p:childTnLst>
                                    <p:set>
                                      <p:cBhvr>
                                        <p:cTn id="40"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41" presetID="1" presetClass="entr" presetSubtype="0" fill="hold" grpId="0" nodeType="withEffect">
                                  <p:stCondLst>
                                    <p:cond delay="0"/>
                                  </p:stCondLst>
                                  <p:childTnLst>
                                    <p:set>
                                      <p:cBhvr>
                                        <p:cTn id="4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43" presetID="1" presetClass="entr" presetSubtype="0" fill="hold" grpId="0" nodeType="withEffect">
                                  <p:stCondLst>
                                    <p:cond delay="0"/>
                                  </p:stCondLst>
                                  <p:childTnLst>
                                    <p:set>
                                      <p:cBhvr>
                                        <p:cTn id="4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45" presetID="1" presetClass="entr" presetSubtype="0" fill="hold" grpId="0" nodeType="withEffect">
                                  <p:stCondLst>
                                    <p:cond delay="0"/>
                                  </p:stCondLst>
                                  <p:childTnLst>
                                    <p:set>
                                      <p:cBhvr>
                                        <p:cTn id="46"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47" presetID="1" presetClass="entr" presetSubtype="0" fill="hold" grpId="0" nodeType="withEffect">
                                  <p:stCondLst>
                                    <p:cond delay="0"/>
                                  </p:stCondLst>
                                  <p:childTnLst>
                                    <p:set>
                                      <p:cBhvr>
                                        <p:cTn id="48"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par>
                                <p:cTn id="49" presetID="1" presetClass="entr" presetSubtype="0" fill="hold" grpId="0" nodeType="withEffect">
                                  <p:stCondLst>
                                    <p:cond delay="0"/>
                                  </p:stCondLst>
                                  <p:childTnLst>
                                    <p:set>
                                      <p:cBhvr>
                                        <p:cTn id="50"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par>
                                <p:cTn id="51" presetID="1" presetClass="entr" presetSubtype="0" fill="hold" grpId="0" nodeType="withEffect">
                                  <p:stCondLst>
                                    <p:cond delay="0"/>
                                  </p:stCondLst>
                                  <p:childTnLst>
                                    <p:set>
                                      <p:cBhvr>
                                        <p:cTn id="52"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chemeClr val="tx1"/>
                                      </p:to>
                                    </p:animClr>
                                  </p:subTnLst>
                                </p:cTn>
                              </p:par>
                              <p:par>
                                <p:cTn id="53" presetID="1" presetClass="entr" presetSubtype="0" fill="hold" grpId="0" nodeType="withEffect">
                                  <p:stCondLst>
                                    <p:cond delay="0"/>
                                  </p:stCondLst>
                                  <p:childTnLst>
                                    <p:set>
                                      <p:cBhvr>
                                        <p:cTn id="54"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chemeClr val="tx1"/>
                                      </p:to>
                                    </p:animClr>
                                  </p:subTnLst>
                                </p:cTn>
                              </p:par>
                              <p:par>
                                <p:cTn id="55" presetID="1" presetClass="entr" presetSubtype="0" fill="hold" grpId="0" nodeType="withEffect">
                                  <p:stCondLst>
                                    <p:cond delay="0"/>
                                  </p:stCondLst>
                                  <p:childTnLst>
                                    <p:set>
                                      <p:cBhvr>
                                        <p:cTn id="56" dur="1" fill="hold">
                                          <p:stCondLst>
                                            <p:cond delay="0"/>
                                          </p:stCondLst>
                                        </p:cTn>
                                        <p:tgtEl>
                                          <p:spTgt spid="5018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8" end="8"/>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0755A7E1-1F2F-F2E0-ECAB-C5980391A7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1322498"/>
            <a:ext cx="7886700" cy="4248472"/>
          </a:xfrm>
          <a:prstGeom prst="rect">
            <a:avLst/>
          </a:prstGeom>
          <a:noFill/>
          <a:ln w="28575">
            <a:solidFill>
              <a:schemeClr val="accent6">
                <a:lumMod val="75000"/>
              </a:schemeClr>
            </a:solidFill>
          </a:ln>
          <a:extLst>
            <a:ext uri="{909E8E84-426E-40DD-AFC4-6F175D3DCCD1}">
              <a14:hiddenFill xmlns:a14="http://schemas.microsoft.com/office/drawing/2010/main">
                <a:solidFill>
                  <a:srgbClr val="FFFFFF"/>
                </a:solidFill>
              </a14:hiddenFill>
            </a:ext>
          </a:extLst>
        </p:spPr>
      </p:pic>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Mouse Guards</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pic>
        <p:nvPicPr>
          <p:cNvPr id="5" name="Picture 4">
            <a:extLst>
              <a:ext uri="{FF2B5EF4-FFF2-40B4-BE49-F238E27FC236}">
                <a16:creationId xmlns:a16="http://schemas.microsoft.com/office/drawing/2014/main" id="{9CCA8ECA-4C98-2F25-1A65-8C17CEB383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3154" y="1328005"/>
            <a:ext cx="6257691" cy="4791043"/>
          </a:xfrm>
          <a:prstGeom prst="rect">
            <a:avLst/>
          </a:prstGeom>
          <a:ln w="28575">
            <a:solidFill>
              <a:schemeClr val="accent6">
                <a:lumMod val="75000"/>
              </a:schemeClr>
            </a:solidFill>
          </a:ln>
        </p:spPr>
      </p:pic>
    </p:spTree>
    <p:extLst>
      <p:ext uri="{BB962C8B-B14F-4D97-AF65-F5344CB8AC3E}">
        <p14:creationId xmlns:p14="http://schemas.microsoft.com/office/powerpoint/2010/main" val="3187552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Prepare for poor weather!</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buFont typeface="+mj-lt"/>
              <a:buAutoNum type="arabicPeriod"/>
            </a:pPr>
            <a:r>
              <a:rPr lang="cy-GB" sz="2000" dirty="0">
                <a:latin typeface="Arial" panose="020B0604020202020204" pitchFamily="34" charset="0"/>
                <a:cs typeface="Arial" panose="020B0604020202020204" pitchFamily="34" charset="0"/>
              </a:rPr>
              <a:t>Bees cluster to keep warm</a:t>
            </a:r>
          </a:p>
          <a:p>
            <a:pPr marL="457200" indent="-457200">
              <a:buFont typeface="+mj-lt"/>
              <a:buAutoNum type="arabicPeriod"/>
            </a:pPr>
            <a:r>
              <a:rPr lang="cy-GB" sz="2000" dirty="0">
                <a:latin typeface="Arial" panose="020B0604020202020204" pitchFamily="34" charset="0"/>
                <a:cs typeface="Arial" panose="020B0604020202020204" pitchFamily="34" charset="0"/>
              </a:rPr>
              <a:t>Use honey and shiver to </a:t>
            </a:r>
            <a:br>
              <a:rPr lang="cy-GB" sz="2000" dirty="0">
                <a:latin typeface="Arial" panose="020B0604020202020204" pitchFamily="34" charset="0"/>
                <a:cs typeface="Arial" panose="020B0604020202020204" pitchFamily="34" charset="0"/>
              </a:rPr>
            </a:br>
            <a:r>
              <a:rPr lang="cy-GB" sz="2000" dirty="0">
                <a:latin typeface="Arial" panose="020B0604020202020204" pitchFamily="34" charset="0"/>
                <a:cs typeface="Arial" panose="020B0604020202020204" pitchFamily="34" charset="0"/>
              </a:rPr>
              <a:t>generate heat</a:t>
            </a:r>
          </a:p>
          <a:p>
            <a:pPr marL="457200" indent="-457200">
              <a:buFont typeface="+mj-lt"/>
              <a:buAutoNum type="arabicPeriod"/>
            </a:pPr>
            <a:r>
              <a:rPr lang="cy-GB" sz="2000" dirty="0">
                <a:latin typeface="Arial" panose="020B0604020202020204" pitchFamily="34" charset="0"/>
                <a:cs typeface="Arial" panose="020B0604020202020204" pitchFamily="34" charset="0"/>
              </a:rPr>
              <a:t>Roof Insulation</a:t>
            </a:r>
          </a:p>
          <a:p>
            <a:pPr marL="457200" indent="-457200">
              <a:buFont typeface="+mj-lt"/>
              <a:buAutoNum type="arabicPeriod"/>
            </a:pPr>
            <a:r>
              <a:rPr lang="cy-GB" sz="2000" dirty="0">
                <a:latin typeface="Arial" panose="020B0604020202020204" pitchFamily="34" charset="0"/>
                <a:cs typeface="Arial" panose="020B0604020202020204" pitchFamily="34" charset="0"/>
              </a:rPr>
              <a:t>Wind, frost pockets</a:t>
            </a:r>
          </a:p>
          <a:p>
            <a:pPr marL="457200" indent="-457200">
              <a:buFont typeface="+mj-lt"/>
              <a:buAutoNum type="arabicPeriod"/>
            </a:pPr>
            <a:r>
              <a:rPr lang="cy-GB" sz="2000" u="sng" dirty="0">
                <a:latin typeface="Arial" panose="020B0604020202020204" pitchFamily="34" charset="0"/>
                <a:cs typeface="Arial" panose="020B0604020202020204" pitchFamily="34" charset="0"/>
              </a:rPr>
              <a:t>Protection (woodpeckers)</a:t>
            </a: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pic>
        <p:nvPicPr>
          <p:cNvPr id="3" name="Picture 4" descr="060211_snowbees">
            <a:extLst>
              <a:ext uri="{FF2B5EF4-FFF2-40B4-BE49-F238E27FC236}">
                <a16:creationId xmlns:a16="http://schemas.microsoft.com/office/drawing/2014/main" id="{68D84663-0136-CF9B-1881-75F41038269E}"/>
              </a:ext>
            </a:extLst>
          </p:cNvPr>
          <p:cNvPicPr>
            <a:picLocks noChangeAspect="1" noChangeArrowheads="1"/>
          </p:cNvPicPr>
          <p:nvPr/>
        </p:nvPicPr>
        <p:blipFill>
          <a:blip r:embed="rId3" cstate="print"/>
          <a:srcRect/>
          <a:stretch>
            <a:fillRect/>
          </a:stretch>
        </p:blipFill>
        <p:spPr bwMode="auto">
          <a:xfrm>
            <a:off x="5004048" y="1412276"/>
            <a:ext cx="3511302" cy="4681019"/>
          </a:xfrm>
          <a:prstGeom prst="rect">
            <a:avLst/>
          </a:prstGeom>
          <a:noFill/>
          <a:ln w="9525">
            <a:solidFill>
              <a:schemeClr val="tx1"/>
            </a:solidFill>
            <a:miter lim="800000"/>
            <a:headEnd/>
            <a:tailEnd/>
          </a:ln>
        </p:spPr>
      </p:pic>
      <p:pic>
        <p:nvPicPr>
          <p:cNvPr id="4" name="Picture 5">
            <a:extLst>
              <a:ext uri="{FF2B5EF4-FFF2-40B4-BE49-F238E27FC236}">
                <a16:creationId xmlns:a16="http://schemas.microsoft.com/office/drawing/2014/main" id="{5DF082B6-E080-D955-2673-D4AEDF66B12C}"/>
              </a:ext>
            </a:extLst>
          </p:cNvPr>
          <p:cNvPicPr preferRelativeResize="0">
            <a:picLocks noChangeArrowheads="1"/>
          </p:cNvPicPr>
          <p:nvPr/>
        </p:nvPicPr>
        <p:blipFill>
          <a:blip r:embed="rId4" cstate="print"/>
          <a:srcRect/>
          <a:stretch>
            <a:fillRect/>
          </a:stretch>
        </p:blipFill>
        <p:spPr bwMode="auto">
          <a:xfrm>
            <a:off x="642018" y="3441700"/>
            <a:ext cx="3929982" cy="2651595"/>
          </a:xfrm>
          <a:prstGeom prst="rect">
            <a:avLst/>
          </a:prstGeom>
          <a:noFill/>
          <a:ln w="3175" algn="in">
            <a:solidFill>
              <a:srgbClr val="5B2F39"/>
            </a:solidFill>
            <a:miter lim="800000"/>
            <a:headEnd/>
            <a:tailEnd/>
          </a:ln>
          <a:effectLst/>
        </p:spPr>
      </p:pic>
      <p:pic>
        <p:nvPicPr>
          <p:cNvPr id="5" name="Picture 4" descr="060211_snowbees">
            <a:extLst>
              <a:ext uri="{FF2B5EF4-FFF2-40B4-BE49-F238E27FC236}">
                <a16:creationId xmlns:a16="http://schemas.microsoft.com/office/drawing/2014/main" id="{9B9D27F3-646A-010B-39B1-A78DDD20A71B}"/>
              </a:ext>
            </a:extLst>
          </p:cNvPr>
          <p:cNvPicPr>
            <a:picLocks noChangeAspect="1" noChangeArrowheads="1"/>
          </p:cNvPicPr>
          <p:nvPr/>
        </p:nvPicPr>
        <p:blipFill>
          <a:blip r:embed="rId3" cstate="print"/>
          <a:srcRect/>
          <a:stretch>
            <a:fillRect/>
          </a:stretch>
        </p:blipFill>
        <p:spPr bwMode="auto">
          <a:xfrm>
            <a:off x="5029968" y="1399576"/>
            <a:ext cx="3511302" cy="4681019"/>
          </a:xfrm>
          <a:prstGeom prst="rect">
            <a:avLst/>
          </a:prstGeom>
          <a:noFill/>
          <a:ln w="28575">
            <a:solidFill>
              <a:schemeClr val="accent6">
                <a:lumMod val="75000"/>
              </a:schemeClr>
            </a:solidFill>
            <a:miter lim="800000"/>
            <a:headEnd/>
            <a:tailEnd/>
          </a:ln>
        </p:spPr>
      </p:pic>
      <p:pic>
        <p:nvPicPr>
          <p:cNvPr id="6" name="Picture 5">
            <a:extLst>
              <a:ext uri="{FF2B5EF4-FFF2-40B4-BE49-F238E27FC236}">
                <a16:creationId xmlns:a16="http://schemas.microsoft.com/office/drawing/2014/main" id="{35CB910B-5943-CAEB-319B-CF6B96250949}"/>
              </a:ext>
            </a:extLst>
          </p:cNvPr>
          <p:cNvPicPr preferRelativeResize="0">
            <a:picLocks noChangeArrowheads="1"/>
          </p:cNvPicPr>
          <p:nvPr/>
        </p:nvPicPr>
        <p:blipFill>
          <a:blip r:embed="rId4" cstate="print"/>
          <a:srcRect/>
          <a:stretch>
            <a:fillRect/>
          </a:stretch>
        </p:blipFill>
        <p:spPr bwMode="auto">
          <a:xfrm>
            <a:off x="667938" y="3429000"/>
            <a:ext cx="3929982" cy="2651595"/>
          </a:xfrm>
          <a:prstGeom prst="rect">
            <a:avLst/>
          </a:prstGeom>
          <a:noFill/>
          <a:ln w="28575" algn="in">
            <a:solidFill>
              <a:schemeClr val="accent6">
                <a:lumMod val="75000"/>
              </a:schemeClr>
            </a:solidFill>
            <a:miter lim="800000"/>
            <a:headEnd/>
            <a:tailEnd/>
          </a:ln>
          <a:effectLst/>
        </p:spPr>
      </p:pic>
    </p:spTree>
    <p:extLst>
      <p:ext uri="{BB962C8B-B14F-4D97-AF65-F5344CB8AC3E}">
        <p14:creationId xmlns:p14="http://schemas.microsoft.com/office/powerpoint/2010/main" val="13895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par>
                                <p:cTn id="23" presetID="1" presetClass="entr" presetSubtype="0" fill="hold" nodeType="withEffect">
                                  <p:stCondLst>
                                    <p:cond delay="0"/>
                                  </p:stCondLst>
                                  <p:childTnLst>
                                    <p:set>
                                      <p:cBhvr>
                                        <p:cTn id="24"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000000"/>
                                      </p:to>
                                    </p:animClr>
                                  </p:subTnLst>
                                </p:cTn>
                              </p:par>
                              <p:par>
                                <p:cTn id="25" presetID="1" presetClass="entr" presetSubtype="0" fill="hold" nodeType="withEffect">
                                  <p:stCondLst>
                                    <p:cond delay="0"/>
                                  </p:stCondLst>
                                  <p:childTnLst>
                                    <p:set>
                                      <p:cBhvr>
                                        <p:cTn id="26"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000000"/>
                                      </p:to>
                                    </p:animClr>
                                  </p:subTnLst>
                                </p:cTn>
                              </p:par>
                              <p:par>
                                <p:cTn id="27" presetID="1" presetClass="entr" presetSubtype="0" fill="hold" nodeType="withEffect">
                                  <p:stCondLst>
                                    <p:cond delay="0"/>
                                  </p:stCondLst>
                                  <p:childTnLst>
                                    <p:set>
                                      <p:cBhvr>
                                        <p:cTn id="28"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000000"/>
                                      </p:to>
                                    </p:animClr>
                                  </p:subTnLst>
                                </p:cTn>
                              </p:par>
                              <p:par>
                                <p:cTn id="29" presetID="1" presetClass="entr" presetSubtype="0" fill="hold" nodeType="withEffect">
                                  <p:stCondLst>
                                    <p:cond delay="0"/>
                                  </p:stCondLst>
                                  <p:childTnLst>
                                    <p:set>
                                      <p:cBhvr>
                                        <p:cTn id="30"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000000"/>
                                      </p:to>
                                    </p:animClr>
                                  </p:subTnLst>
                                </p:cTn>
                              </p:par>
                              <p:par>
                                <p:cTn id="31" presetID="1" presetClass="entr" presetSubtype="0" fill="hold" nodeType="withEffect">
                                  <p:stCondLst>
                                    <p:cond delay="0"/>
                                  </p:stCondLst>
                                  <p:childTnLst>
                                    <p:set>
                                      <p:cBhvr>
                                        <p:cTn id="32"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0000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Winter</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0" indent="0" eaLnBrk="1" hangingPunct="1">
              <a:buNone/>
              <a:defRPr/>
            </a:pPr>
            <a:r>
              <a:rPr lang="en-US" altLang="en-US" b="1" dirty="0">
                <a:latin typeface="Arial" panose="020B0604020202020204" pitchFamily="34" charset="0"/>
                <a:cs typeface="Arial" panose="020B0604020202020204" pitchFamily="34" charset="0"/>
              </a:rPr>
              <a:t>November</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Even less activity</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Bees will probably</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go into a cluster</a:t>
            </a:r>
          </a:p>
          <a:p>
            <a:pPr marL="457200" indent="-457200" eaLnBrk="1" hangingPunct="1">
              <a:buFont typeface="+mj-lt"/>
              <a:buAutoNum type="arabicPeriod"/>
              <a:defRPr/>
            </a:pPr>
            <a:r>
              <a:rPr lang="en-US" altLang="en-US" sz="2000" dirty="0">
                <a:latin typeface="Arial" panose="020B0604020202020204" pitchFamily="34" charset="0"/>
                <a:cs typeface="Arial" panose="020B0604020202020204" pitchFamily="34" charset="0"/>
              </a:rPr>
              <a:t>Store equipment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for winter</a:t>
            </a:r>
          </a:p>
          <a:p>
            <a:pPr marL="0" indent="0" eaLnBrk="1" hangingPunct="1">
              <a:buNone/>
              <a:defRPr/>
            </a:pPr>
            <a:endParaRPr lang="en-US" altLang="en-US" dirty="0">
              <a:latin typeface="Arial" panose="020B0604020202020204" pitchFamily="34" charset="0"/>
              <a:cs typeface="Arial" panose="020B0604020202020204" pitchFamily="34" charset="0"/>
            </a:endParaRPr>
          </a:p>
          <a:p>
            <a:pPr marL="0" indent="0" eaLnBrk="1" hangingPunct="1">
              <a:buNone/>
              <a:defRPr/>
            </a:pPr>
            <a:r>
              <a:rPr lang="en-US" altLang="en-US" b="1" dirty="0">
                <a:latin typeface="Arial" panose="020B0604020202020204" pitchFamily="34" charset="0"/>
                <a:cs typeface="Arial" panose="020B0604020202020204" pitchFamily="34" charset="0"/>
              </a:rPr>
              <a:t>December</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Bees are in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a cluster</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Enjoy Christmas</a:t>
            </a: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pic>
        <p:nvPicPr>
          <p:cNvPr id="4" name="Picture 3" descr="A picture containing tree, outdoor, snow, pile&#10;&#10;Description automatically generated">
            <a:extLst>
              <a:ext uri="{FF2B5EF4-FFF2-40B4-BE49-F238E27FC236}">
                <a16:creationId xmlns:a16="http://schemas.microsoft.com/office/drawing/2014/main" id="{EB33408E-D502-60DC-8C10-FBE632C9730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367286" y="1308735"/>
            <a:ext cx="5148064" cy="3861048"/>
          </a:xfrm>
          <a:prstGeom prst="rect">
            <a:avLst/>
          </a:prstGeom>
          <a:ln w="28575">
            <a:solidFill>
              <a:schemeClr val="accent6">
                <a:lumMod val="75000"/>
              </a:schemeClr>
            </a:solidFill>
          </a:ln>
        </p:spPr>
      </p:pic>
    </p:spTree>
    <p:extLst>
      <p:ext uri="{BB962C8B-B14F-4D97-AF65-F5344CB8AC3E}">
        <p14:creationId xmlns:p14="http://schemas.microsoft.com/office/powerpoint/2010/main" val="286106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rgbClr val="CCFFFF"/>
                                      </p:to>
                                    </p:animClr>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rgbClr val="CCFFFF"/>
                                      </p:to>
                                    </p:animClr>
                                  </p:subTnLst>
                                </p:cTn>
                              </p:par>
                              <p:par>
                                <p:cTn id="29" presetID="1" presetClass="entr" presetSubtype="0" fill="hold" grpId="0" nodeType="withEffect">
                                  <p:stCondLst>
                                    <p:cond delay="0"/>
                                  </p:stCondLst>
                                  <p:childTnLst>
                                    <p:set>
                                      <p:cBhvr>
                                        <p:cTn id="30"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31" presetID="1" presetClass="entr" presetSubtype="0" fill="hold" grpId="0" nodeType="withEffect">
                                  <p:stCondLst>
                                    <p:cond delay="0"/>
                                  </p:stCondLst>
                                  <p:childTnLst>
                                    <p:set>
                                      <p:cBhvr>
                                        <p:cTn id="3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33" presetID="1" presetClass="entr" presetSubtype="0" fill="hold" grpId="0" nodeType="withEffect">
                                  <p:stCondLst>
                                    <p:cond delay="0"/>
                                  </p:stCondLst>
                                  <p:childTnLst>
                                    <p:set>
                                      <p:cBhvr>
                                        <p:cTn id="3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35" presetID="1" presetClass="entr" presetSubtype="0" fill="hold" grpId="0" nodeType="withEffect">
                                  <p:stCondLst>
                                    <p:cond delay="0"/>
                                  </p:stCondLst>
                                  <p:childTnLst>
                                    <p:set>
                                      <p:cBhvr>
                                        <p:cTn id="36"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par>
                                <p:cTn id="37" presetID="1" presetClass="entr" presetSubtype="0" fill="hold" grpId="0" nodeType="withEffect">
                                  <p:stCondLst>
                                    <p:cond delay="0"/>
                                  </p:stCondLst>
                                  <p:childTnLst>
                                    <p:set>
                                      <p:cBhvr>
                                        <p:cTn id="38"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par>
                                <p:cTn id="39" presetID="1" presetClass="entr" presetSubtype="0" fill="hold" grpId="0" nodeType="withEffect">
                                  <p:stCondLst>
                                    <p:cond delay="0"/>
                                  </p:stCondLst>
                                  <p:childTnLst>
                                    <p:set>
                                      <p:cBhvr>
                                        <p:cTn id="40"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5" name="Picture 4" descr="A close-up of a pen&#10;&#10;Description automatically generated with medium confidence">
            <a:extLst>
              <a:ext uri="{FF2B5EF4-FFF2-40B4-BE49-F238E27FC236}">
                <a16:creationId xmlns:a16="http://schemas.microsoft.com/office/drawing/2014/main" id="{B082EDB1-13C4-C362-8D2E-2871E44A60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254836" y="1819142"/>
            <a:ext cx="4869159" cy="3651869"/>
          </a:xfrm>
          <a:prstGeom prst="rect">
            <a:avLst/>
          </a:prstGeom>
          <a:ln w="28575">
            <a:solidFill>
              <a:schemeClr val="accent6">
                <a:lumMod val="75000"/>
              </a:schemeClr>
            </a:solidFill>
          </a:ln>
        </p:spPr>
      </p:pic>
      <p:pic>
        <p:nvPicPr>
          <p:cNvPr id="4" name="Picture 3" descr="A picture containing grass, outdoor, park&#10;&#10;Description automatically generated">
            <a:extLst>
              <a:ext uri="{FF2B5EF4-FFF2-40B4-BE49-F238E27FC236}">
                <a16:creationId xmlns:a16="http://schemas.microsoft.com/office/drawing/2014/main" id="{1933ADEC-B1FA-77A0-36ED-007E87410F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3481" y="1247775"/>
            <a:ext cx="3651869" cy="4869159"/>
          </a:xfrm>
          <a:prstGeom prst="rect">
            <a:avLst/>
          </a:prstGeom>
          <a:ln w="28575">
            <a:solidFill>
              <a:schemeClr val="accent6">
                <a:lumMod val="75000"/>
              </a:schemeClr>
            </a:solidFill>
          </a:ln>
        </p:spPr>
      </p:pic>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defTabSz="914400" eaLnBrk="1" hangingPunct="1">
              <a:lnSpc>
                <a:spcPct val="100000"/>
              </a:lnSpc>
              <a:spcBef>
                <a:spcPct val="0"/>
              </a:spcBef>
              <a:buFont typeface="+mj-lt"/>
              <a:buAutoNum type="arabicPeriod"/>
            </a:pPr>
            <a:r>
              <a:rPr lang="en-US" sz="2000" dirty="0">
                <a:latin typeface="Arial" panose="020B0604020202020204" pitchFamily="34" charset="0"/>
                <a:cs typeface="Arial" panose="020B0604020202020204" pitchFamily="34" charset="0"/>
              </a:rPr>
              <a:t>Trickle treat –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solution trickled onto each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seam of bees</a:t>
            </a:r>
          </a:p>
          <a:p>
            <a:pPr marL="457200" indent="-457200" defTabSz="914400" eaLnBrk="1" hangingPunct="1">
              <a:lnSpc>
                <a:spcPct val="100000"/>
              </a:lnSpc>
              <a:spcBef>
                <a:spcPct val="0"/>
              </a:spcBef>
              <a:buFont typeface="+mj-lt"/>
              <a:buAutoNum type="arabicPeriod"/>
            </a:pPr>
            <a:r>
              <a:rPr lang="en-US" sz="2000" dirty="0">
                <a:latin typeface="Arial" panose="020B0604020202020204" pitchFamily="34" charset="0"/>
                <a:cs typeface="Arial" panose="020B0604020202020204" pitchFamily="34" charset="0"/>
              </a:rPr>
              <a:t>Sublimate using oxalic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acid crystals with specialist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equipment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(Practical demonstration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of this later in the season)  </a:t>
            </a:r>
          </a:p>
          <a:p>
            <a:pPr marL="457200" indent="-457200" eaLnBrk="1" hangingPunct="1">
              <a:lnSpc>
                <a:spcPct val="100000"/>
              </a:lnSpc>
              <a:buAutoNum type="arabicPeriod" startAt="3"/>
            </a:pPr>
            <a:r>
              <a:rPr lang="en-US" altLang="en-US" dirty="0">
                <a:latin typeface="Arial" panose="020B0604020202020204" pitchFamily="34" charset="0"/>
                <a:cs typeface="Arial" panose="020B0604020202020204" pitchFamily="34" charset="0"/>
              </a:rPr>
              <a:t>Sublimation</a:t>
            </a:r>
          </a:p>
          <a:p>
            <a:pPr marL="457200" indent="-457200" eaLnBrk="1" hangingPunct="1">
              <a:lnSpc>
                <a:spcPct val="100000"/>
              </a:lnSpc>
              <a:buAutoNum type="arabicPeriod" startAt="3"/>
            </a:pPr>
            <a:r>
              <a:rPr lang="en-US" altLang="en-US" dirty="0">
                <a:latin typeface="Arial" panose="020B0604020202020204" pitchFamily="34" charset="0"/>
                <a:cs typeface="Arial" panose="020B0604020202020204" pitchFamily="34" charset="0"/>
              </a:rPr>
              <a:t>Verroa Slide Inspection</a:t>
            </a:r>
          </a:p>
          <a:p>
            <a:pPr marL="457200" indent="-457200" eaLnBrk="1" hangingPunct="1">
              <a:buAutoNum type="arabicPeriod" startAt="3"/>
            </a:pPr>
            <a:endParaRPr lang="en-US" altLang="en-US" dirty="0">
              <a:latin typeface="Arial" panose="020B0604020202020204" pitchFamily="34" charset="0"/>
              <a:cs typeface="Arial" panose="020B0604020202020204" pitchFamily="34" charset="0"/>
            </a:endParaRPr>
          </a:p>
        </p:txBody>
      </p:sp>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Winter Oxalic Treatment </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Tree>
    <p:extLst>
      <p:ext uri="{BB962C8B-B14F-4D97-AF65-F5344CB8AC3E}">
        <p14:creationId xmlns:p14="http://schemas.microsoft.com/office/powerpoint/2010/main" val="328676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par>
                                <p:cTn id="13" presetID="1" presetClass="exit" presetSubtype="0" fill="hold" nodeType="with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par>
                                <p:cTn id="25" presetID="1" presetClass="entr" presetSubtype="0" fill="hold" nodeType="withEffect">
                                  <p:stCondLst>
                                    <p:cond delay="0"/>
                                  </p:stCondLst>
                                  <p:childTnLst>
                                    <p:set>
                                      <p:cBhvr>
                                        <p:cTn id="2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27" presetID="1" presetClass="entr" presetSubtype="0" fill="hold" nodeType="withEffect">
                                  <p:stCondLst>
                                    <p:cond delay="0"/>
                                  </p:stCondLst>
                                  <p:childTnLst>
                                    <p:set>
                                      <p:cBhvr>
                                        <p:cTn id="28"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29" presetID="1" presetClass="entr" presetSubtype="0" fill="hold" nodeType="withEffect">
                                  <p:stCondLst>
                                    <p:cond delay="0"/>
                                  </p:stCondLst>
                                  <p:childTnLst>
                                    <p:set>
                                      <p:cBhvr>
                                        <p:cTn id="3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31" presetID="1" presetClass="entr" presetSubtype="0" fill="hold" nodeType="withEffect">
                                  <p:stCondLst>
                                    <p:cond delay="0"/>
                                  </p:stCondLst>
                                  <p:childTnLst>
                                    <p:set>
                                      <p:cBhvr>
                                        <p:cTn id="32"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Winter: December to February</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buFont typeface="+mj-lt"/>
              <a:buAutoNum type="arabicPeriod"/>
            </a:pPr>
            <a:r>
              <a:rPr lang="cy-GB" sz="2000" dirty="0">
                <a:latin typeface="Arial" panose="020B0604020202020204" pitchFamily="34" charset="0"/>
                <a:cs typeface="Arial" panose="020B0604020202020204" pitchFamily="34" charset="0"/>
              </a:rPr>
              <a:t>Go on holiday!</a:t>
            </a:r>
          </a:p>
          <a:p>
            <a:pPr marL="457200" indent="-457200">
              <a:buFont typeface="+mj-lt"/>
              <a:buAutoNum type="arabicPeriod"/>
            </a:pPr>
            <a:r>
              <a:rPr lang="cy-GB" sz="2000" dirty="0">
                <a:latin typeface="Arial" panose="020B0604020202020204" pitchFamily="34" charset="0"/>
                <a:cs typeface="Arial" panose="020B0604020202020204" pitchFamily="34" charset="0"/>
              </a:rPr>
              <a:t>Crisis time for the colony</a:t>
            </a:r>
          </a:p>
          <a:p>
            <a:pPr marL="457200" indent="-457200">
              <a:buFont typeface="+mj-lt"/>
              <a:buAutoNum type="arabicPeriod"/>
            </a:pPr>
            <a:r>
              <a:rPr lang="cy-GB" sz="2000" dirty="0">
                <a:latin typeface="Arial" panose="020B0604020202020204" pitchFamily="34" charset="0"/>
                <a:cs typeface="Arial" panose="020B0604020202020204" pitchFamily="34" charset="0"/>
              </a:rPr>
              <a:t>Starvation</a:t>
            </a:r>
          </a:p>
          <a:p>
            <a:pPr marL="457200" indent="-457200">
              <a:buFont typeface="+mj-lt"/>
              <a:buAutoNum type="arabicPeriod"/>
            </a:pPr>
            <a:r>
              <a:rPr lang="cy-GB" sz="2000" dirty="0">
                <a:latin typeface="Arial" panose="020B0604020202020204" pitchFamily="34" charset="0"/>
                <a:cs typeface="Arial" panose="020B0604020202020204" pitchFamily="34" charset="0"/>
              </a:rPr>
              <a:t>Watch the entrance!</a:t>
            </a: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
        <p:nvSpPr>
          <p:cNvPr id="3" name="TextBox 2">
            <a:extLst>
              <a:ext uri="{FF2B5EF4-FFF2-40B4-BE49-F238E27FC236}">
                <a16:creationId xmlns:a16="http://schemas.microsoft.com/office/drawing/2014/main" id="{2FC70B5E-3CDD-C8C8-0FFC-3FACE4A357EC}"/>
              </a:ext>
            </a:extLst>
          </p:cNvPr>
          <p:cNvSpPr txBox="1"/>
          <p:nvPr/>
        </p:nvSpPr>
        <p:spPr>
          <a:xfrm>
            <a:off x="4621746" y="4600184"/>
            <a:ext cx="3672408" cy="1598241"/>
          </a:xfrm>
          <a:prstGeom prst="rect">
            <a:avLst/>
          </a:prstGeom>
          <a:noFill/>
        </p:spPr>
        <p:txBody>
          <a:bodyPr wrap="square" rtlCol="0">
            <a:spAutoFit/>
          </a:bodyPr>
          <a:lstStyle/>
          <a:p>
            <a:pPr marL="0" indent="0">
              <a:buNone/>
            </a:pPr>
            <a:r>
              <a:rPr lang="en-GB" sz="2400" dirty="0">
                <a:latin typeface="Arial" panose="020B0604020202020204" pitchFamily="34" charset="0"/>
                <a:cs typeface="Arial" panose="020B0604020202020204" pitchFamily="34" charset="0"/>
              </a:rPr>
              <a:t>~ 10,000 workers</a:t>
            </a:r>
          </a:p>
          <a:p>
            <a:pPr marL="0" indent="0">
              <a:buNone/>
            </a:pPr>
            <a:r>
              <a:rPr lang="en-GB" sz="2400" dirty="0">
                <a:latin typeface="Arial" panose="020B0604020202020204" pitchFamily="34" charset="0"/>
                <a:cs typeface="Arial" panose="020B0604020202020204" pitchFamily="34" charset="0"/>
              </a:rPr>
              <a:t>~ 1 queen</a:t>
            </a:r>
          </a:p>
          <a:p>
            <a:pPr marL="0" indent="0">
              <a:buNone/>
            </a:pPr>
            <a:r>
              <a:rPr lang="en-GB"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No drones</a:t>
            </a:r>
          </a:p>
          <a:p>
            <a:endParaRPr lang="en-GB" dirty="0"/>
          </a:p>
        </p:txBody>
      </p:sp>
      <p:pic>
        <p:nvPicPr>
          <p:cNvPr id="4" name="Picture 4" descr="Winter">
            <a:extLst>
              <a:ext uri="{FF2B5EF4-FFF2-40B4-BE49-F238E27FC236}">
                <a16:creationId xmlns:a16="http://schemas.microsoft.com/office/drawing/2014/main" id="{4FD0DF1C-8A4A-874E-4983-CE1765D22B55}"/>
              </a:ext>
            </a:extLst>
          </p:cNvPr>
          <p:cNvPicPr>
            <a:picLocks noChangeAspect="1" noChangeArrowheads="1"/>
          </p:cNvPicPr>
          <p:nvPr/>
        </p:nvPicPr>
        <p:blipFill>
          <a:blip r:embed="rId3" cstate="print"/>
          <a:srcRect/>
          <a:stretch>
            <a:fillRect/>
          </a:stretch>
        </p:blipFill>
        <p:spPr bwMode="auto">
          <a:xfrm>
            <a:off x="4572000" y="1288450"/>
            <a:ext cx="3943350" cy="2957163"/>
          </a:xfrm>
          <a:prstGeom prst="rect">
            <a:avLst/>
          </a:prstGeom>
          <a:noFill/>
          <a:ln w="28575">
            <a:solidFill>
              <a:schemeClr val="accent6">
                <a:lumMod val="75000"/>
              </a:schemeClr>
            </a:solidFill>
            <a:miter lim="800000"/>
            <a:headEnd/>
            <a:tailEnd/>
          </a:ln>
        </p:spPr>
      </p:pic>
    </p:spTree>
    <p:extLst>
      <p:ext uri="{BB962C8B-B14F-4D97-AF65-F5344CB8AC3E}">
        <p14:creationId xmlns:p14="http://schemas.microsoft.com/office/powerpoint/2010/main" val="147531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CFF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CCFFFF"/>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CCFFFF"/>
                                      </p:to>
                                    </p:animClr>
                                  </p:subTnLst>
                                </p:cTn>
                              </p:par>
                              <p:par>
                                <p:cTn id="31" presetID="1" presetClass="entr" presetSubtype="0" fill="hold" grpId="0" nodeType="withEffect">
                                  <p:stCondLst>
                                    <p:cond delay="0"/>
                                  </p:stCondLst>
                                  <p:childTnLst>
                                    <p:set>
                                      <p:cBhvr>
                                        <p:cTn id="32"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33" presetID="1" presetClass="entr" presetSubtype="0" fill="hold" grpId="0" nodeType="withEffect">
                                  <p:stCondLst>
                                    <p:cond delay="0"/>
                                  </p:stCondLst>
                                  <p:childTnLst>
                                    <p:set>
                                      <p:cBhvr>
                                        <p:cTn id="34"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35" presetID="1" presetClass="entr" presetSubtype="0" fill="hold" grpId="0" nodeType="withEffect">
                                  <p:stCondLst>
                                    <p:cond delay="0"/>
                                  </p:stCondLst>
                                  <p:childTnLst>
                                    <p:set>
                                      <p:cBhvr>
                                        <p:cTn id="3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37" presetID="1" presetClass="entr" presetSubtype="0" fill="hold" grpId="0" nodeType="withEffect">
                                  <p:stCondLst>
                                    <p:cond delay="0"/>
                                  </p:stCondLst>
                                  <p:childTnLst>
                                    <p:set>
                                      <p:cBhvr>
                                        <p:cTn id="3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39" presetID="1" presetClass="entr" presetSubtype="0" fill="hold" grpId="0" nodeType="withEffect">
                                  <p:stCondLst>
                                    <p:cond delay="0"/>
                                  </p:stCondLst>
                                  <p:childTnLst>
                                    <p:set>
                                      <p:cBhvr>
                                        <p:cTn id="40"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chemeClr val="tx1"/>
                                      </p:to>
                                    </p:animClr>
                                  </p:subTnLst>
                                </p:cTn>
                              </p:par>
                              <p:par>
                                <p:cTn id="41" presetID="1" presetClass="entr" presetSubtype="0" fill="hold" grpId="0" nodeType="with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tx1"/>
                                      </p:to>
                                    </p:animClr>
                                  </p:subTnLst>
                                </p:cTn>
                              </p:par>
                              <p:par>
                                <p:cTn id="43" presetID="1" presetClass="entr" presetSubtype="0" fill="hold" grpId="0" nodeType="with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build="p"/>
      <p:bldP spid="3" grpId="0" uiExpand="1"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Coffee</a:t>
            </a:r>
          </a:p>
        </p:txBody>
      </p:sp>
      <p:pic>
        <p:nvPicPr>
          <p:cNvPr id="6" name="Content Placeholder 5" descr="Coffee on a white cup on a wooden table">
            <a:extLst>
              <a:ext uri="{FF2B5EF4-FFF2-40B4-BE49-F238E27FC236}">
                <a16:creationId xmlns:a16="http://schemas.microsoft.com/office/drawing/2014/main" id="{195A3188-2E7D-77A6-E465-6570E45AECC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16639" y="1293144"/>
            <a:ext cx="6567729" cy="4912766"/>
          </a:xfrm>
          <a:ln w="28575">
            <a:solidFill>
              <a:schemeClr val="accent6">
                <a:lumMod val="75000"/>
              </a:schemeClr>
            </a:solidFill>
          </a:ln>
        </p:spPr>
      </p:pic>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Tree>
    <p:extLst>
      <p:ext uri="{BB962C8B-B14F-4D97-AF65-F5344CB8AC3E}">
        <p14:creationId xmlns:p14="http://schemas.microsoft.com/office/powerpoint/2010/main" val="1681168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Winter</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0" indent="0" eaLnBrk="1" hangingPunct="1">
              <a:buNone/>
              <a:defRPr/>
            </a:pPr>
            <a:r>
              <a:rPr lang="en-US" altLang="en-US" b="1" dirty="0">
                <a:latin typeface="Arial" panose="020B0604020202020204" pitchFamily="34" charset="0"/>
                <a:cs typeface="Arial" panose="020B0604020202020204" pitchFamily="34" charset="0"/>
              </a:rPr>
              <a:t>January</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The queen is tightly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clustered</a:t>
            </a:r>
          </a:p>
          <a:p>
            <a:pPr marL="457200" indent="-457200" eaLnBrk="1" hangingPunct="1">
              <a:buFont typeface="+mj-lt"/>
              <a:buAutoNum type="arabicPeriod"/>
              <a:defRPr/>
            </a:pPr>
            <a:r>
              <a:rPr lang="en-US" altLang="en-US" sz="2000" dirty="0">
                <a:latin typeface="Arial" panose="020B0604020202020204" pitchFamily="34" charset="0"/>
                <a:cs typeface="Arial" panose="020B0604020202020204" pitchFamily="34" charset="0"/>
              </a:rPr>
              <a:t>Bees may fly to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defecate on a warm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day</a:t>
            </a:r>
          </a:p>
          <a:p>
            <a:pPr marL="457200" indent="-457200" eaLnBrk="1" hangingPunct="1">
              <a:buFont typeface="+mj-lt"/>
              <a:buAutoNum type="arabicPeriod"/>
              <a:defRPr/>
            </a:pPr>
            <a:r>
              <a:rPr lang="en-US" altLang="en-US" sz="2000" dirty="0">
                <a:latin typeface="Arial" panose="020B0604020202020204" pitchFamily="34" charset="0"/>
                <a:cs typeface="Arial" panose="020B0604020202020204" pitchFamily="34" charset="0"/>
              </a:rPr>
              <a:t>No drones</a:t>
            </a:r>
          </a:p>
          <a:p>
            <a:pPr marL="457200" indent="-457200" eaLnBrk="1" hangingPunct="1">
              <a:buFont typeface="+mj-lt"/>
              <a:buAutoNum type="arabicPeriod"/>
              <a:defRPr/>
            </a:pPr>
            <a:r>
              <a:rPr lang="en-US" altLang="en-US" sz="2000" dirty="0">
                <a:latin typeface="Arial" panose="020B0604020202020204" pitchFamily="34" charset="0"/>
                <a:cs typeface="Arial" panose="020B0604020202020204" pitchFamily="34" charset="0"/>
              </a:rPr>
              <a:t>Some worker brood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may be raised</a:t>
            </a:r>
          </a:p>
          <a:p>
            <a:pPr marL="0" indent="0" eaLnBrk="1" hangingPunct="1">
              <a:buNone/>
              <a:defRPr/>
            </a:pPr>
            <a:endParaRPr lang="en-US" altLang="en-US" dirty="0">
              <a:latin typeface="Arial" panose="020B0604020202020204" pitchFamily="34" charset="0"/>
              <a:cs typeface="Arial" panose="020B0604020202020204" pitchFamily="34" charset="0"/>
            </a:endParaRPr>
          </a:p>
          <a:p>
            <a:pPr marL="0" indent="0" eaLnBrk="1" hangingPunct="1">
              <a:buNone/>
              <a:defRPr/>
            </a:pPr>
            <a:r>
              <a:rPr lang="en-US" altLang="en-US" b="1" dirty="0">
                <a:latin typeface="Arial" panose="020B0604020202020204" pitchFamily="34" charset="0"/>
                <a:cs typeface="Arial" panose="020B0604020202020204" pitchFamily="34" charset="0"/>
              </a:rPr>
              <a:t>February</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Queen is still in a rugby ball cluster</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A few more eggs are laid each day</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Workers take cleansing flights</a:t>
            </a: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pic>
        <p:nvPicPr>
          <p:cNvPr id="4" name="Picture 3" descr="A bench in a snowy field&#10;&#10;Description automatically generated with low confidence">
            <a:extLst>
              <a:ext uri="{FF2B5EF4-FFF2-40B4-BE49-F238E27FC236}">
                <a16:creationId xmlns:a16="http://schemas.microsoft.com/office/drawing/2014/main" id="{26CA35B2-0CA8-989F-33F0-773E9417D6D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752850" y="1249865"/>
            <a:ext cx="4762500" cy="3171825"/>
          </a:xfrm>
          <a:prstGeom prst="rect">
            <a:avLst/>
          </a:prstGeom>
          <a:ln w="28575">
            <a:solidFill>
              <a:schemeClr val="accent6">
                <a:lumMod val="75000"/>
              </a:schemeClr>
            </a:solidFill>
          </a:ln>
        </p:spPr>
      </p:pic>
    </p:spTree>
    <p:extLst>
      <p:ext uri="{BB962C8B-B14F-4D97-AF65-F5344CB8AC3E}">
        <p14:creationId xmlns:p14="http://schemas.microsoft.com/office/powerpoint/2010/main" val="92625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rgbClr val="CCFFFF"/>
                                      </p:to>
                                    </p:animClr>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rgbClr val="CCFFFF"/>
                                      </p:to>
                                    </p:animClr>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18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8" end="8"/>
                                            </p:txEl>
                                          </p:spTgt>
                                        </p:tgtEl>
                                        <p:attrNameLst>
                                          <p:attrName>ppt_c</p:attrName>
                                        </p:attrNameLst>
                                      </p:cBhvr>
                                      <p:to>
                                        <a:srgbClr val="CCFFFF"/>
                                      </p:to>
                                    </p:animClr>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0180">
                                            <p:txEl>
                                              <p:pRg st="9" end="9"/>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9" end="9"/>
                                            </p:txEl>
                                          </p:spTgt>
                                        </p:tgtEl>
                                        <p:attrNameLst>
                                          <p:attrName>ppt_c</p:attrName>
                                        </p:attrNameLst>
                                      </p:cBhvr>
                                      <p:to>
                                        <a:srgbClr val="CCFFFF"/>
                                      </p:to>
                                    </p:animClr>
                                  </p:subTnLst>
                                </p:cTn>
                              </p:par>
                              <p:par>
                                <p:cTn id="41" presetID="1" presetClass="entr" presetSubtype="0" fill="hold" nodeType="withEffect">
                                  <p:stCondLst>
                                    <p:cond delay="0"/>
                                  </p:stCondLst>
                                  <p:childTnLst>
                                    <p:set>
                                      <p:cBhvr>
                                        <p:cTn id="42"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43" presetID="1" presetClass="entr" presetSubtype="0" fill="hold" nodeType="withEffect">
                                  <p:stCondLst>
                                    <p:cond delay="0"/>
                                  </p:stCondLst>
                                  <p:childTnLst>
                                    <p:set>
                                      <p:cBhvr>
                                        <p:cTn id="44"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45" presetID="1" presetClass="entr" presetSubtype="0" fill="hold" nodeType="withEffect">
                                  <p:stCondLst>
                                    <p:cond delay="0"/>
                                  </p:stCondLst>
                                  <p:childTnLst>
                                    <p:set>
                                      <p:cBhvr>
                                        <p:cTn id="4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47" presetID="1" presetClass="entr" presetSubtype="0" fill="hold" nodeType="withEffect">
                                  <p:stCondLst>
                                    <p:cond delay="0"/>
                                  </p:stCondLst>
                                  <p:childTnLst>
                                    <p:set>
                                      <p:cBhvr>
                                        <p:cTn id="4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49" presetID="1" presetClass="entr" presetSubtype="0" fill="hold" nodeType="withEffect">
                                  <p:stCondLst>
                                    <p:cond delay="0"/>
                                  </p:stCondLst>
                                  <p:childTnLst>
                                    <p:set>
                                      <p:cBhvr>
                                        <p:cTn id="50"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par>
                                <p:cTn id="51" presetID="1" presetClass="entr" presetSubtype="0" fill="hold" nodeType="withEffect">
                                  <p:stCondLst>
                                    <p:cond delay="0"/>
                                  </p:stCondLst>
                                  <p:childTnLst>
                                    <p:set>
                                      <p:cBhvr>
                                        <p:cTn id="52" dur="1" fill="hold">
                                          <p:stCondLst>
                                            <p:cond delay="0"/>
                                          </p:stCondLst>
                                        </p:cTn>
                                        <p:tgtEl>
                                          <p:spTgt spid="5018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6" end="6"/>
                                            </p:txEl>
                                          </p:spTgt>
                                        </p:tgtEl>
                                        <p:attrNameLst>
                                          <p:attrName>ppt_c</p:attrName>
                                        </p:attrNameLst>
                                      </p:cBhvr>
                                      <p:to>
                                        <a:schemeClr val="tx1"/>
                                      </p:to>
                                    </p:animClr>
                                  </p:subTnLst>
                                </p:cTn>
                              </p:par>
                              <p:par>
                                <p:cTn id="53" presetID="1" presetClass="entr" presetSubtype="0" fill="hold" nodeType="withEffect">
                                  <p:stCondLst>
                                    <p:cond delay="0"/>
                                  </p:stCondLst>
                                  <p:childTnLst>
                                    <p:set>
                                      <p:cBhvr>
                                        <p:cTn id="54" dur="1" fill="hold">
                                          <p:stCondLst>
                                            <p:cond delay="0"/>
                                          </p:stCondLst>
                                        </p:cTn>
                                        <p:tgtEl>
                                          <p:spTgt spid="5018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7" end="7"/>
                                            </p:txEl>
                                          </p:spTgt>
                                        </p:tgtEl>
                                        <p:attrNameLst>
                                          <p:attrName>ppt_c</p:attrName>
                                        </p:attrNameLst>
                                      </p:cBhvr>
                                      <p:to>
                                        <a:schemeClr val="tx1"/>
                                      </p:to>
                                    </p:animClr>
                                  </p:subTnLst>
                                </p:cTn>
                              </p:par>
                              <p:par>
                                <p:cTn id="55" presetID="1" presetClass="entr" presetSubtype="0" fill="hold" nodeType="withEffect">
                                  <p:stCondLst>
                                    <p:cond delay="0"/>
                                  </p:stCondLst>
                                  <p:childTnLst>
                                    <p:set>
                                      <p:cBhvr>
                                        <p:cTn id="56" dur="1" fill="hold">
                                          <p:stCondLst>
                                            <p:cond delay="0"/>
                                          </p:stCondLst>
                                        </p:cTn>
                                        <p:tgtEl>
                                          <p:spTgt spid="5018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8" end="8"/>
                                            </p:txEl>
                                          </p:spTgt>
                                        </p:tgtEl>
                                        <p:attrNameLst>
                                          <p:attrName>ppt_c</p:attrName>
                                        </p:attrNameLst>
                                      </p:cBhvr>
                                      <p:to>
                                        <a:schemeClr val="tx1"/>
                                      </p:to>
                                    </p:animClr>
                                  </p:subTnLst>
                                </p:cTn>
                              </p:par>
                              <p:par>
                                <p:cTn id="57" presetID="1" presetClass="entr" presetSubtype="0" fill="hold" nodeType="withEffect">
                                  <p:stCondLst>
                                    <p:cond delay="0"/>
                                  </p:stCondLst>
                                  <p:childTnLst>
                                    <p:set>
                                      <p:cBhvr>
                                        <p:cTn id="58" dur="1" fill="hold">
                                          <p:stCondLst>
                                            <p:cond delay="0"/>
                                          </p:stCondLst>
                                        </p:cTn>
                                        <p:tgtEl>
                                          <p:spTgt spid="50180">
                                            <p:txEl>
                                              <p:pRg st="9" end="9"/>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9" end="9"/>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Spring: March to May</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buFont typeface="+mj-lt"/>
              <a:buAutoNum type="arabicPeriod"/>
            </a:pPr>
            <a:r>
              <a:rPr lang="cy-GB" sz="2000" dirty="0">
                <a:latin typeface="Arial" panose="020B0604020202020204" pitchFamily="34" charset="0"/>
                <a:cs typeface="Arial" panose="020B0604020202020204" pitchFamily="34" charset="0"/>
              </a:rPr>
              <a:t>Colony increases rapidly</a:t>
            </a:r>
          </a:p>
          <a:p>
            <a:pPr marL="457200" indent="-457200">
              <a:buFont typeface="+mj-lt"/>
              <a:buAutoNum type="arabicPeriod"/>
            </a:pPr>
            <a:r>
              <a:rPr lang="cy-GB" sz="2000" dirty="0">
                <a:latin typeface="Arial" panose="020B0604020202020204" pitchFamily="34" charset="0"/>
                <a:cs typeface="Arial" panose="020B0604020202020204" pitchFamily="34" charset="0"/>
              </a:rPr>
              <a:t>Monitor varroa levels</a:t>
            </a:r>
          </a:p>
          <a:p>
            <a:pPr marL="457200" indent="-457200">
              <a:buFont typeface="+mj-lt"/>
              <a:buAutoNum type="arabicPeriod"/>
            </a:pPr>
            <a:r>
              <a:rPr lang="cy-GB" sz="2000" dirty="0">
                <a:latin typeface="Arial" panose="020B0604020202020204" pitchFamily="34" charset="0"/>
                <a:cs typeface="Arial" panose="020B0604020202020204" pitchFamily="34" charset="0"/>
              </a:rPr>
              <a:t>First inspection </a:t>
            </a:r>
          </a:p>
          <a:p>
            <a:pPr marL="457200" indent="-457200">
              <a:buFont typeface="+mj-lt"/>
              <a:buAutoNum type="arabicPeriod"/>
            </a:pPr>
            <a:r>
              <a:rPr lang="cy-GB" sz="2000" dirty="0">
                <a:latin typeface="Arial" panose="020B0604020202020204" pitchFamily="34" charset="0"/>
                <a:cs typeface="Arial" panose="020B0604020202020204" pitchFamily="34" charset="0"/>
              </a:rPr>
              <a:t>Swarm control</a:t>
            </a:r>
          </a:p>
          <a:p>
            <a:pPr marL="457200" indent="-457200">
              <a:buFont typeface="+mj-lt"/>
              <a:buAutoNum type="arabicPeriod"/>
            </a:pPr>
            <a:r>
              <a:rPr lang="cy-GB" sz="2000" dirty="0">
                <a:latin typeface="Arial" panose="020B0604020202020204" pitchFamily="34" charset="0"/>
                <a:cs typeface="Arial" panose="020B0604020202020204" pitchFamily="34" charset="0"/>
              </a:rPr>
              <a:t>1 x weekly inspections</a:t>
            </a: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pic>
        <p:nvPicPr>
          <p:cNvPr id="4" name="Picture 4" descr="Spring">
            <a:extLst>
              <a:ext uri="{FF2B5EF4-FFF2-40B4-BE49-F238E27FC236}">
                <a16:creationId xmlns:a16="http://schemas.microsoft.com/office/drawing/2014/main" id="{321797E2-1DCD-1BD8-2294-9EC55EA28D93}"/>
              </a:ext>
            </a:extLst>
          </p:cNvPr>
          <p:cNvPicPr>
            <a:picLocks noChangeAspect="1" noChangeArrowheads="1"/>
          </p:cNvPicPr>
          <p:nvPr/>
        </p:nvPicPr>
        <p:blipFill>
          <a:blip r:embed="rId4" cstate="print"/>
          <a:srcRect/>
          <a:stretch>
            <a:fillRect/>
          </a:stretch>
        </p:blipFill>
        <p:spPr bwMode="auto">
          <a:xfrm>
            <a:off x="783715" y="3391645"/>
            <a:ext cx="3788285" cy="2840862"/>
          </a:xfrm>
          <a:prstGeom prst="rect">
            <a:avLst/>
          </a:prstGeom>
          <a:noFill/>
          <a:ln w="9525">
            <a:solidFill>
              <a:schemeClr val="accent6">
                <a:lumMod val="75000"/>
              </a:schemeClr>
            </a:solidFill>
            <a:miter lim="800000"/>
            <a:headEnd/>
            <a:tailEnd/>
          </a:ln>
        </p:spPr>
      </p:pic>
      <p:sp>
        <p:nvSpPr>
          <p:cNvPr id="7" name="TextBox 6">
            <a:extLst>
              <a:ext uri="{FF2B5EF4-FFF2-40B4-BE49-F238E27FC236}">
                <a16:creationId xmlns:a16="http://schemas.microsoft.com/office/drawing/2014/main" id="{C65A9EDD-5B12-F151-60E0-501F2C70D356}"/>
              </a:ext>
            </a:extLst>
          </p:cNvPr>
          <p:cNvSpPr txBox="1"/>
          <p:nvPr/>
        </p:nvSpPr>
        <p:spPr>
          <a:xfrm>
            <a:off x="4727065" y="3817702"/>
            <a:ext cx="3672408" cy="1598241"/>
          </a:xfrm>
          <a:prstGeom prst="rect">
            <a:avLst/>
          </a:prstGeom>
          <a:noFill/>
        </p:spPr>
        <p:txBody>
          <a:bodyPr wrap="square" rtlCol="0">
            <a:spAutoFit/>
          </a:bodyPr>
          <a:lstStyle/>
          <a:p>
            <a:pPr marL="0" indent="0">
              <a:buNone/>
            </a:pPr>
            <a:r>
              <a:rPr lang="en-GB" sz="2400" dirty="0">
                <a:latin typeface="Arial" panose="020B0604020202020204" pitchFamily="34" charset="0"/>
                <a:cs typeface="Arial" panose="020B0604020202020204" pitchFamily="34" charset="0"/>
              </a:rPr>
              <a:t>~ 40,000 workers</a:t>
            </a:r>
          </a:p>
          <a:p>
            <a:pPr marL="0" indent="0">
              <a:buNone/>
            </a:pPr>
            <a:r>
              <a:rPr lang="en-GB" sz="2400" dirty="0">
                <a:latin typeface="Arial" panose="020B0604020202020204" pitchFamily="34" charset="0"/>
                <a:cs typeface="Arial" panose="020B0604020202020204" pitchFamily="34" charset="0"/>
              </a:rPr>
              <a:t>~ 1 queen</a:t>
            </a:r>
          </a:p>
          <a:p>
            <a:pPr marL="0" indent="0">
              <a:buNone/>
            </a:pPr>
            <a:r>
              <a:rPr lang="en-GB"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400 drones</a:t>
            </a:r>
          </a:p>
          <a:p>
            <a:endParaRPr lang="en-GB" dirty="0"/>
          </a:p>
        </p:txBody>
      </p:sp>
      <p:graphicFrame>
        <p:nvGraphicFramePr>
          <p:cNvPr id="3" name="Object 10">
            <a:extLst>
              <a:ext uri="{FF2B5EF4-FFF2-40B4-BE49-F238E27FC236}">
                <a16:creationId xmlns:a16="http://schemas.microsoft.com/office/drawing/2014/main" id="{B1A0B1C8-3A1F-15AD-9638-E0BF2964598D}"/>
              </a:ext>
            </a:extLst>
          </p:cNvPr>
          <p:cNvGraphicFramePr>
            <a:graphicFrameLocks noChangeAspect="1"/>
          </p:cNvGraphicFramePr>
          <p:nvPr>
            <p:extLst>
              <p:ext uri="{D42A27DB-BD31-4B8C-83A1-F6EECF244321}">
                <p14:modId xmlns:p14="http://schemas.microsoft.com/office/powerpoint/2010/main" val="1338966624"/>
              </p:ext>
            </p:extLst>
          </p:nvPr>
        </p:nvGraphicFramePr>
        <p:xfrm>
          <a:off x="648435" y="1205442"/>
          <a:ext cx="7886700" cy="4722284"/>
        </p:xfrm>
        <a:graphic>
          <a:graphicData uri="http://schemas.openxmlformats.org/presentationml/2006/ole">
            <mc:AlternateContent xmlns:mc="http://schemas.openxmlformats.org/markup-compatibility/2006">
              <mc:Choice xmlns:v="urn:schemas-microsoft-com:vml" Requires="v">
                <p:oleObj spid="_x0000_s4098" name="Chart" r:id="rId5" imgW="9316800" imgH="5572800" progId="Excel.Sheet.8">
                  <p:embed/>
                </p:oleObj>
              </mc:Choice>
              <mc:Fallback>
                <p:oleObj name="Chart" r:id="rId5" imgW="9316800" imgH="5572800" progId="Excel.Sheet.8">
                  <p:embed/>
                  <p:pic>
                    <p:nvPicPr>
                      <p:cNvPr id="3" name="Object 10">
                        <a:extLst>
                          <a:ext uri="{FF2B5EF4-FFF2-40B4-BE49-F238E27FC236}">
                            <a16:creationId xmlns:a16="http://schemas.microsoft.com/office/drawing/2014/main" id="{2A7BE11A-9EE4-577A-AEF3-AC50D1C740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8435" y="1205442"/>
                        <a:ext cx="7886700" cy="4722284"/>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35327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000000"/>
                                      </p:to>
                                    </p:animClr>
                                  </p:subTnLst>
                                </p:cTn>
                              </p:par>
                              <p:par>
                                <p:cTn id="29" presetID="1" presetClass="entr" presetSubtype="0" fill="hold" grpId="0" nodeType="withEffect">
                                  <p:stCondLst>
                                    <p:cond delay="0"/>
                                  </p:stCondLst>
                                  <p:childTnLst>
                                    <p:set>
                                      <p:cBhvr>
                                        <p:cTn id="30"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000000"/>
                                      </p:to>
                                    </p:animClr>
                                  </p:subTnLst>
                                </p:cTn>
                              </p:par>
                              <p:par>
                                <p:cTn id="31" presetID="1" presetClass="entr" presetSubtype="0" fill="hold" grpId="0" nodeType="withEffect">
                                  <p:stCondLst>
                                    <p:cond delay="0"/>
                                  </p:stCondLst>
                                  <p:childTnLst>
                                    <p:set>
                                      <p:cBhvr>
                                        <p:cTn id="32"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000000"/>
                                      </p:to>
                                    </p:animClr>
                                  </p:subTnLst>
                                </p:cTn>
                              </p:par>
                              <p:par>
                                <p:cTn id="33" presetID="1" presetClass="entr" presetSubtype="0" fill="hold" grpId="0" nodeType="withEffect">
                                  <p:stCondLst>
                                    <p:cond delay="0"/>
                                  </p:stCondLst>
                                  <p:childTnLst>
                                    <p:set>
                                      <p:cBhvr>
                                        <p:cTn id="34"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000000"/>
                                      </p:to>
                                    </p:animClr>
                                  </p:subTnLst>
                                </p:cTn>
                              </p:par>
                              <p:par>
                                <p:cTn id="35" presetID="1" presetClass="entr" presetSubtype="0" fill="hold" grpId="0" nodeType="withEffect">
                                  <p:stCondLst>
                                    <p:cond delay="0"/>
                                  </p:stCondLst>
                                  <p:childTnLst>
                                    <p:set>
                                      <p:cBhvr>
                                        <p:cTn id="36"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000000"/>
                                      </p:to>
                                    </p:animClr>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62466" name="TextBox 3">
            <a:extLst>
              <a:ext uri="{FF2B5EF4-FFF2-40B4-BE49-F238E27FC236}">
                <a16:creationId xmlns:a16="http://schemas.microsoft.com/office/drawing/2014/main" id="{F0CD1B59-16F0-0FB4-8E6B-4EA6E61F7209}"/>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EFCD9F"/>
              </a:solidFill>
            </a:endParaRPr>
          </a:p>
        </p:txBody>
      </p:sp>
      <p:sp>
        <p:nvSpPr>
          <p:cNvPr id="2" name="Title 1">
            <a:extLst>
              <a:ext uri="{FF2B5EF4-FFF2-40B4-BE49-F238E27FC236}">
                <a16:creationId xmlns:a16="http://schemas.microsoft.com/office/drawing/2014/main" id="{D20D278C-2108-93C1-271F-DB6EF31BBEDC}"/>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Other Spring Tasks</a:t>
            </a:r>
            <a:endParaRPr lang="en-GB" b="1" dirty="0">
              <a:latin typeface="Arial" panose="020B0604020202020204" pitchFamily="34" charset="0"/>
              <a:cs typeface="Arial" panose="020B0604020202020204" pitchFamily="34" charset="0"/>
            </a:endParaRPr>
          </a:p>
        </p:txBody>
      </p:sp>
      <p:sp>
        <p:nvSpPr>
          <p:cNvPr id="62468" name="Slide Number Placeholder 6">
            <a:extLst>
              <a:ext uri="{FF2B5EF4-FFF2-40B4-BE49-F238E27FC236}">
                <a16:creationId xmlns:a16="http://schemas.microsoft.com/office/drawing/2014/main" id="{DB4EDFB6-57FB-DE9C-8DF3-6603462274C8}"/>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3AC18D-9508-4034-A6BB-EB0682E4A1C8}" type="slidenum">
              <a:rPr lang="en-GB" altLang="en-US" smtClean="0">
                <a:solidFill>
                  <a:srgbClr val="000000"/>
                </a:solidFill>
              </a:rPr>
              <a:pPr/>
              <a:t>18</a:t>
            </a:fld>
            <a:endParaRPr lang="en-GB" altLang="en-US">
              <a:solidFill>
                <a:srgbClr val="000000"/>
              </a:solidFill>
            </a:endParaRPr>
          </a:p>
        </p:txBody>
      </p:sp>
      <p:sp>
        <p:nvSpPr>
          <p:cNvPr id="62469" name="Footer Placeholder 2">
            <a:extLst>
              <a:ext uri="{FF2B5EF4-FFF2-40B4-BE49-F238E27FC236}">
                <a16:creationId xmlns:a16="http://schemas.microsoft.com/office/drawing/2014/main" id="{D2842290-C370-1ED9-2DEE-E185A453E378}"/>
              </a:ext>
            </a:extLst>
          </p:cNvPr>
          <p:cNvSpPr txBox="1">
            <a:spLocks noChangeArrowheads="1"/>
          </p:cNvSpPr>
          <p:nvPr/>
        </p:nvSpPr>
        <p:spPr bwMode="auto">
          <a:xfrm>
            <a:off x="2484438" y="6278563"/>
            <a:ext cx="41751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a:lnSpc>
                <a:spcPct val="100000"/>
              </a:lnSpc>
              <a:spcBef>
                <a:spcPct val="0"/>
              </a:spcBef>
              <a:buFontTx/>
              <a:buNone/>
            </a:pPr>
            <a:r>
              <a:rPr lang="en-GB" altLang="en-US" sz="1400">
                <a:solidFill>
                  <a:srgbClr val="000000"/>
                </a:solidFill>
                <a:latin typeface="Arial" panose="020B0604020202020204" pitchFamily="34" charset="0"/>
              </a:rPr>
              <a:t>Session 6: Seasonal Management</a:t>
            </a:r>
          </a:p>
        </p:txBody>
      </p:sp>
      <p:sp>
        <p:nvSpPr>
          <p:cNvPr id="10" name="Content Placeholder 2">
            <a:extLst>
              <a:ext uri="{FF2B5EF4-FFF2-40B4-BE49-F238E27FC236}">
                <a16:creationId xmlns:a16="http://schemas.microsoft.com/office/drawing/2014/main" id="{CC73F3AB-34E7-A348-01CF-497CE9EA8100}"/>
              </a:ext>
            </a:extLst>
          </p:cNvPr>
          <p:cNvSpPr>
            <a:spLocks noGrp="1" noChangeArrowheads="1"/>
          </p:cNvSpPr>
          <p:nvPr>
            <p:ph idx="1"/>
          </p:nvPr>
        </p:nvSpPr>
        <p:spPr>
          <a:xfrm>
            <a:off x="602382" y="1252537"/>
            <a:ext cx="7886700" cy="4352925"/>
          </a:xfrm>
          <a:solidFill>
            <a:srgbClr val="FFFFCC"/>
          </a:solidFill>
        </p:spPr>
        <p:txBody>
          <a:bodyPr/>
          <a:lstStyle/>
          <a:p>
            <a:pPr marL="0" indent="0" eaLnBrk="1" hangingPunct="1">
              <a:buFont typeface="Arial" panose="020B0604020202020204" pitchFamily="34" charset="0"/>
              <a:buNone/>
              <a:defRPr/>
            </a:pPr>
            <a:r>
              <a:rPr lang="en-US" altLang="en-US" b="1" dirty="0">
                <a:latin typeface="Arial" panose="020B0604020202020204" pitchFamily="34" charset="0"/>
                <a:cs typeface="Arial" panose="020B0604020202020204" pitchFamily="34" charset="0"/>
              </a:rPr>
              <a:t>March:</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Colonies can die of starvation</a:t>
            </a:r>
          </a:p>
          <a:p>
            <a:pPr marL="800100" lvl="1" indent="-457200" eaLnBrk="1" hangingPunct="1">
              <a:buFont typeface="+mj-lt"/>
              <a:buAutoNum type="alphaLcParenR"/>
              <a:defRPr/>
            </a:pPr>
            <a:r>
              <a:rPr lang="en-US" altLang="en-US" dirty="0">
                <a:latin typeface="Arial" panose="020B0604020202020204" pitchFamily="34" charset="0"/>
                <a:cs typeface="Arial" panose="020B0604020202020204" pitchFamily="34" charset="0"/>
              </a:rPr>
              <a:t>Queens increase laying</a:t>
            </a:r>
          </a:p>
          <a:p>
            <a:pPr marL="800100" lvl="1" indent="-457200" eaLnBrk="1" hangingPunct="1">
              <a:buFont typeface="+mj-lt"/>
              <a:buAutoNum type="alphaLcParenR"/>
              <a:defRPr/>
            </a:pPr>
            <a:r>
              <a:rPr lang="en-US" altLang="en-US" dirty="0">
                <a:latin typeface="Arial" panose="020B0604020202020204" pitchFamily="34" charset="0"/>
                <a:cs typeface="Arial" panose="020B0604020202020204" pitchFamily="34" charset="0"/>
              </a:rPr>
              <a:t>More bees =  more stores consumed</a:t>
            </a:r>
          </a:p>
          <a:p>
            <a:pPr marL="800100" lvl="1" indent="-457200" eaLnBrk="1" hangingPunct="1">
              <a:buFont typeface="+mj-lt"/>
              <a:buAutoNum type="alphaLcParenR"/>
              <a:defRPr/>
            </a:pPr>
            <a:r>
              <a:rPr lang="en-US" altLang="en-US" dirty="0">
                <a:latin typeface="Arial" panose="020B0604020202020204" pitchFamily="34" charset="0"/>
                <a:cs typeface="Arial" panose="020B0604020202020204" pitchFamily="34" charset="0"/>
              </a:rPr>
              <a:t>Stores are not replaced as there is too little nectar available</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On a warm day check for stores</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Feed some syrup if necessary</a:t>
            </a:r>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r>
              <a:rPr lang="en-US" altLang="en-US" b="1" dirty="0">
                <a:latin typeface="Arial" panose="020B0604020202020204" pitchFamily="34" charset="0"/>
                <a:cs typeface="Arial" panose="020B0604020202020204" pitchFamily="34" charset="0"/>
              </a:rPr>
              <a:t>April</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Flowering currant and oil seed rape become available for nectar</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Drones appear and increase in brood is significant</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Find and mark the queen if necessary</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Put on a queen excluder and super</a:t>
            </a: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endParaRPr lang="en-US" altLang="en-US"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rgbClr val="F8F8F8"/>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rgbClr val="F8F8F8"/>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rgbClr val="F8F8F8"/>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4" end="4"/>
                                            </p:txEl>
                                          </p:spTgt>
                                        </p:tgtEl>
                                        <p:attrNameLst>
                                          <p:attrName>ppt_c</p:attrName>
                                        </p:attrNameLst>
                                      </p:cBhvr>
                                      <p:to>
                                        <a:srgbClr val="F8F8F8"/>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5" end="5"/>
                                            </p:txEl>
                                          </p:spTgt>
                                        </p:tgtEl>
                                        <p:attrNameLst>
                                          <p:attrName>ppt_c</p:attrName>
                                        </p:attrNameLst>
                                      </p:cBhvr>
                                      <p:to>
                                        <a:srgbClr val="F8F8F8"/>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6" end="6"/>
                                            </p:txEl>
                                          </p:spTgt>
                                        </p:tgtEl>
                                        <p:attrNameLst>
                                          <p:attrName>ppt_c</p:attrName>
                                        </p:attrNameLst>
                                      </p:cBhvr>
                                      <p:to>
                                        <a:srgbClr val="F8F8F8"/>
                                      </p:to>
                                    </p:animClr>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7" end="7"/>
                                            </p:txEl>
                                          </p:spTgt>
                                        </p:tgtEl>
                                        <p:attrNameLst>
                                          <p:attrName>ppt_c</p:attrName>
                                        </p:attrNameLst>
                                      </p:cBhvr>
                                      <p:to>
                                        <a:schemeClr val="tx1"/>
                                      </p:to>
                                    </p:animClr>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8" end="8"/>
                                            </p:txEl>
                                          </p:spTgt>
                                        </p:tgtEl>
                                        <p:attrNameLst>
                                          <p:attrName>ppt_c</p:attrName>
                                        </p:attrNameLst>
                                      </p:cBhvr>
                                      <p:to>
                                        <a:srgbClr val="F8F8F8"/>
                                      </p:to>
                                    </p:animClr>
                                  </p:sub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0">
                                            <p:txEl>
                                              <p:pRg st="9" end="9"/>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9" end="9"/>
                                            </p:txEl>
                                          </p:spTgt>
                                        </p:tgtEl>
                                        <p:attrNameLst>
                                          <p:attrName>ppt_c</p:attrName>
                                        </p:attrNameLst>
                                      </p:cBhvr>
                                      <p:to>
                                        <a:srgbClr val="F8F8F8"/>
                                      </p:to>
                                    </p:animClr>
                                  </p:sub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0">
                                            <p:txEl>
                                              <p:pRg st="10" end="1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0" end="10"/>
                                            </p:txEl>
                                          </p:spTgt>
                                        </p:tgtEl>
                                        <p:attrNameLst>
                                          <p:attrName>ppt_c</p:attrName>
                                        </p:attrNameLst>
                                      </p:cBhvr>
                                      <p:to>
                                        <a:srgbClr val="F8F8F8"/>
                                      </p:to>
                                    </p:animClr>
                                  </p:sub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0">
                                            <p:txEl>
                                              <p:pRg st="11" end="1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1" end="11"/>
                                            </p:txEl>
                                          </p:spTgt>
                                        </p:tgtEl>
                                        <p:attrNameLst>
                                          <p:attrName>ppt_c</p:attrName>
                                        </p:attrNameLst>
                                      </p:cBhvr>
                                      <p:to>
                                        <a:srgbClr val="F8F8F8"/>
                                      </p:to>
                                    </p:animClr>
                                  </p:subTnLst>
                                </p:cTn>
                              </p:par>
                              <p:par>
                                <p:cTn id="51" presetID="1" presetClass="entr" presetSubtype="0" fill="hold" nodeType="withEffect">
                                  <p:stCondLst>
                                    <p:cond delay="0"/>
                                  </p:stCondLst>
                                  <p:childTnLst>
                                    <p:set>
                                      <p:cBhvr>
                                        <p:cTn id="52"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chemeClr val="tx1"/>
                                      </p:to>
                                    </p:animClr>
                                  </p:subTnLst>
                                </p:cTn>
                              </p:par>
                              <p:par>
                                <p:cTn id="53" presetID="1" presetClass="entr" presetSubtype="0" fill="hold" nodeType="withEffect">
                                  <p:stCondLst>
                                    <p:cond delay="0"/>
                                  </p:stCondLst>
                                  <p:childTnLst>
                                    <p:set>
                                      <p:cBhvr>
                                        <p:cTn id="54"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chemeClr val="tx1"/>
                                      </p:to>
                                    </p:animClr>
                                  </p:subTnLst>
                                </p:cTn>
                              </p:par>
                              <p:par>
                                <p:cTn id="55" presetID="1" presetClass="entr" presetSubtype="0" fill="hold" nodeType="withEffect">
                                  <p:stCondLst>
                                    <p:cond delay="0"/>
                                  </p:stCondLst>
                                  <p:childTnLst>
                                    <p:set>
                                      <p:cBhvr>
                                        <p:cTn id="56"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chemeClr val="tx1"/>
                                      </p:to>
                                    </p:animClr>
                                  </p:subTnLst>
                                </p:cTn>
                              </p:par>
                              <p:par>
                                <p:cTn id="57" presetID="1" presetClass="entr" presetSubtype="0" fill="hold" nodeType="withEffect">
                                  <p:stCondLst>
                                    <p:cond delay="0"/>
                                  </p:stCondLst>
                                  <p:childTnLst>
                                    <p:set>
                                      <p:cBhvr>
                                        <p:cTn id="58" dur="1" fill="hold">
                                          <p:stCondLst>
                                            <p:cond delay="0"/>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chemeClr val="tx1"/>
                                      </p:to>
                                    </p:animClr>
                                  </p:subTnLst>
                                </p:cTn>
                              </p:par>
                              <p:par>
                                <p:cTn id="59" presetID="1" presetClass="entr" presetSubtype="0" fill="hold" nodeType="withEffect">
                                  <p:stCondLst>
                                    <p:cond delay="0"/>
                                  </p:stCondLst>
                                  <p:childTnLst>
                                    <p:set>
                                      <p:cBhvr>
                                        <p:cTn id="60" dur="1" fill="hold">
                                          <p:stCondLst>
                                            <p:cond delay="0"/>
                                          </p:stCondLst>
                                        </p:cTn>
                                        <p:tgtEl>
                                          <p:spTgt spid="1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4" end="4"/>
                                            </p:txEl>
                                          </p:spTgt>
                                        </p:tgtEl>
                                        <p:attrNameLst>
                                          <p:attrName>ppt_c</p:attrName>
                                        </p:attrNameLst>
                                      </p:cBhvr>
                                      <p:to>
                                        <a:schemeClr val="tx1"/>
                                      </p:to>
                                    </p:animClr>
                                  </p:subTnLst>
                                </p:cTn>
                              </p:par>
                              <p:par>
                                <p:cTn id="61" presetID="1" presetClass="entr" presetSubtype="0" fill="hold" nodeType="withEffect">
                                  <p:stCondLst>
                                    <p:cond delay="0"/>
                                  </p:stCondLst>
                                  <p:childTnLst>
                                    <p:set>
                                      <p:cBhvr>
                                        <p:cTn id="62" dur="1" fill="hold">
                                          <p:stCondLst>
                                            <p:cond delay="0"/>
                                          </p:stCondLst>
                                        </p:cTn>
                                        <p:tgtEl>
                                          <p:spTgt spid="1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5" end="5"/>
                                            </p:txEl>
                                          </p:spTgt>
                                        </p:tgtEl>
                                        <p:attrNameLst>
                                          <p:attrName>ppt_c</p:attrName>
                                        </p:attrNameLst>
                                      </p:cBhvr>
                                      <p:to>
                                        <a:schemeClr val="tx1"/>
                                      </p:to>
                                    </p:animClr>
                                  </p:subTnLst>
                                </p:cTn>
                              </p:par>
                              <p:par>
                                <p:cTn id="63" presetID="1" presetClass="entr" presetSubtype="0" fill="hold" nodeType="withEffect">
                                  <p:stCondLst>
                                    <p:cond delay="0"/>
                                  </p:stCondLst>
                                  <p:childTnLst>
                                    <p:set>
                                      <p:cBhvr>
                                        <p:cTn id="64" dur="1" fill="hold">
                                          <p:stCondLst>
                                            <p:cond delay="0"/>
                                          </p:stCondLst>
                                        </p:cTn>
                                        <p:tgtEl>
                                          <p:spTgt spid="1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6" end="6"/>
                                            </p:txEl>
                                          </p:spTgt>
                                        </p:tgtEl>
                                        <p:attrNameLst>
                                          <p:attrName>ppt_c</p:attrName>
                                        </p:attrNameLst>
                                      </p:cBhvr>
                                      <p:to>
                                        <a:schemeClr val="tx1"/>
                                      </p:to>
                                    </p:animClr>
                                  </p:subTnLst>
                                </p:cTn>
                              </p:par>
                              <p:par>
                                <p:cTn id="65" presetID="1" presetClass="entr" presetSubtype="0" fill="hold" nodeType="withEffect">
                                  <p:stCondLst>
                                    <p:cond delay="0"/>
                                  </p:stCondLst>
                                  <p:childTnLst>
                                    <p:set>
                                      <p:cBhvr>
                                        <p:cTn id="66" dur="1" fill="hold">
                                          <p:stCondLst>
                                            <p:cond delay="0"/>
                                          </p:stCondLst>
                                        </p:cTn>
                                        <p:tgtEl>
                                          <p:spTgt spid="1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7" end="7"/>
                                            </p:txEl>
                                          </p:spTgt>
                                        </p:tgtEl>
                                        <p:attrNameLst>
                                          <p:attrName>ppt_c</p:attrName>
                                        </p:attrNameLst>
                                      </p:cBhvr>
                                      <p:to>
                                        <a:schemeClr val="tx1"/>
                                      </p:to>
                                    </p:animClr>
                                  </p:subTnLst>
                                </p:cTn>
                              </p:par>
                              <p:par>
                                <p:cTn id="67" presetID="1" presetClass="entr" presetSubtype="0" fill="hold" nodeType="withEffect">
                                  <p:stCondLst>
                                    <p:cond delay="0"/>
                                  </p:stCondLst>
                                  <p:childTnLst>
                                    <p:set>
                                      <p:cBhvr>
                                        <p:cTn id="68" dur="1" fill="hold">
                                          <p:stCondLst>
                                            <p:cond delay="0"/>
                                          </p:stCondLst>
                                        </p:cTn>
                                        <p:tgtEl>
                                          <p:spTgt spid="1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8" end="8"/>
                                            </p:txEl>
                                          </p:spTgt>
                                        </p:tgtEl>
                                        <p:attrNameLst>
                                          <p:attrName>ppt_c</p:attrName>
                                        </p:attrNameLst>
                                      </p:cBhvr>
                                      <p:to>
                                        <a:schemeClr val="tx1"/>
                                      </p:to>
                                    </p:animClr>
                                  </p:subTnLst>
                                </p:cTn>
                              </p:par>
                              <p:par>
                                <p:cTn id="69" presetID="1" presetClass="entr" presetSubtype="0" fill="hold" nodeType="withEffect">
                                  <p:stCondLst>
                                    <p:cond delay="0"/>
                                  </p:stCondLst>
                                  <p:childTnLst>
                                    <p:set>
                                      <p:cBhvr>
                                        <p:cTn id="70" dur="1" fill="hold">
                                          <p:stCondLst>
                                            <p:cond delay="0"/>
                                          </p:stCondLst>
                                        </p:cTn>
                                        <p:tgtEl>
                                          <p:spTgt spid="10">
                                            <p:txEl>
                                              <p:pRg st="9" end="9"/>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9" end="9"/>
                                            </p:txEl>
                                          </p:spTgt>
                                        </p:tgtEl>
                                        <p:attrNameLst>
                                          <p:attrName>ppt_c</p:attrName>
                                        </p:attrNameLst>
                                      </p:cBhvr>
                                      <p:to>
                                        <a:schemeClr val="tx1"/>
                                      </p:to>
                                    </p:animClr>
                                  </p:subTnLst>
                                </p:cTn>
                              </p:par>
                              <p:par>
                                <p:cTn id="71" presetID="1" presetClass="entr" presetSubtype="0" fill="hold" nodeType="withEffect">
                                  <p:stCondLst>
                                    <p:cond delay="0"/>
                                  </p:stCondLst>
                                  <p:childTnLst>
                                    <p:set>
                                      <p:cBhvr>
                                        <p:cTn id="72" dur="1" fill="hold">
                                          <p:stCondLst>
                                            <p:cond delay="0"/>
                                          </p:stCondLst>
                                        </p:cTn>
                                        <p:tgtEl>
                                          <p:spTgt spid="10">
                                            <p:txEl>
                                              <p:pRg st="10" end="1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0" end="10"/>
                                            </p:txEl>
                                          </p:spTgt>
                                        </p:tgtEl>
                                        <p:attrNameLst>
                                          <p:attrName>ppt_c</p:attrName>
                                        </p:attrNameLst>
                                      </p:cBhvr>
                                      <p:to>
                                        <a:schemeClr val="tx1"/>
                                      </p:to>
                                    </p:animClr>
                                  </p:subTnLst>
                                </p:cTn>
                              </p:par>
                              <p:par>
                                <p:cTn id="73" presetID="1" presetClass="entr" presetSubtype="0" fill="hold" nodeType="withEffect">
                                  <p:stCondLst>
                                    <p:cond delay="0"/>
                                  </p:stCondLst>
                                  <p:childTnLst>
                                    <p:set>
                                      <p:cBhvr>
                                        <p:cTn id="74" dur="1" fill="hold">
                                          <p:stCondLst>
                                            <p:cond delay="0"/>
                                          </p:stCondLst>
                                        </p:cTn>
                                        <p:tgtEl>
                                          <p:spTgt spid="10">
                                            <p:txEl>
                                              <p:pRg st="11" end="1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1" end="11"/>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62466" name="TextBox 3">
            <a:extLst>
              <a:ext uri="{FF2B5EF4-FFF2-40B4-BE49-F238E27FC236}">
                <a16:creationId xmlns:a16="http://schemas.microsoft.com/office/drawing/2014/main" id="{F0CD1B59-16F0-0FB4-8E6B-4EA6E61F7209}"/>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EFCD9F"/>
              </a:solidFill>
            </a:endParaRPr>
          </a:p>
        </p:txBody>
      </p:sp>
      <p:sp>
        <p:nvSpPr>
          <p:cNvPr id="2" name="Title 1">
            <a:extLst>
              <a:ext uri="{FF2B5EF4-FFF2-40B4-BE49-F238E27FC236}">
                <a16:creationId xmlns:a16="http://schemas.microsoft.com/office/drawing/2014/main" id="{D20D278C-2108-93C1-271F-DB6EF31BBEDC}"/>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The Beekeeper’s Year – Busy months…</a:t>
            </a:r>
            <a:endParaRPr lang="en-GB" b="1" dirty="0">
              <a:latin typeface="Arial" panose="020B0604020202020204" pitchFamily="34" charset="0"/>
              <a:cs typeface="Arial" panose="020B0604020202020204" pitchFamily="34" charset="0"/>
            </a:endParaRPr>
          </a:p>
        </p:txBody>
      </p:sp>
      <p:sp>
        <p:nvSpPr>
          <p:cNvPr id="62468" name="Slide Number Placeholder 6">
            <a:extLst>
              <a:ext uri="{FF2B5EF4-FFF2-40B4-BE49-F238E27FC236}">
                <a16:creationId xmlns:a16="http://schemas.microsoft.com/office/drawing/2014/main" id="{DB4EDFB6-57FB-DE9C-8DF3-6603462274C8}"/>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3AC18D-9508-4034-A6BB-EB0682E4A1C8}" type="slidenum">
              <a:rPr lang="en-GB" altLang="en-US" smtClean="0">
                <a:solidFill>
                  <a:srgbClr val="000000"/>
                </a:solidFill>
              </a:rPr>
              <a:pPr/>
              <a:t>19</a:t>
            </a:fld>
            <a:endParaRPr lang="en-GB" altLang="en-US">
              <a:solidFill>
                <a:srgbClr val="000000"/>
              </a:solidFill>
            </a:endParaRPr>
          </a:p>
        </p:txBody>
      </p:sp>
      <p:sp>
        <p:nvSpPr>
          <p:cNvPr id="62469" name="Footer Placeholder 2">
            <a:extLst>
              <a:ext uri="{FF2B5EF4-FFF2-40B4-BE49-F238E27FC236}">
                <a16:creationId xmlns:a16="http://schemas.microsoft.com/office/drawing/2014/main" id="{D2842290-C370-1ED9-2DEE-E185A453E378}"/>
              </a:ext>
            </a:extLst>
          </p:cNvPr>
          <p:cNvSpPr txBox="1">
            <a:spLocks noChangeArrowheads="1"/>
          </p:cNvSpPr>
          <p:nvPr/>
        </p:nvSpPr>
        <p:spPr bwMode="auto">
          <a:xfrm>
            <a:off x="2484438" y="6278563"/>
            <a:ext cx="41751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a:lnSpc>
                <a:spcPct val="100000"/>
              </a:lnSpc>
              <a:spcBef>
                <a:spcPct val="0"/>
              </a:spcBef>
              <a:buFontTx/>
              <a:buNone/>
            </a:pPr>
            <a:r>
              <a:rPr lang="en-GB" altLang="en-US" sz="1400">
                <a:solidFill>
                  <a:srgbClr val="000000"/>
                </a:solidFill>
                <a:latin typeface="Arial" panose="020B0604020202020204" pitchFamily="34" charset="0"/>
              </a:rPr>
              <a:t>Session 6: Seasonal Management</a:t>
            </a:r>
          </a:p>
        </p:txBody>
      </p:sp>
      <p:sp>
        <p:nvSpPr>
          <p:cNvPr id="10" name="Content Placeholder 2">
            <a:extLst>
              <a:ext uri="{FF2B5EF4-FFF2-40B4-BE49-F238E27FC236}">
                <a16:creationId xmlns:a16="http://schemas.microsoft.com/office/drawing/2014/main" id="{CC73F3AB-34E7-A348-01CF-497CE9EA8100}"/>
              </a:ext>
            </a:extLst>
          </p:cNvPr>
          <p:cNvSpPr>
            <a:spLocks noGrp="1" noChangeArrowheads="1"/>
          </p:cNvSpPr>
          <p:nvPr>
            <p:ph idx="1"/>
          </p:nvPr>
        </p:nvSpPr>
        <p:spPr>
          <a:xfrm>
            <a:off x="628650" y="1252538"/>
            <a:ext cx="7886700" cy="4352925"/>
          </a:xfrm>
          <a:solidFill>
            <a:srgbClr val="FFFFCC"/>
          </a:solidFill>
        </p:spPr>
        <p:txBody>
          <a:bodyPr/>
          <a:lstStyle/>
          <a:p>
            <a:pPr marL="0" indent="0" eaLnBrk="1" hangingPunct="1">
              <a:buFont typeface="Arial" panose="020B0604020202020204" pitchFamily="34" charset="0"/>
              <a:buNone/>
              <a:defRPr/>
            </a:pPr>
            <a:r>
              <a:rPr lang="en-US" altLang="en-US" b="1" dirty="0">
                <a:latin typeface="Arial" panose="020B0604020202020204" pitchFamily="34" charset="0"/>
                <a:cs typeface="Arial" panose="020B0604020202020204" pitchFamily="34" charset="0"/>
              </a:rPr>
              <a:t>May:</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Nectar and Pollen will come in thick and fast</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The Queen will be reaching her greatest rate of laying</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There will be brood across most of the brood box</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Add Supers as necessary</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Some Honey can be removed </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Inspect for preparation for swarming</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Inspect weekly</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Have a spare hive to hand</a:t>
            </a:r>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86202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rgbClr val="CCFFFF"/>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rgbClr val="CCFFFF"/>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rgbClr val="CCFFFF"/>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4" end="4"/>
                                            </p:txEl>
                                          </p:spTgt>
                                        </p:tgtEl>
                                        <p:attrNameLst>
                                          <p:attrName>ppt_c</p:attrName>
                                        </p:attrNameLst>
                                      </p:cBhvr>
                                      <p:to>
                                        <a:srgbClr val="CCFF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5" end="5"/>
                                            </p:txEl>
                                          </p:spTgt>
                                        </p:tgtEl>
                                        <p:attrNameLst>
                                          <p:attrName>ppt_c</p:attrName>
                                        </p:attrNameLst>
                                      </p:cBhvr>
                                      <p:to>
                                        <a:srgbClr val="CCFFFF"/>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6" end="6"/>
                                            </p:txEl>
                                          </p:spTgt>
                                        </p:tgtEl>
                                        <p:attrNameLst>
                                          <p:attrName>ppt_c</p:attrName>
                                        </p:attrNameLst>
                                      </p:cBhvr>
                                      <p:to>
                                        <a:srgbClr val="CCFFFF"/>
                                      </p:to>
                                    </p:animClr>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7" end="7"/>
                                            </p:txEl>
                                          </p:spTgt>
                                        </p:tgtEl>
                                        <p:attrNameLst>
                                          <p:attrName>ppt_c</p:attrName>
                                        </p:attrNameLst>
                                      </p:cBhvr>
                                      <p:to>
                                        <a:srgbClr val="CCFFFF"/>
                                      </p:to>
                                    </p:animClr>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8" end="8"/>
                                            </p:txEl>
                                          </p:spTgt>
                                        </p:tgtEl>
                                        <p:attrNameLst>
                                          <p:attrName>ppt_c</p:attrName>
                                        </p:attrNameLst>
                                      </p:cBhvr>
                                      <p:to>
                                        <a:srgbClr val="CCFFFF"/>
                                      </p:to>
                                    </p:animClr>
                                  </p:subTnLst>
                                </p:cTn>
                              </p:par>
                              <p:par>
                                <p:cTn id="39" presetID="1" presetClass="entr" presetSubtype="0" fill="hold" nodeType="with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chemeClr val="tx1"/>
                                      </p:to>
                                    </p:animClr>
                                  </p:subTnLst>
                                </p:cTn>
                              </p:par>
                              <p:par>
                                <p:cTn id="41" presetID="1" presetClass="entr" presetSubtype="0" fill="hold" nodeType="withEffect">
                                  <p:stCondLst>
                                    <p:cond delay="0"/>
                                  </p:stCondLst>
                                  <p:childTnLst>
                                    <p:set>
                                      <p:cBhvr>
                                        <p:cTn id="42"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chemeClr val="tx1"/>
                                      </p:to>
                                    </p:animClr>
                                  </p:subTnLst>
                                </p:cTn>
                              </p:par>
                              <p:par>
                                <p:cTn id="43" presetID="1" presetClass="entr" presetSubtype="0" fill="hold" nodeType="withEffect">
                                  <p:stCondLst>
                                    <p:cond delay="0"/>
                                  </p:stCondLst>
                                  <p:childTnLst>
                                    <p:set>
                                      <p:cBhvr>
                                        <p:cTn id="44"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chemeClr val="tx1"/>
                                      </p:to>
                                    </p:animClr>
                                  </p:subTnLst>
                                </p:cTn>
                              </p:par>
                              <p:par>
                                <p:cTn id="45" presetID="1" presetClass="entr" presetSubtype="0" fill="hold" nodeType="withEffect">
                                  <p:stCondLst>
                                    <p:cond delay="0"/>
                                  </p:stCondLst>
                                  <p:childTnLst>
                                    <p:set>
                                      <p:cBhvr>
                                        <p:cTn id="46" dur="1" fill="hold">
                                          <p:stCondLst>
                                            <p:cond delay="0"/>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chemeClr val="tx1"/>
                                      </p:to>
                                    </p:animClr>
                                  </p:subTnLst>
                                </p:cTn>
                              </p:par>
                              <p:par>
                                <p:cTn id="47" presetID="1" presetClass="entr" presetSubtype="0" fill="hold" nodeType="withEffect">
                                  <p:stCondLst>
                                    <p:cond delay="0"/>
                                  </p:stCondLst>
                                  <p:childTnLst>
                                    <p:set>
                                      <p:cBhvr>
                                        <p:cTn id="48" dur="1" fill="hold">
                                          <p:stCondLst>
                                            <p:cond delay="0"/>
                                          </p:stCondLst>
                                        </p:cTn>
                                        <p:tgtEl>
                                          <p:spTgt spid="1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4" end="4"/>
                                            </p:txEl>
                                          </p:spTgt>
                                        </p:tgtEl>
                                        <p:attrNameLst>
                                          <p:attrName>ppt_c</p:attrName>
                                        </p:attrNameLst>
                                      </p:cBhvr>
                                      <p:to>
                                        <a:schemeClr val="tx1"/>
                                      </p:to>
                                    </p:animClr>
                                  </p:subTnLst>
                                </p:cTn>
                              </p:par>
                              <p:par>
                                <p:cTn id="49" presetID="1" presetClass="entr" presetSubtype="0" fill="hold" nodeType="withEffect">
                                  <p:stCondLst>
                                    <p:cond delay="0"/>
                                  </p:stCondLst>
                                  <p:childTnLst>
                                    <p:set>
                                      <p:cBhvr>
                                        <p:cTn id="50" dur="1" fill="hold">
                                          <p:stCondLst>
                                            <p:cond delay="0"/>
                                          </p:stCondLst>
                                        </p:cTn>
                                        <p:tgtEl>
                                          <p:spTgt spid="1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5" end="5"/>
                                            </p:txEl>
                                          </p:spTgt>
                                        </p:tgtEl>
                                        <p:attrNameLst>
                                          <p:attrName>ppt_c</p:attrName>
                                        </p:attrNameLst>
                                      </p:cBhvr>
                                      <p:to>
                                        <a:schemeClr val="tx1"/>
                                      </p:to>
                                    </p:animClr>
                                  </p:subTnLst>
                                </p:cTn>
                              </p:par>
                              <p:par>
                                <p:cTn id="51" presetID="1" presetClass="entr" presetSubtype="0" fill="hold" nodeType="withEffect">
                                  <p:stCondLst>
                                    <p:cond delay="0"/>
                                  </p:stCondLst>
                                  <p:childTnLst>
                                    <p:set>
                                      <p:cBhvr>
                                        <p:cTn id="52" dur="1" fill="hold">
                                          <p:stCondLst>
                                            <p:cond delay="0"/>
                                          </p:stCondLst>
                                        </p:cTn>
                                        <p:tgtEl>
                                          <p:spTgt spid="1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6" end="6"/>
                                            </p:txEl>
                                          </p:spTgt>
                                        </p:tgtEl>
                                        <p:attrNameLst>
                                          <p:attrName>ppt_c</p:attrName>
                                        </p:attrNameLst>
                                      </p:cBhvr>
                                      <p:to>
                                        <a:schemeClr val="tx1"/>
                                      </p:to>
                                    </p:animClr>
                                  </p:subTnLst>
                                </p:cTn>
                              </p:par>
                              <p:par>
                                <p:cTn id="53" presetID="1" presetClass="entr" presetSubtype="0" fill="hold" nodeType="withEffect">
                                  <p:stCondLst>
                                    <p:cond delay="0"/>
                                  </p:stCondLst>
                                  <p:childTnLst>
                                    <p:set>
                                      <p:cBhvr>
                                        <p:cTn id="54" dur="1" fill="hold">
                                          <p:stCondLst>
                                            <p:cond delay="0"/>
                                          </p:stCondLst>
                                        </p:cTn>
                                        <p:tgtEl>
                                          <p:spTgt spid="1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7" end="7"/>
                                            </p:txEl>
                                          </p:spTgt>
                                        </p:tgtEl>
                                        <p:attrNameLst>
                                          <p:attrName>ppt_c</p:attrName>
                                        </p:attrNameLst>
                                      </p:cBhvr>
                                      <p:to>
                                        <a:schemeClr val="tx1"/>
                                      </p:to>
                                    </p:animClr>
                                  </p:subTnLst>
                                </p:cTn>
                              </p:par>
                              <p:par>
                                <p:cTn id="55" presetID="1" presetClass="entr" presetSubtype="0" fill="hold" nodeType="withEffect">
                                  <p:stCondLst>
                                    <p:cond delay="0"/>
                                  </p:stCondLst>
                                  <p:childTnLst>
                                    <p:set>
                                      <p:cBhvr>
                                        <p:cTn id="56" dur="1" fill="hold">
                                          <p:stCondLst>
                                            <p:cond delay="0"/>
                                          </p:stCondLst>
                                        </p:cTn>
                                        <p:tgtEl>
                                          <p:spTgt spid="1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8" end="8"/>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62466" name="TextBox 3">
            <a:extLst>
              <a:ext uri="{FF2B5EF4-FFF2-40B4-BE49-F238E27FC236}">
                <a16:creationId xmlns:a16="http://schemas.microsoft.com/office/drawing/2014/main" id="{F0CD1B59-16F0-0FB4-8E6B-4EA6E61F7209}"/>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EFCD9F"/>
              </a:solidFill>
            </a:endParaRPr>
          </a:p>
        </p:txBody>
      </p:sp>
      <p:sp>
        <p:nvSpPr>
          <p:cNvPr id="2" name="Title 1">
            <a:extLst>
              <a:ext uri="{FF2B5EF4-FFF2-40B4-BE49-F238E27FC236}">
                <a16:creationId xmlns:a16="http://schemas.microsoft.com/office/drawing/2014/main" id="{D20D278C-2108-93C1-271F-DB6EF31BBEDC}"/>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The Beekeeper’s Year – Busy months…</a:t>
            </a:r>
            <a:endParaRPr lang="en-GB" b="1" dirty="0">
              <a:latin typeface="Arial" panose="020B0604020202020204" pitchFamily="34" charset="0"/>
              <a:cs typeface="Arial" panose="020B0604020202020204" pitchFamily="34" charset="0"/>
            </a:endParaRPr>
          </a:p>
        </p:txBody>
      </p:sp>
      <p:sp>
        <p:nvSpPr>
          <p:cNvPr id="62468" name="Slide Number Placeholder 6">
            <a:extLst>
              <a:ext uri="{FF2B5EF4-FFF2-40B4-BE49-F238E27FC236}">
                <a16:creationId xmlns:a16="http://schemas.microsoft.com/office/drawing/2014/main" id="{DB4EDFB6-57FB-DE9C-8DF3-6603462274C8}"/>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3AC18D-9508-4034-A6BB-EB0682E4A1C8}" type="slidenum">
              <a:rPr lang="en-GB" altLang="en-US" smtClean="0">
                <a:solidFill>
                  <a:srgbClr val="000000"/>
                </a:solidFill>
              </a:rPr>
              <a:pPr/>
              <a:t>20</a:t>
            </a:fld>
            <a:endParaRPr lang="en-GB" altLang="en-US">
              <a:solidFill>
                <a:srgbClr val="000000"/>
              </a:solidFill>
            </a:endParaRPr>
          </a:p>
        </p:txBody>
      </p:sp>
      <p:sp>
        <p:nvSpPr>
          <p:cNvPr id="62469" name="Footer Placeholder 2">
            <a:extLst>
              <a:ext uri="{FF2B5EF4-FFF2-40B4-BE49-F238E27FC236}">
                <a16:creationId xmlns:a16="http://schemas.microsoft.com/office/drawing/2014/main" id="{D2842290-C370-1ED9-2DEE-E185A453E378}"/>
              </a:ext>
            </a:extLst>
          </p:cNvPr>
          <p:cNvSpPr txBox="1">
            <a:spLocks noChangeArrowheads="1"/>
          </p:cNvSpPr>
          <p:nvPr/>
        </p:nvSpPr>
        <p:spPr bwMode="auto">
          <a:xfrm>
            <a:off x="2484438" y="6278563"/>
            <a:ext cx="41751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a:lnSpc>
                <a:spcPct val="100000"/>
              </a:lnSpc>
              <a:spcBef>
                <a:spcPct val="0"/>
              </a:spcBef>
              <a:buFontTx/>
              <a:buNone/>
            </a:pPr>
            <a:r>
              <a:rPr lang="en-GB" altLang="en-US" sz="1400">
                <a:solidFill>
                  <a:srgbClr val="000000"/>
                </a:solidFill>
                <a:latin typeface="Arial" panose="020B0604020202020204" pitchFamily="34" charset="0"/>
              </a:rPr>
              <a:t>Session 6: Seasonal Management</a:t>
            </a:r>
          </a:p>
        </p:txBody>
      </p:sp>
      <p:sp>
        <p:nvSpPr>
          <p:cNvPr id="10" name="Content Placeholder 2">
            <a:extLst>
              <a:ext uri="{FF2B5EF4-FFF2-40B4-BE49-F238E27FC236}">
                <a16:creationId xmlns:a16="http://schemas.microsoft.com/office/drawing/2014/main" id="{CC73F3AB-34E7-A348-01CF-497CE9EA8100}"/>
              </a:ext>
            </a:extLst>
          </p:cNvPr>
          <p:cNvSpPr>
            <a:spLocks noGrp="1" noChangeArrowheads="1"/>
          </p:cNvSpPr>
          <p:nvPr>
            <p:ph idx="1"/>
          </p:nvPr>
        </p:nvSpPr>
        <p:spPr>
          <a:xfrm>
            <a:off x="628650" y="1252537"/>
            <a:ext cx="7886700" cy="4352925"/>
          </a:xfrm>
          <a:solidFill>
            <a:srgbClr val="FFFFCC"/>
          </a:solidFill>
        </p:spPr>
        <p:txBody>
          <a:bodyPr/>
          <a:lstStyle/>
          <a:p>
            <a:pPr marL="0" indent="0" eaLnBrk="1" hangingPunct="1">
              <a:buNone/>
              <a:defRPr/>
            </a:pPr>
            <a:r>
              <a:rPr lang="en-US" altLang="en-US" b="1" dirty="0">
                <a:latin typeface="Arial" panose="020B0604020202020204" pitchFamily="34" charset="0"/>
                <a:cs typeface="Arial" panose="020B0604020202020204" pitchFamily="34" charset="0"/>
              </a:rPr>
              <a:t>June</a:t>
            </a:r>
          </a:p>
          <a:p>
            <a:pPr marL="457200" indent="-457200" eaLnBrk="1" hangingPunct="1">
              <a:lnSpc>
                <a:spcPct val="100000"/>
              </a:lnSpc>
              <a:buFont typeface="+mj-lt"/>
              <a:buAutoNum type="arabicPeriod"/>
              <a:defRPr/>
            </a:pPr>
            <a:r>
              <a:rPr lang="en-US" altLang="en-US" sz="2000" dirty="0" err="1">
                <a:latin typeface="Arial" panose="020B0604020202020204" pitchFamily="34" charset="0"/>
                <a:cs typeface="Arial" panose="020B0604020202020204" pitchFamily="34" charset="0"/>
              </a:rPr>
              <a:t>Unswarmed</a:t>
            </a:r>
            <a:r>
              <a:rPr lang="en-US" altLang="en-US" sz="2000" dirty="0">
                <a:latin typeface="Arial" panose="020B0604020202020204" pitchFamily="34" charset="0"/>
                <a:cs typeface="Arial" panose="020B0604020202020204" pitchFamily="34" charset="0"/>
              </a:rPr>
              <a:t> colonies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will be populous</a:t>
            </a:r>
          </a:p>
          <a:p>
            <a:pPr marL="457200" indent="-457200" eaLnBrk="1" hangingPunct="1">
              <a:lnSpc>
                <a:spcPct val="100000"/>
              </a:lnSpc>
              <a:buFont typeface="+mj-lt"/>
              <a:buAutoNum type="arabicPeriod"/>
              <a:defRPr/>
            </a:pPr>
            <a:r>
              <a:rPr lang="en-US" altLang="en-US" sz="2000" dirty="0">
                <a:latin typeface="Arial" panose="020B0604020202020204" pitchFamily="34" charset="0"/>
                <a:cs typeface="Arial" panose="020B0604020202020204" pitchFamily="34" charset="0"/>
              </a:rPr>
              <a:t>The Queens rate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of lay should drop</a:t>
            </a:r>
          </a:p>
          <a:p>
            <a:pPr marL="457200" indent="-457200" eaLnBrk="1" hangingPunct="1">
              <a:lnSpc>
                <a:spcPct val="100000"/>
              </a:lnSpc>
              <a:buFont typeface="+mj-lt"/>
              <a:buAutoNum type="arabicPeriod"/>
              <a:defRPr/>
            </a:pPr>
            <a:r>
              <a:rPr lang="en-US" altLang="en-US" sz="2000" dirty="0">
                <a:latin typeface="Arial" panose="020B0604020202020204" pitchFamily="34" charset="0"/>
                <a:cs typeface="Arial" panose="020B0604020202020204" pitchFamily="34" charset="0"/>
              </a:rPr>
              <a:t>If Oil Seed Rape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is worked by the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bees then extraction </a:t>
            </a:r>
            <a:br>
              <a:rPr lang="en-US" altLang="en-US" sz="20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is necessary</a:t>
            </a:r>
          </a:p>
          <a:p>
            <a:pPr marL="800100" lvl="1" indent="-457200" eaLnBrk="1" hangingPunct="1">
              <a:lnSpc>
                <a:spcPct val="100000"/>
              </a:lnSpc>
              <a:buFont typeface="+mj-lt"/>
              <a:buAutoNum type="alphaLcParenR"/>
              <a:defRPr/>
            </a:pPr>
            <a:r>
              <a:rPr lang="en-US" altLang="en-US" sz="2000" dirty="0">
                <a:latin typeface="Arial" panose="020B0604020202020204" pitchFamily="34" charset="0"/>
                <a:cs typeface="Arial" panose="020B0604020202020204" pitchFamily="34" charset="0"/>
              </a:rPr>
              <a:t>Consider the ‘June Gap’</a:t>
            </a:r>
          </a:p>
          <a:p>
            <a:pPr marL="457200" indent="-457200" eaLnBrk="1" hangingPunct="1">
              <a:lnSpc>
                <a:spcPct val="100000"/>
              </a:lnSpc>
              <a:buFont typeface="+mj-lt"/>
              <a:buAutoNum type="arabicPeriod"/>
              <a:defRPr/>
            </a:pPr>
            <a:r>
              <a:rPr lang="en-US" altLang="en-US" sz="2000" dirty="0">
                <a:latin typeface="Arial" panose="020B0604020202020204" pitchFamily="34" charset="0"/>
                <a:cs typeface="Arial" panose="020B0604020202020204" pitchFamily="34" charset="0"/>
              </a:rPr>
              <a:t>Maintain inspections for swarming</a:t>
            </a:r>
          </a:p>
          <a:p>
            <a:pPr marL="800100" lvl="1" indent="-457200" eaLnBrk="1" hangingPunct="1">
              <a:lnSpc>
                <a:spcPct val="100000"/>
              </a:lnSpc>
              <a:buFont typeface="+mj-lt"/>
              <a:buAutoNum type="alphaLcParenR"/>
              <a:defRPr/>
            </a:pPr>
            <a:r>
              <a:rPr lang="en-US" altLang="en-US" sz="2000" dirty="0">
                <a:latin typeface="Arial" panose="020B0604020202020204" pitchFamily="34" charset="0"/>
                <a:cs typeface="Arial" panose="020B0604020202020204" pitchFamily="34" charset="0"/>
              </a:rPr>
              <a:t>Artificially swarm if necessary</a:t>
            </a: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endParaRPr lang="en-US" altLang="en-US" dirty="0">
              <a:latin typeface="Arial" panose="020B0604020202020204" pitchFamily="34" charset="0"/>
              <a:cs typeface="Arial" panose="020B0604020202020204" pitchFamily="34" charset="0"/>
            </a:endParaRPr>
          </a:p>
        </p:txBody>
      </p:sp>
      <p:pic>
        <p:nvPicPr>
          <p:cNvPr id="4" name="Picture 3" descr="A picture containing plant, flower, several&#10;&#10;Description automatically generated">
            <a:extLst>
              <a:ext uri="{FF2B5EF4-FFF2-40B4-BE49-F238E27FC236}">
                <a16:creationId xmlns:a16="http://schemas.microsoft.com/office/drawing/2014/main" id="{FB486459-314F-6F59-2CF1-F136AB9243E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943350" y="1289113"/>
            <a:ext cx="4572000" cy="3047625"/>
          </a:xfrm>
          <a:prstGeom prst="rect">
            <a:avLst/>
          </a:prstGeom>
          <a:ln w="28575">
            <a:solidFill>
              <a:schemeClr val="accent6">
                <a:lumMod val="75000"/>
              </a:schemeClr>
            </a:solidFill>
          </a:ln>
        </p:spPr>
      </p:pic>
    </p:spTree>
    <p:extLst>
      <p:ext uri="{BB962C8B-B14F-4D97-AF65-F5344CB8AC3E}">
        <p14:creationId xmlns:p14="http://schemas.microsoft.com/office/powerpoint/2010/main" val="121368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chemeClr val="tx1"/>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4" end="4"/>
                                            </p:txEl>
                                          </p:spTgt>
                                        </p:tgtEl>
                                        <p:attrNameLst>
                                          <p:attrName>ppt_c</p:attrName>
                                        </p:attrNameLst>
                                      </p:cBhvr>
                                      <p:to>
                                        <a:srgbClr val="CCFF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5" end="5"/>
                                            </p:txEl>
                                          </p:spTgt>
                                        </p:tgtEl>
                                        <p:attrNameLst>
                                          <p:attrName>ppt_c</p:attrName>
                                        </p:attrNameLst>
                                      </p:cBhvr>
                                      <p:to>
                                        <a:srgbClr val="CCFFFF"/>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6" end="6"/>
                                            </p:txEl>
                                          </p:spTgt>
                                        </p:tgtEl>
                                        <p:attrNameLst>
                                          <p:attrName>ppt_c</p:attrName>
                                        </p:attrNameLst>
                                      </p:cBhvr>
                                      <p:to>
                                        <a:srgbClr val="CCFFFF"/>
                                      </p:to>
                                    </p:animClr>
                                  </p:subTnLst>
                                </p:cTn>
                              </p:par>
                              <p:par>
                                <p:cTn id="31" presetID="1" presetClass="entr" presetSubtype="0" fill="hold" nodeType="with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chemeClr val="tx1"/>
                                      </p:to>
                                    </p:animClr>
                                  </p:subTnLst>
                                </p:cTn>
                              </p:par>
                              <p:par>
                                <p:cTn id="33" presetID="1" presetClass="entr" presetSubtype="0" fill="hold" nodeType="with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chemeClr val="tx1"/>
                                      </p:to>
                                    </p:animClr>
                                  </p:subTnLst>
                                </p:cTn>
                              </p:par>
                              <p:par>
                                <p:cTn id="35" presetID="1" presetClass="entr" presetSubtype="0" fill="hold" nodeType="withEffect">
                                  <p:stCondLst>
                                    <p:cond delay="0"/>
                                  </p:stCondLst>
                                  <p:childTnLst>
                                    <p:set>
                                      <p:cBhvr>
                                        <p:cTn id="36"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chemeClr val="tx1"/>
                                      </p:to>
                                    </p:animClr>
                                  </p:subTnLst>
                                </p:cTn>
                              </p:par>
                              <p:par>
                                <p:cTn id="37" presetID="1" presetClass="entr" presetSubtype="0" fill="hold" nodeType="withEffect">
                                  <p:stCondLst>
                                    <p:cond delay="0"/>
                                  </p:stCondLst>
                                  <p:childTnLst>
                                    <p:set>
                                      <p:cBhvr>
                                        <p:cTn id="38" dur="1" fill="hold">
                                          <p:stCondLst>
                                            <p:cond delay="0"/>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chemeClr val="tx1"/>
                                      </p:to>
                                    </p:animClr>
                                  </p:subTnLst>
                                </p:cTn>
                              </p:par>
                              <p:par>
                                <p:cTn id="39" presetID="1" presetClass="entr" presetSubtype="0" fill="hold" nodeType="with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4" end="4"/>
                                            </p:txEl>
                                          </p:spTgt>
                                        </p:tgtEl>
                                        <p:attrNameLst>
                                          <p:attrName>ppt_c</p:attrName>
                                        </p:attrNameLst>
                                      </p:cBhvr>
                                      <p:to>
                                        <a:schemeClr val="tx1"/>
                                      </p:to>
                                    </p:animClr>
                                  </p:subTnLst>
                                </p:cTn>
                              </p:par>
                              <p:par>
                                <p:cTn id="41" presetID="1" presetClass="entr" presetSubtype="0" fill="hold" nodeType="withEffect">
                                  <p:stCondLst>
                                    <p:cond delay="0"/>
                                  </p:stCondLst>
                                  <p:childTnLst>
                                    <p:set>
                                      <p:cBhvr>
                                        <p:cTn id="42" dur="1" fill="hold">
                                          <p:stCondLst>
                                            <p:cond delay="0"/>
                                          </p:stCondLst>
                                        </p:cTn>
                                        <p:tgtEl>
                                          <p:spTgt spid="1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5" end="5"/>
                                            </p:txEl>
                                          </p:spTgt>
                                        </p:tgtEl>
                                        <p:attrNameLst>
                                          <p:attrName>ppt_c</p:attrName>
                                        </p:attrNameLst>
                                      </p:cBhvr>
                                      <p:to>
                                        <a:schemeClr val="tx1"/>
                                      </p:to>
                                    </p:animClr>
                                  </p:subTnLst>
                                </p:cTn>
                              </p:par>
                              <p:par>
                                <p:cTn id="43" presetID="1" presetClass="entr" presetSubtype="0" fill="hold" nodeType="withEffect">
                                  <p:stCondLst>
                                    <p:cond delay="0"/>
                                  </p:stCondLst>
                                  <p:childTnLst>
                                    <p:set>
                                      <p:cBhvr>
                                        <p:cTn id="44" dur="1" fill="hold">
                                          <p:stCondLst>
                                            <p:cond delay="0"/>
                                          </p:stCondLst>
                                        </p:cTn>
                                        <p:tgtEl>
                                          <p:spTgt spid="1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6" end="6"/>
                                            </p:txEl>
                                          </p:spTgt>
                                        </p:tgtEl>
                                        <p:attrNameLst>
                                          <p:attrName>ppt_c</p:attrName>
                                        </p:attrNameLst>
                                      </p:cBhvr>
                                      <p:to>
                                        <a:schemeClr val="tx1"/>
                                      </p:to>
                                    </p:animClr>
                                  </p:subTnLst>
                                </p:cTn>
                              </p:par>
                              <p:par>
                                <p:cTn id="45" presetID="1" presetClass="entr" presetSubtype="0" fill="hold" nodeType="withEffect">
                                  <p:stCondLst>
                                    <p:cond delay="0"/>
                                  </p:stCondLst>
                                  <p:childTnLst>
                                    <p:set>
                                      <p:cBhvr>
                                        <p:cTn id="46" dur="1" fill="hold">
                                          <p:stCondLst>
                                            <p:cond delay="0"/>
                                          </p:stCondLst>
                                        </p:cTn>
                                        <p:tgtEl>
                                          <p:spTgt spid="10">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8" end="8"/>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Summer: June to August</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7"/>
            <a:ext cx="7886700" cy="4352925"/>
          </a:xfrm>
        </p:spPr>
        <p:txBody>
          <a:bodyPr/>
          <a:lstStyle/>
          <a:p>
            <a:pPr marL="457200" indent="-457200">
              <a:lnSpc>
                <a:spcPct val="100000"/>
              </a:lnSpc>
              <a:buFont typeface="+mj-lt"/>
              <a:buAutoNum type="arabicPeriod"/>
            </a:pPr>
            <a:r>
              <a:rPr lang="cy-GB" sz="2000" dirty="0">
                <a:latin typeface="Arial" panose="020B0604020202020204" pitchFamily="34" charset="0"/>
                <a:cs typeface="Arial" panose="020B0604020202020204" pitchFamily="34" charset="0"/>
              </a:rPr>
              <a:t>Many bees = excess honey </a:t>
            </a:r>
            <a:br>
              <a:rPr lang="cy-GB" sz="2000" dirty="0">
                <a:latin typeface="Arial" panose="020B0604020202020204" pitchFamily="34" charset="0"/>
                <a:cs typeface="Arial" panose="020B0604020202020204" pitchFamily="34" charset="0"/>
              </a:rPr>
            </a:br>
            <a:r>
              <a:rPr lang="cy-GB" sz="2000" dirty="0">
                <a:latin typeface="Arial" panose="020B0604020202020204" pitchFamily="34" charset="0"/>
                <a:cs typeface="Arial" panose="020B0604020202020204" pitchFamily="34" charset="0"/>
              </a:rPr>
              <a:t>crop</a:t>
            </a:r>
          </a:p>
          <a:p>
            <a:pPr marL="457200" indent="-457200">
              <a:lnSpc>
                <a:spcPct val="100000"/>
              </a:lnSpc>
              <a:buFont typeface="+mj-lt"/>
              <a:buAutoNum type="arabicPeriod"/>
            </a:pPr>
            <a:r>
              <a:rPr lang="cy-GB" sz="2000" dirty="0">
                <a:latin typeface="Arial" panose="020B0604020202020204" pitchFamily="34" charset="0"/>
                <a:cs typeface="Arial" panose="020B0604020202020204" pitchFamily="34" charset="0"/>
              </a:rPr>
              <a:t>Remove crop in early August</a:t>
            </a:r>
          </a:p>
          <a:p>
            <a:pPr marL="457200" indent="-457200">
              <a:lnSpc>
                <a:spcPct val="100000"/>
              </a:lnSpc>
              <a:buFont typeface="+mj-lt"/>
              <a:buAutoNum type="arabicPeriod"/>
            </a:pPr>
            <a:r>
              <a:rPr lang="cy-GB" sz="2000" dirty="0">
                <a:latin typeface="Arial" panose="020B0604020202020204" pitchFamily="34" charset="0"/>
                <a:cs typeface="Arial" panose="020B0604020202020204" pitchFamily="34" charset="0"/>
              </a:rPr>
              <a:t>Ensure hives are bee-tight</a:t>
            </a:r>
          </a:p>
          <a:p>
            <a:pPr marL="800100" lvl="1" indent="-457200">
              <a:lnSpc>
                <a:spcPct val="100000"/>
              </a:lnSpc>
              <a:buFont typeface="+mj-lt"/>
              <a:buAutoNum type="alphaLcParenR"/>
            </a:pPr>
            <a:r>
              <a:rPr lang="cy-GB" sz="2000" dirty="0">
                <a:latin typeface="Arial" panose="020B0604020202020204" pitchFamily="34" charset="0"/>
                <a:cs typeface="Arial" panose="020B0604020202020204" pitchFamily="34" charset="0"/>
              </a:rPr>
              <a:t>Robbing by bees </a:t>
            </a:r>
            <a:br>
              <a:rPr lang="cy-GB" sz="2000" dirty="0">
                <a:latin typeface="Arial" panose="020B0604020202020204" pitchFamily="34" charset="0"/>
                <a:cs typeface="Arial" panose="020B0604020202020204" pitchFamily="34" charset="0"/>
              </a:rPr>
            </a:br>
            <a:r>
              <a:rPr lang="cy-GB" sz="2000" dirty="0">
                <a:latin typeface="Arial" panose="020B0604020202020204" pitchFamily="34" charset="0"/>
                <a:cs typeface="Arial" panose="020B0604020202020204" pitchFamily="34" charset="0"/>
              </a:rPr>
              <a:t>and wasps</a:t>
            </a:r>
          </a:p>
          <a:p>
            <a:pPr marL="457200" indent="-457200">
              <a:lnSpc>
                <a:spcPct val="100000"/>
              </a:lnSpc>
              <a:buFont typeface="+mj-lt"/>
              <a:buAutoNum type="arabicPeriod"/>
            </a:pPr>
            <a:r>
              <a:rPr lang="cy-GB" sz="2000" dirty="0">
                <a:latin typeface="Arial" panose="020B0604020202020204" pitchFamily="34" charset="0"/>
                <a:cs typeface="Arial" panose="020B0604020202020204" pitchFamily="34" charset="0"/>
              </a:rPr>
              <a:t>Extract the honey and store</a:t>
            </a:r>
          </a:p>
          <a:p>
            <a:pPr eaLnBrk="1" hangingPunct="1"/>
            <a:endParaRPr lang="en-US" altLang="en-US" dirty="0">
              <a:latin typeface="Arial" panose="020B0604020202020204" pitchFamily="34" charset="0"/>
              <a:cs typeface="Arial" panose="020B0604020202020204" pitchFamily="34" charset="0"/>
            </a:endParaRP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
        <p:nvSpPr>
          <p:cNvPr id="4" name="TextBox 3">
            <a:extLst>
              <a:ext uri="{FF2B5EF4-FFF2-40B4-BE49-F238E27FC236}">
                <a16:creationId xmlns:a16="http://schemas.microsoft.com/office/drawing/2014/main" id="{F8B9B6B1-94B1-3E8E-CE11-96EE50B70624}"/>
              </a:ext>
            </a:extLst>
          </p:cNvPr>
          <p:cNvSpPr txBox="1"/>
          <p:nvPr/>
        </p:nvSpPr>
        <p:spPr>
          <a:xfrm>
            <a:off x="4621746" y="4600184"/>
            <a:ext cx="3672408" cy="1598241"/>
          </a:xfrm>
          <a:prstGeom prst="rect">
            <a:avLst/>
          </a:prstGeom>
          <a:noFill/>
        </p:spPr>
        <p:txBody>
          <a:bodyPr wrap="square" rtlCol="0">
            <a:spAutoFit/>
          </a:bodyPr>
          <a:lstStyle/>
          <a:p>
            <a:pPr marL="0" indent="0">
              <a:buNone/>
            </a:pPr>
            <a:r>
              <a:rPr lang="en-GB" sz="2400" dirty="0">
                <a:latin typeface="Arial" panose="020B0604020202020204" pitchFamily="34" charset="0"/>
                <a:cs typeface="Arial" panose="020B0604020202020204" pitchFamily="34" charset="0"/>
              </a:rPr>
              <a:t>~ Up to 60,000 workers</a:t>
            </a:r>
          </a:p>
          <a:p>
            <a:pPr marL="0" indent="0">
              <a:buNone/>
            </a:pPr>
            <a:r>
              <a:rPr lang="en-GB" sz="2400" dirty="0">
                <a:latin typeface="Arial" panose="020B0604020202020204" pitchFamily="34" charset="0"/>
                <a:cs typeface="Arial" panose="020B0604020202020204" pitchFamily="34" charset="0"/>
              </a:rPr>
              <a:t>~ 1 queen</a:t>
            </a:r>
          </a:p>
          <a:p>
            <a:pPr marL="0" indent="0">
              <a:buNone/>
            </a:pPr>
            <a:r>
              <a:rPr lang="en-GB"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400 drones</a:t>
            </a:r>
          </a:p>
          <a:p>
            <a:endParaRPr lang="en-GB" dirty="0"/>
          </a:p>
        </p:txBody>
      </p:sp>
      <p:pic>
        <p:nvPicPr>
          <p:cNvPr id="5" name="Picture 4" descr="Summer">
            <a:extLst>
              <a:ext uri="{FF2B5EF4-FFF2-40B4-BE49-F238E27FC236}">
                <a16:creationId xmlns:a16="http://schemas.microsoft.com/office/drawing/2014/main" id="{D0D3D8A8-9CF7-65D2-BDA2-3F4CBE3220DD}"/>
              </a:ext>
            </a:extLst>
          </p:cNvPr>
          <p:cNvPicPr>
            <a:picLocks noChangeAspect="1" noChangeArrowheads="1"/>
          </p:cNvPicPr>
          <p:nvPr/>
        </p:nvPicPr>
        <p:blipFill>
          <a:blip r:embed="rId3" cstate="print"/>
          <a:srcRect/>
          <a:stretch>
            <a:fillRect/>
          </a:stretch>
        </p:blipFill>
        <p:spPr bwMode="auto">
          <a:xfrm>
            <a:off x="4585026" y="1278528"/>
            <a:ext cx="3926500" cy="2607280"/>
          </a:xfrm>
          <a:prstGeom prst="rect">
            <a:avLst/>
          </a:prstGeom>
          <a:noFill/>
          <a:ln w="28575">
            <a:solidFill>
              <a:schemeClr val="accent6">
                <a:lumMod val="75000"/>
              </a:schemeClr>
            </a:solidFill>
            <a:miter lim="800000"/>
            <a:headEnd/>
            <a:tailEnd/>
          </a:ln>
        </p:spPr>
      </p:pic>
    </p:spTree>
    <p:extLst>
      <p:ext uri="{BB962C8B-B14F-4D97-AF65-F5344CB8AC3E}">
        <p14:creationId xmlns:p14="http://schemas.microsoft.com/office/powerpoint/2010/main" val="165466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33" presetID="1" presetClass="entr" presetSubtype="0" fill="hold" grpId="0" nodeType="withEffect">
                                  <p:stCondLst>
                                    <p:cond delay="0"/>
                                  </p:stCondLst>
                                  <p:childTnLst>
                                    <p:set>
                                      <p:cBhvr>
                                        <p:cTn id="34"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35" presetID="1" presetClass="entr" presetSubtype="0" fill="hold" grpId="0" nodeType="withEffect">
                                  <p:stCondLst>
                                    <p:cond delay="0"/>
                                  </p:stCondLst>
                                  <p:childTnLst>
                                    <p:set>
                                      <p:cBhvr>
                                        <p:cTn id="3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37" presetID="1" presetClass="entr" presetSubtype="0" fill="hold" grpId="0" nodeType="withEffect">
                                  <p:stCondLst>
                                    <p:cond delay="0"/>
                                  </p:stCondLst>
                                  <p:childTnLst>
                                    <p:set>
                                      <p:cBhvr>
                                        <p:cTn id="3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39" presetID="1" presetClass="entr" presetSubtype="0" fill="hold" grpId="0" nodeType="withEffect">
                                  <p:stCondLst>
                                    <p:cond delay="0"/>
                                  </p:stCondLst>
                                  <p:childTnLst>
                                    <p:set>
                                      <p:cBhvr>
                                        <p:cTn id="40"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62466" name="TextBox 3">
            <a:extLst>
              <a:ext uri="{FF2B5EF4-FFF2-40B4-BE49-F238E27FC236}">
                <a16:creationId xmlns:a16="http://schemas.microsoft.com/office/drawing/2014/main" id="{F0CD1B59-16F0-0FB4-8E6B-4EA6E61F7209}"/>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EFCD9F"/>
              </a:solidFill>
            </a:endParaRPr>
          </a:p>
        </p:txBody>
      </p:sp>
      <p:sp>
        <p:nvSpPr>
          <p:cNvPr id="2" name="Title 1">
            <a:extLst>
              <a:ext uri="{FF2B5EF4-FFF2-40B4-BE49-F238E27FC236}">
                <a16:creationId xmlns:a16="http://schemas.microsoft.com/office/drawing/2014/main" id="{D20D278C-2108-93C1-271F-DB6EF31BBEDC}"/>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The Beekeeper’s Year – Still Busy!</a:t>
            </a:r>
            <a:endParaRPr lang="en-GB" b="1" dirty="0">
              <a:latin typeface="Arial" panose="020B0604020202020204" pitchFamily="34" charset="0"/>
              <a:cs typeface="Arial" panose="020B0604020202020204" pitchFamily="34" charset="0"/>
            </a:endParaRPr>
          </a:p>
        </p:txBody>
      </p:sp>
      <p:sp>
        <p:nvSpPr>
          <p:cNvPr id="62468" name="Slide Number Placeholder 6">
            <a:extLst>
              <a:ext uri="{FF2B5EF4-FFF2-40B4-BE49-F238E27FC236}">
                <a16:creationId xmlns:a16="http://schemas.microsoft.com/office/drawing/2014/main" id="{DB4EDFB6-57FB-DE9C-8DF3-6603462274C8}"/>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3AC18D-9508-4034-A6BB-EB0682E4A1C8}" type="slidenum">
              <a:rPr lang="en-GB" altLang="en-US" smtClean="0">
                <a:solidFill>
                  <a:srgbClr val="000000"/>
                </a:solidFill>
              </a:rPr>
              <a:pPr/>
              <a:t>22</a:t>
            </a:fld>
            <a:endParaRPr lang="en-GB" altLang="en-US">
              <a:solidFill>
                <a:srgbClr val="000000"/>
              </a:solidFill>
            </a:endParaRPr>
          </a:p>
        </p:txBody>
      </p:sp>
      <p:sp>
        <p:nvSpPr>
          <p:cNvPr id="62469" name="Footer Placeholder 2">
            <a:extLst>
              <a:ext uri="{FF2B5EF4-FFF2-40B4-BE49-F238E27FC236}">
                <a16:creationId xmlns:a16="http://schemas.microsoft.com/office/drawing/2014/main" id="{D2842290-C370-1ED9-2DEE-E185A453E378}"/>
              </a:ext>
            </a:extLst>
          </p:cNvPr>
          <p:cNvSpPr txBox="1">
            <a:spLocks noChangeArrowheads="1"/>
          </p:cNvSpPr>
          <p:nvPr/>
        </p:nvSpPr>
        <p:spPr bwMode="auto">
          <a:xfrm>
            <a:off x="2484438" y="6278563"/>
            <a:ext cx="41751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a:lnSpc>
                <a:spcPct val="100000"/>
              </a:lnSpc>
              <a:spcBef>
                <a:spcPct val="0"/>
              </a:spcBef>
              <a:buFontTx/>
              <a:buNone/>
            </a:pPr>
            <a:r>
              <a:rPr lang="en-GB" altLang="en-US" sz="1400">
                <a:solidFill>
                  <a:srgbClr val="000000"/>
                </a:solidFill>
                <a:latin typeface="Arial" panose="020B0604020202020204" pitchFamily="34" charset="0"/>
              </a:rPr>
              <a:t>Session 6: Seasonal Management</a:t>
            </a:r>
          </a:p>
        </p:txBody>
      </p:sp>
      <p:sp>
        <p:nvSpPr>
          <p:cNvPr id="10" name="Content Placeholder 2">
            <a:extLst>
              <a:ext uri="{FF2B5EF4-FFF2-40B4-BE49-F238E27FC236}">
                <a16:creationId xmlns:a16="http://schemas.microsoft.com/office/drawing/2014/main" id="{CC73F3AB-34E7-A348-01CF-497CE9EA8100}"/>
              </a:ext>
            </a:extLst>
          </p:cNvPr>
          <p:cNvSpPr>
            <a:spLocks noGrp="1" noChangeArrowheads="1"/>
          </p:cNvSpPr>
          <p:nvPr>
            <p:ph idx="1"/>
          </p:nvPr>
        </p:nvSpPr>
        <p:spPr>
          <a:xfrm>
            <a:off x="659474" y="1181100"/>
            <a:ext cx="7886700" cy="4352925"/>
          </a:xfrm>
          <a:solidFill>
            <a:srgbClr val="FFFFCC"/>
          </a:solidFill>
        </p:spPr>
        <p:txBody>
          <a:bodyPr/>
          <a:lstStyle/>
          <a:p>
            <a:pPr marL="0" indent="0" eaLnBrk="1" hangingPunct="1">
              <a:buNone/>
              <a:defRPr/>
            </a:pPr>
            <a:r>
              <a:rPr lang="en-US" altLang="en-US" b="1" dirty="0">
                <a:latin typeface="Arial" panose="020B0604020202020204" pitchFamily="34" charset="0"/>
                <a:cs typeface="Arial" panose="020B0604020202020204" pitchFamily="34" charset="0"/>
              </a:rPr>
              <a:t>July</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Continued nectar flow</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The hive population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diminishes</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Drones will still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be present</a:t>
            </a:r>
            <a:endParaRPr lang="en-US" altLang="en-US" sz="2000" dirty="0">
              <a:latin typeface="Arial" panose="020B0604020202020204" pitchFamily="34" charset="0"/>
              <a:cs typeface="Arial" panose="020B0604020202020204" pitchFamily="34" charset="0"/>
            </a:endParaRP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Add Supers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as necessary</a:t>
            </a:r>
          </a:p>
          <a:p>
            <a:pPr marL="457200" indent="-457200" eaLnBrk="1" hangingPunct="1">
              <a:buFont typeface="+mj-lt"/>
              <a:buAutoNum type="arabicPeriod"/>
              <a:defRPr/>
            </a:pPr>
            <a:r>
              <a:rPr lang="en-US" altLang="en-US" dirty="0">
                <a:latin typeface="Arial" panose="020B0604020202020204" pitchFamily="34" charset="0"/>
                <a:cs typeface="Arial" panose="020B0604020202020204" pitchFamily="34" charset="0"/>
              </a:rPr>
              <a:t>Continue swarm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control inspections </a:t>
            </a:r>
          </a:p>
          <a:p>
            <a:pPr marL="457200" indent="-457200" eaLnBrk="1" hangingPunct="1">
              <a:buFont typeface="+mj-lt"/>
              <a:buAutoNum type="arabicPeriod"/>
              <a:defRPr/>
            </a:pPr>
            <a:endParaRPr lang="en-US" altLang="en-US" sz="2000" dirty="0">
              <a:latin typeface="Arial" panose="020B0604020202020204" pitchFamily="34" charset="0"/>
              <a:cs typeface="Arial" panose="020B0604020202020204" pitchFamily="34" charset="0"/>
            </a:endParaRP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endParaRPr lang="en-US" altLang="en-US" dirty="0">
              <a:latin typeface="Arial" panose="020B0604020202020204" pitchFamily="34" charset="0"/>
              <a:cs typeface="Arial" panose="020B0604020202020204" pitchFamily="34" charset="0"/>
            </a:endParaRPr>
          </a:p>
        </p:txBody>
      </p:sp>
      <p:pic>
        <p:nvPicPr>
          <p:cNvPr id="4" name="Picture 3" descr="A bee on a flower&#10;&#10;Description automatically generated">
            <a:extLst>
              <a:ext uri="{FF2B5EF4-FFF2-40B4-BE49-F238E27FC236}">
                <a16:creationId xmlns:a16="http://schemas.microsoft.com/office/drawing/2014/main" id="{C7D6FC3F-0611-09BC-CDE6-883D597AE4A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104958" y="1299159"/>
            <a:ext cx="4431312" cy="3544184"/>
          </a:xfrm>
          <a:prstGeom prst="rect">
            <a:avLst/>
          </a:prstGeom>
          <a:ln w="28575">
            <a:solidFill>
              <a:schemeClr val="accent6">
                <a:lumMod val="75000"/>
              </a:schemeClr>
            </a:solidFill>
          </a:ln>
        </p:spPr>
      </p:pic>
    </p:spTree>
    <p:extLst>
      <p:ext uri="{BB962C8B-B14F-4D97-AF65-F5344CB8AC3E}">
        <p14:creationId xmlns:p14="http://schemas.microsoft.com/office/powerpoint/2010/main" val="201394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chemeClr val="tx1"/>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4" end="4"/>
                                            </p:txEl>
                                          </p:spTgt>
                                        </p:tgtEl>
                                        <p:attrNameLst>
                                          <p:attrName>ppt_c</p:attrName>
                                        </p:attrNameLst>
                                      </p:cBhvr>
                                      <p:to>
                                        <a:srgbClr val="CCFF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5" end="5"/>
                                            </p:txEl>
                                          </p:spTgt>
                                        </p:tgtEl>
                                        <p:attrNameLst>
                                          <p:attrName>ppt_c</p:attrName>
                                        </p:attrNameLst>
                                      </p:cBhvr>
                                      <p:to>
                                        <a:srgbClr val="CCFFFF"/>
                                      </p:to>
                                    </p:animClr>
                                  </p:subTnLst>
                                </p:cTn>
                              </p:par>
                              <p:par>
                                <p:cTn id="27" presetID="1" presetClass="entr" presetSubtype="0" fill="hold" nodeType="with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chemeClr val="tx1"/>
                                      </p:to>
                                    </p:animClr>
                                  </p:subTnLst>
                                </p:cTn>
                              </p:par>
                              <p:par>
                                <p:cTn id="29" presetID="1" presetClass="entr" presetSubtype="0" fill="hold" nodeType="with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chemeClr val="tx1"/>
                                      </p:to>
                                    </p:animClr>
                                  </p:subTnLst>
                                </p:cTn>
                              </p:par>
                              <p:par>
                                <p:cTn id="31" presetID="1" presetClass="entr" presetSubtype="0" fill="hold" nodeType="withEffect">
                                  <p:stCondLst>
                                    <p:cond delay="0"/>
                                  </p:stCondLst>
                                  <p:childTnLst>
                                    <p:set>
                                      <p:cBhvr>
                                        <p:cTn id="32"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chemeClr val="tx1"/>
                                      </p:to>
                                    </p:animClr>
                                  </p:subTnLst>
                                </p:cTn>
                              </p:par>
                              <p:par>
                                <p:cTn id="33" presetID="1" presetClass="entr" presetSubtype="0" fill="hold" nodeType="withEffect">
                                  <p:stCondLst>
                                    <p:cond delay="0"/>
                                  </p:stCondLst>
                                  <p:childTnLst>
                                    <p:set>
                                      <p:cBhvr>
                                        <p:cTn id="34" dur="1" fill="hold">
                                          <p:stCondLst>
                                            <p:cond delay="0"/>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chemeClr val="tx1"/>
                                      </p:to>
                                    </p:animClr>
                                  </p:subTnLst>
                                </p:cTn>
                              </p:par>
                              <p:par>
                                <p:cTn id="35" presetID="1" presetClass="entr" presetSubtype="0" fill="hold" nodeType="withEffect">
                                  <p:stCondLst>
                                    <p:cond delay="0"/>
                                  </p:stCondLst>
                                  <p:childTnLst>
                                    <p:set>
                                      <p:cBhvr>
                                        <p:cTn id="36" dur="1" fill="hold">
                                          <p:stCondLst>
                                            <p:cond delay="0"/>
                                          </p:stCondLst>
                                        </p:cTn>
                                        <p:tgtEl>
                                          <p:spTgt spid="1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4" end="4"/>
                                            </p:txEl>
                                          </p:spTgt>
                                        </p:tgtEl>
                                        <p:attrNameLst>
                                          <p:attrName>ppt_c</p:attrName>
                                        </p:attrNameLst>
                                      </p:cBhvr>
                                      <p:to>
                                        <a:schemeClr val="tx1"/>
                                      </p:to>
                                    </p:animClr>
                                  </p:subTnLst>
                                </p:cTn>
                              </p:par>
                              <p:par>
                                <p:cTn id="37" presetID="1" presetClass="entr" presetSubtype="0" fill="hold" nodeType="withEffect">
                                  <p:stCondLst>
                                    <p:cond delay="0"/>
                                  </p:stCondLst>
                                  <p:childTnLst>
                                    <p:set>
                                      <p:cBhvr>
                                        <p:cTn id="38" dur="1" fill="hold">
                                          <p:stCondLst>
                                            <p:cond delay="0"/>
                                          </p:stCondLst>
                                        </p:cTn>
                                        <p:tgtEl>
                                          <p:spTgt spid="1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5" end="5"/>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62466" name="TextBox 3">
            <a:extLst>
              <a:ext uri="{FF2B5EF4-FFF2-40B4-BE49-F238E27FC236}">
                <a16:creationId xmlns:a16="http://schemas.microsoft.com/office/drawing/2014/main" id="{F0CD1B59-16F0-0FB4-8E6B-4EA6E61F7209}"/>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EFCD9F"/>
              </a:solidFill>
            </a:endParaRPr>
          </a:p>
        </p:txBody>
      </p:sp>
      <p:sp>
        <p:nvSpPr>
          <p:cNvPr id="2" name="Title 1">
            <a:extLst>
              <a:ext uri="{FF2B5EF4-FFF2-40B4-BE49-F238E27FC236}">
                <a16:creationId xmlns:a16="http://schemas.microsoft.com/office/drawing/2014/main" id="{D20D278C-2108-93C1-271F-DB6EF31BBEDC}"/>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The Beekeeper’s Year – Still Busy!</a:t>
            </a:r>
            <a:endParaRPr lang="en-GB" b="1" dirty="0">
              <a:latin typeface="Arial" panose="020B0604020202020204" pitchFamily="34" charset="0"/>
              <a:cs typeface="Arial" panose="020B0604020202020204" pitchFamily="34" charset="0"/>
            </a:endParaRPr>
          </a:p>
        </p:txBody>
      </p:sp>
      <p:sp>
        <p:nvSpPr>
          <p:cNvPr id="62468" name="Slide Number Placeholder 6">
            <a:extLst>
              <a:ext uri="{FF2B5EF4-FFF2-40B4-BE49-F238E27FC236}">
                <a16:creationId xmlns:a16="http://schemas.microsoft.com/office/drawing/2014/main" id="{DB4EDFB6-57FB-DE9C-8DF3-6603462274C8}"/>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3AC18D-9508-4034-A6BB-EB0682E4A1C8}" type="slidenum">
              <a:rPr lang="en-GB" altLang="en-US" smtClean="0">
                <a:solidFill>
                  <a:srgbClr val="000000"/>
                </a:solidFill>
              </a:rPr>
              <a:pPr/>
              <a:t>23</a:t>
            </a:fld>
            <a:endParaRPr lang="en-GB" altLang="en-US">
              <a:solidFill>
                <a:srgbClr val="000000"/>
              </a:solidFill>
            </a:endParaRPr>
          </a:p>
        </p:txBody>
      </p:sp>
      <p:sp>
        <p:nvSpPr>
          <p:cNvPr id="62469" name="Footer Placeholder 2">
            <a:extLst>
              <a:ext uri="{FF2B5EF4-FFF2-40B4-BE49-F238E27FC236}">
                <a16:creationId xmlns:a16="http://schemas.microsoft.com/office/drawing/2014/main" id="{D2842290-C370-1ED9-2DEE-E185A453E378}"/>
              </a:ext>
            </a:extLst>
          </p:cNvPr>
          <p:cNvSpPr txBox="1">
            <a:spLocks noChangeArrowheads="1"/>
          </p:cNvSpPr>
          <p:nvPr/>
        </p:nvSpPr>
        <p:spPr bwMode="auto">
          <a:xfrm>
            <a:off x="2484438" y="6278563"/>
            <a:ext cx="41751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a:lnSpc>
                <a:spcPct val="100000"/>
              </a:lnSpc>
              <a:spcBef>
                <a:spcPct val="0"/>
              </a:spcBef>
              <a:buFontTx/>
              <a:buNone/>
            </a:pPr>
            <a:r>
              <a:rPr lang="en-GB" altLang="en-US" sz="1400">
                <a:solidFill>
                  <a:srgbClr val="000000"/>
                </a:solidFill>
                <a:latin typeface="Arial" panose="020B0604020202020204" pitchFamily="34" charset="0"/>
              </a:rPr>
              <a:t>Session 6: Seasonal Management</a:t>
            </a:r>
          </a:p>
        </p:txBody>
      </p:sp>
      <p:sp>
        <p:nvSpPr>
          <p:cNvPr id="10" name="Content Placeholder 2">
            <a:extLst>
              <a:ext uri="{FF2B5EF4-FFF2-40B4-BE49-F238E27FC236}">
                <a16:creationId xmlns:a16="http://schemas.microsoft.com/office/drawing/2014/main" id="{CC73F3AB-34E7-A348-01CF-497CE9EA8100}"/>
              </a:ext>
            </a:extLst>
          </p:cNvPr>
          <p:cNvSpPr>
            <a:spLocks noGrp="1" noChangeArrowheads="1"/>
          </p:cNvSpPr>
          <p:nvPr>
            <p:ph idx="1"/>
          </p:nvPr>
        </p:nvSpPr>
        <p:spPr>
          <a:xfrm>
            <a:off x="628650" y="1252538"/>
            <a:ext cx="7886700" cy="4352925"/>
          </a:xfrm>
          <a:solidFill>
            <a:srgbClr val="FFFFCC"/>
          </a:solidFill>
        </p:spPr>
        <p:txBody>
          <a:bodyPr/>
          <a:lstStyle/>
          <a:p>
            <a:pPr marL="0" indent="0" eaLnBrk="1" hangingPunct="1">
              <a:buNone/>
              <a:defRPr/>
            </a:pPr>
            <a:r>
              <a:rPr lang="en-US" altLang="en-US" b="1" dirty="0">
                <a:latin typeface="Arial" panose="020B0604020202020204" pitchFamily="34" charset="0"/>
                <a:cs typeface="Arial" panose="020B0604020202020204" pitchFamily="34" charset="0"/>
              </a:rPr>
              <a:t>August</a:t>
            </a:r>
          </a:p>
          <a:p>
            <a:pPr marL="457200" indent="-457200" eaLnBrk="1" hangingPunct="1">
              <a:lnSpc>
                <a:spcPct val="100000"/>
              </a:lnSpc>
              <a:buFont typeface="+mj-lt"/>
              <a:buAutoNum type="arabicPeriod"/>
              <a:defRPr/>
            </a:pPr>
            <a:r>
              <a:rPr lang="en-US" altLang="en-US" dirty="0">
                <a:latin typeface="Arial" panose="020B0604020202020204" pitchFamily="34" charset="0"/>
                <a:cs typeface="Arial" panose="020B0604020202020204" pitchFamily="34" charset="0"/>
              </a:rPr>
              <a:t>Colony Strengths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diminishes fast</a:t>
            </a:r>
          </a:p>
          <a:p>
            <a:pPr marL="457200" indent="-457200" eaLnBrk="1" hangingPunct="1">
              <a:lnSpc>
                <a:spcPct val="100000"/>
              </a:lnSpc>
              <a:buFont typeface="+mj-lt"/>
              <a:buAutoNum type="arabicPeriod"/>
              <a:defRPr/>
            </a:pPr>
            <a:r>
              <a:rPr lang="en-US" altLang="en-US" dirty="0">
                <a:latin typeface="Arial" panose="020B0604020202020204" pitchFamily="34" charset="0"/>
                <a:cs typeface="Arial" panose="020B0604020202020204" pitchFamily="34" charset="0"/>
              </a:rPr>
              <a:t>Drones are still around</a:t>
            </a:r>
            <a:endParaRPr lang="en-US" altLang="en-US" sz="2000" dirty="0">
              <a:latin typeface="Arial" panose="020B0604020202020204" pitchFamily="34" charset="0"/>
              <a:cs typeface="Arial" panose="020B0604020202020204" pitchFamily="34" charset="0"/>
            </a:endParaRPr>
          </a:p>
          <a:p>
            <a:pPr marL="457200" indent="-457200" eaLnBrk="1" hangingPunct="1">
              <a:lnSpc>
                <a:spcPct val="100000"/>
              </a:lnSpc>
              <a:buFont typeface="+mj-lt"/>
              <a:buAutoNum type="arabicPeriod"/>
              <a:defRPr/>
            </a:pPr>
            <a:r>
              <a:rPr lang="en-US" altLang="en-US" dirty="0">
                <a:latin typeface="Arial" panose="020B0604020202020204" pitchFamily="34" charset="0"/>
                <a:cs typeface="Arial" panose="020B0604020202020204" pitchFamily="34" charset="0"/>
              </a:rPr>
              <a:t>Outside activity is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reduced as nectar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availability is reduced</a:t>
            </a:r>
          </a:p>
          <a:p>
            <a:pPr marL="457200" indent="-457200" eaLnBrk="1" hangingPunct="1">
              <a:lnSpc>
                <a:spcPct val="100000"/>
              </a:lnSpc>
              <a:buFont typeface="+mj-lt"/>
              <a:buAutoNum type="arabicPeriod"/>
              <a:defRPr/>
            </a:pPr>
            <a:r>
              <a:rPr lang="en-US" altLang="en-US" dirty="0">
                <a:latin typeface="Arial" panose="020B0604020202020204" pitchFamily="34" charset="0"/>
                <a:cs typeface="Arial" panose="020B0604020202020204" pitchFamily="34" charset="0"/>
              </a:rPr>
              <a:t>Continue swarm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control inspections </a:t>
            </a:r>
          </a:p>
          <a:p>
            <a:pPr marL="457200" indent="-457200" eaLnBrk="1" hangingPunct="1">
              <a:lnSpc>
                <a:spcPct val="100000"/>
              </a:lnSpc>
              <a:buFont typeface="+mj-lt"/>
              <a:buAutoNum type="arabicPeriod"/>
              <a:defRPr/>
            </a:pPr>
            <a:r>
              <a:rPr lang="en-US" altLang="en-US" dirty="0">
                <a:latin typeface="Arial" panose="020B0604020202020204" pitchFamily="34" charset="0"/>
                <a:cs typeface="Arial" panose="020B0604020202020204" pitchFamily="34" charset="0"/>
              </a:rPr>
              <a:t>Watch for wasps and potential of robbing</a:t>
            </a:r>
          </a:p>
          <a:p>
            <a:pPr marL="800100" lvl="1" indent="-457200" eaLnBrk="1" hangingPunct="1">
              <a:lnSpc>
                <a:spcPct val="100000"/>
              </a:lnSpc>
              <a:buFont typeface="+mj-lt"/>
              <a:buAutoNum type="alphaLcParenR"/>
              <a:defRPr/>
            </a:pPr>
            <a:r>
              <a:rPr lang="en-US" altLang="en-US" sz="2000" dirty="0">
                <a:latin typeface="Arial" panose="020B0604020202020204" pitchFamily="34" charset="0"/>
                <a:cs typeface="Arial" panose="020B0604020202020204" pitchFamily="34" charset="0"/>
              </a:rPr>
              <a:t>Consider restricting the entrance</a:t>
            </a:r>
          </a:p>
          <a:p>
            <a:pPr marL="457200" indent="-457200" eaLnBrk="1" hangingPunct="1">
              <a:lnSpc>
                <a:spcPct val="100000"/>
              </a:lnSpc>
              <a:buFont typeface="+mj-lt"/>
              <a:buAutoNum type="arabicPeriod"/>
              <a:defRPr/>
            </a:pPr>
            <a:r>
              <a:rPr lang="en-US" altLang="en-US" dirty="0">
                <a:latin typeface="Arial" panose="020B0604020202020204" pitchFamily="34" charset="0"/>
                <a:cs typeface="Arial" panose="020B0604020202020204" pitchFamily="34" charset="0"/>
              </a:rPr>
              <a:t>Replace the old queen if you have reared a new one</a:t>
            </a: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marL="457200" indent="-457200" eaLnBrk="1" hangingPunct="1">
              <a:buFont typeface="+mj-lt"/>
              <a:buAutoNum type="arabicPeriod"/>
              <a:defRPr/>
            </a:pPr>
            <a:endParaRPr lang="en-US" altLang="en-US" sz="2000" dirty="0">
              <a:latin typeface="Arial" panose="020B0604020202020204" pitchFamily="34" charset="0"/>
              <a:cs typeface="Arial" panose="020B0604020202020204" pitchFamily="34" charset="0"/>
            </a:endParaRP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a:p>
            <a:pPr marL="457200" indent="-457200" eaLnBrk="1" hangingPunct="1">
              <a:buFont typeface="+mj-lt"/>
              <a:buAutoNum type="arabicPeriod"/>
              <a:defRPr/>
            </a:pPr>
            <a:endParaRPr lang="en-US" alt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defRPr/>
            </a:pPr>
            <a:endParaRPr lang="en-US" altLang="en-US" dirty="0">
              <a:latin typeface="Arial" panose="020B0604020202020204" pitchFamily="34" charset="0"/>
              <a:cs typeface="Arial" panose="020B0604020202020204" pitchFamily="34" charset="0"/>
            </a:endParaRPr>
          </a:p>
        </p:txBody>
      </p:sp>
      <p:pic>
        <p:nvPicPr>
          <p:cNvPr id="4" name="Picture 3" descr="A picture containing tree, outdoor, grass, outdoor object&#10;&#10;Description automatically generated">
            <a:extLst>
              <a:ext uri="{FF2B5EF4-FFF2-40B4-BE49-F238E27FC236}">
                <a16:creationId xmlns:a16="http://schemas.microsoft.com/office/drawing/2014/main" id="{E3473793-897E-B571-840A-7685FA94A70A}"/>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211960" y="1252537"/>
            <a:ext cx="4283968" cy="2855978"/>
          </a:xfrm>
          <a:prstGeom prst="rect">
            <a:avLst/>
          </a:prstGeom>
          <a:ln w="19050">
            <a:solidFill>
              <a:schemeClr val="accent6">
                <a:lumMod val="75000"/>
              </a:schemeClr>
            </a:solidFill>
          </a:ln>
        </p:spPr>
      </p:pic>
      <p:pic>
        <p:nvPicPr>
          <p:cNvPr id="6" name="Picture 5" descr="A close up of a bee&#10;&#10;Description automatically generated with medium confidence">
            <a:extLst>
              <a:ext uri="{FF2B5EF4-FFF2-40B4-BE49-F238E27FC236}">
                <a16:creationId xmlns:a16="http://schemas.microsoft.com/office/drawing/2014/main" id="{AE8A6E0A-12E0-D9CA-326D-AD751BC558BE}"/>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3728" y="0"/>
            <a:ext cx="9173208" cy="6858000"/>
          </a:xfrm>
          <a:prstGeom prst="rect">
            <a:avLst/>
          </a:prstGeom>
          <a:ln w="28575">
            <a:solidFill>
              <a:schemeClr val="accent6">
                <a:lumMod val="75000"/>
              </a:schemeClr>
            </a:solidFill>
          </a:ln>
        </p:spPr>
      </p:pic>
    </p:spTree>
    <p:extLst>
      <p:ext uri="{BB962C8B-B14F-4D97-AF65-F5344CB8AC3E}">
        <p14:creationId xmlns:p14="http://schemas.microsoft.com/office/powerpoint/2010/main" val="113617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chemeClr val="tx1"/>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rgbClr val="CCFF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4" end="4"/>
                                            </p:txEl>
                                          </p:spTgt>
                                        </p:tgtEl>
                                        <p:attrNameLst>
                                          <p:attrName>ppt_c</p:attrName>
                                        </p:attrNameLst>
                                      </p:cBhvr>
                                      <p:to>
                                        <a:srgbClr val="CCFF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5" end="5"/>
                                            </p:txEl>
                                          </p:spTgt>
                                        </p:tgtEl>
                                        <p:attrNameLst>
                                          <p:attrName>ppt_c</p:attrName>
                                        </p:attrNameLst>
                                      </p:cBhvr>
                                      <p:to>
                                        <a:srgbClr val="CCFFFF"/>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6" end="6"/>
                                            </p:txEl>
                                          </p:spTgt>
                                        </p:tgtEl>
                                        <p:attrNameLst>
                                          <p:attrName>ppt_c</p:attrName>
                                        </p:attrNameLst>
                                      </p:cBhvr>
                                      <p:to>
                                        <a:srgbClr val="CCFFFF"/>
                                      </p:to>
                                    </p:animClr>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7" end="7"/>
                                            </p:txEl>
                                          </p:spTgt>
                                        </p:tgtEl>
                                        <p:attrNameLst>
                                          <p:attrName>ppt_c</p:attrName>
                                        </p:attrNameLst>
                                      </p:cBhvr>
                                      <p:to>
                                        <a:srgbClr val="CCFFFF"/>
                                      </p:to>
                                    </p:animClr>
                                  </p:subTnLst>
                                </p:cTn>
                              </p:par>
                              <p:par>
                                <p:cTn id="45" presetID="1" presetClass="entr" presetSubtype="0" fill="hold" nodeType="withEffect">
                                  <p:stCondLst>
                                    <p:cond delay="0"/>
                                  </p:stCondLst>
                                  <p:childTnLst>
                                    <p:set>
                                      <p:cBhvr>
                                        <p:cTn id="46"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chemeClr val="tx1"/>
                                      </p:to>
                                    </p:animClr>
                                  </p:subTnLst>
                                </p:cTn>
                              </p:par>
                              <p:par>
                                <p:cTn id="47" presetID="1" presetClass="entr" presetSubtype="0" fill="hold" nodeType="withEffect">
                                  <p:stCondLst>
                                    <p:cond delay="0"/>
                                  </p:stCondLst>
                                  <p:childTnLst>
                                    <p:set>
                                      <p:cBhvr>
                                        <p:cTn id="48"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chemeClr val="tx1"/>
                                      </p:to>
                                    </p:animClr>
                                  </p:subTnLst>
                                </p:cTn>
                              </p:par>
                              <p:par>
                                <p:cTn id="49" presetID="1" presetClass="entr" presetSubtype="0" fill="hold" nodeType="withEffect">
                                  <p:stCondLst>
                                    <p:cond delay="0"/>
                                  </p:stCondLst>
                                  <p:childTnLst>
                                    <p:set>
                                      <p:cBhvr>
                                        <p:cTn id="50"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chemeClr val="tx1"/>
                                      </p:to>
                                    </p:animClr>
                                  </p:subTnLst>
                                </p:cTn>
                              </p:par>
                              <p:par>
                                <p:cTn id="51" presetID="1" presetClass="entr" presetSubtype="0" fill="hold" nodeType="withEffect">
                                  <p:stCondLst>
                                    <p:cond delay="0"/>
                                  </p:stCondLst>
                                  <p:childTnLst>
                                    <p:set>
                                      <p:cBhvr>
                                        <p:cTn id="52" dur="1" fill="hold">
                                          <p:stCondLst>
                                            <p:cond delay="0"/>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chemeClr val="tx1"/>
                                      </p:to>
                                    </p:animClr>
                                  </p:subTnLst>
                                </p:cTn>
                              </p:par>
                              <p:par>
                                <p:cTn id="53" presetID="1" presetClass="entr" presetSubtype="0" fill="hold" nodeType="withEffect">
                                  <p:stCondLst>
                                    <p:cond delay="0"/>
                                  </p:stCondLst>
                                  <p:childTnLst>
                                    <p:set>
                                      <p:cBhvr>
                                        <p:cTn id="54" dur="1" fill="hold">
                                          <p:stCondLst>
                                            <p:cond delay="0"/>
                                          </p:stCondLst>
                                        </p:cTn>
                                        <p:tgtEl>
                                          <p:spTgt spid="1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4" end="4"/>
                                            </p:txEl>
                                          </p:spTgt>
                                        </p:tgtEl>
                                        <p:attrNameLst>
                                          <p:attrName>ppt_c</p:attrName>
                                        </p:attrNameLst>
                                      </p:cBhvr>
                                      <p:to>
                                        <a:schemeClr val="tx1"/>
                                      </p:to>
                                    </p:animClr>
                                  </p:subTnLst>
                                </p:cTn>
                              </p:par>
                              <p:par>
                                <p:cTn id="55" presetID="1" presetClass="entr" presetSubtype="0" fill="hold" nodeType="withEffect">
                                  <p:stCondLst>
                                    <p:cond delay="0"/>
                                  </p:stCondLst>
                                  <p:childTnLst>
                                    <p:set>
                                      <p:cBhvr>
                                        <p:cTn id="56" dur="1" fill="hold">
                                          <p:stCondLst>
                                            <p:cond delay="0"/>
                                          </p:stCondLst>
                                        </p:cTn>
                                        <p:tgtEl>
                                          <p:spTgt spid="1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5" end="5"/>
                                            </p:txEl>
                                          </p:spTgt>
                                        </p:tgtEl>
                                        <p:attrNameLst>
                                          <p:attrName>ppt_c</p:attrName>
                                        </p:attrNameLst>
                                      </p:cBhvr>
                                      <p:to>
                                        <a:schemeClr val="tx1"/>
                                      </p:to>
                                    </p:animClr>
                                  </p:subTnLst>
                                </p:cTn>
                              </p:par>
                              <p:par>
                                <p:cTn id="57" presetID="1" presetClass="entr" presetSubtype="0" fill="hold" nodeType="withEffect">
                                  <p:stCondLst>
                                    <p:cond delay="0"/>
                                  </p:stCondLst>
                                  <p:childTnLst>
                                    <p:set>
                                      <p:cBhvr>
                                        <p:cTn id="58" dur="1" fill="hold">
                                          <p:stCondLst>
                                            <p:cond delay="0"/>
                                          </p:stCondLst>
                                        </p:cTn>
                                        <p:tgtEl>
                                          <p:spTgt spid="10">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6" end="6"/>
                                            </p:txEl>
                                          </p:spTgt>
                                        </p:tgtEl>
                                        <p:attrNameLst>
                                          <p:attrName>ppt_c</p:attrName>
                                        </p:attrNameLst>
                                      </p:cBhvr>
                                      <p:to>
                                        <a:schemeClr val="tx1"/>
                                      </p:to>
                                    </p:animClr>
                                  </p:subTnLst>
                                </p:cTn>
                              </p:par>
                              <p:par>
                                <p:cTn id="59" presetID="1" presetClass="entr" presetSubtype="0" fill="hold" nodeType="withEffect">
                                  <p:stCondLst>
                                    <p:cond delay="0"/>
                                  </p:stCondLst>
                                  <p:childTnLst>
                                    <p:set>
                                      <p:cBhvr>
                                        <p:cTn id="60" dur="1" fill="hold">
                                          <p:stCondLst>
                                            <p:cond delay="0"/>
                                          </p:stCondLst>
                                        </p:cTn>
                                        <p:tgtEl>
                                          <p:spTgt spid="10">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7" end="7"/>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4" name="Picture 3" descr="A picture containing tree, outdoor&#10;&#10;Description automatically generated">
            <a:extLst>
              <a:ext uri="{FF2B5EF4-FFF2-40B4-BE49-F238E27FC236}">
                <a16:creationId xmlns:a16="http://schemas.microsoft.com/office/drawing/2014/main" id="{1157583A-6376-E8FD-4B7D-E97098A3BA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3808" y="1299146"/>
            <a:ext cx="5688632" cy="4253518"/>
          </a:xfrm>
          <a:prstGeom prst="rect">
            <a:avLst/>
          </a:prstGeom>
          <a:ln w="28575">
            <a:solidFill>
              <a:schemeClr val="accent6">
                <a:lumMod val="75000"/>
              </a:schemeClr>
            </a:solidFill>
          </a:ln>
        </p:spPr>
      </p:pic>
      <p:pic>
        <p:nvPicPr>
          <p:cNvPr id="6" name="Picture 5" descr="Uncapping-Tray.gif">
            <a:extLst>
              <a:ext uri="{FF2B5EF4-FFF2-40B4-BE49-F238E27FC236}">
                <a16:creationId xmlns:a16="http://schemas.microsoft.com/office/drawing/2014/main" id="{4E152E9E-AB31-9727-66E0-6FABBE7C226E}"/>
              </a:ext>
            </a:extLst>
          </p:cNvPr>
          <p:cNvPicPr>
            <a:picLocks noChangeAspect="1"/>
          </p:cNvPicPr>
          <p:nvPr/>
        </p:nvPicPr>
        <p:blipFill>
          <a:blip r:embed="rId4" cstate="print"/>
          <a:stretch>
            <a:fillRect/>
          </a:stretch>
        </p:blipFill>
        <p:spPr>
          <a:xfrm>
            <a:off x="3131840" y="1293144"/>
            <a:ext cx="5400600" cy="3600400"/>
          </a:xfrm>
          <a:prstGeom prst="rect">
            <a:avLst/>
          </a:prstGeom>
          <a:ln w="28575">
            <a:solidFill>
              <a:schemeClr val="accent6">
                <a:lumMod val="75000"/>
              </a:schemeClr>
            </a:solidFill>
          </a:ln>
        </p:spPr>
      </p:pic>
      <p:pic>
        <p:nvPicPr>
          <p:cNvPr id="9" name="Picture 8" descr="A picture containing trash&#10;&#10;Description automatically generated">
            <a:extLst>
              <a:ext uri="{FF2B5EF4-FFF2-40B4-BE49-F238E27FC236}">
                <a16:creationId xmlns:a16="http://schemas.microsoft.com/office/drawing/2014/main" id="{29E5D320-3F6A-0F2E-3069-8FBECC2EB7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61655" y="1287605"/>
            <a:ext cx="5671357" cy="4253518"/>
          </a:xfrm>
          <a:prstGeom prst="rect">
            <a:avLst/>
          </a:prstGeom>
          <a:ln w="28575">
            <a:solidFill>
              <a:schemeClr val="accent6">
                <a:lumMod val="75000"/>
              </a:schemeClr>
            </a:solidFill>
          </a:ln>
        </p:spPr>
      </p:pic>
      <p:pic>
        <p:nvPicPr>
          <p:cNvPr id="8" name="Picture 7" descr="A picture containing ground, outdoor, kitchenware, pot&#10;&#10;Description automatically generated">
            <a:extLst>
              <a:ext uri="{FF2B5EF4-FFF2-40B4-BE49-F238E27FC236}">
                <a16:creationId xmlns:a16="http://schemas.microsoft.com/office/drawing/2014/main" id="{61F91F19-A099-B97E-9766-DBD8686ACA7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08512" y="1311339"/>
            <a:ext cx="3625072" cy="4857812"/>
          </a:xfrm>
          <a:prstGeom prst="rect">
            <a:avLst/>
          </a:prstGeom>
          <a:ln w="28575">
            <a:solidFill>
              <a:schemeClr val="accent6">
                <a:lumMod val="75000"/>
              </a:schemeClr>
            </a:solidFill>
          </a:ln>
        </p:spPr>
      </p:pic>
      <p:pic>
        <p:nvPicPr>
          <p:cNvPr id="5" name="Picture 4" descr="Extractor.JPG">
            <a:extLst>
              <a:ext uri="{FF2B5EF4-FFF2-40B4-BE49-F238E27FC236}">
                <a16:creationId xmlns:a16="http://schemas.microsoft.com/office/drawing/2014/main" id="{2B126F98-A9FC-479D-DCD0-1CBA0DAC62AF}"/>
              </a:ext>
            </a:extLst>
          </p:cNvPr>
          <p:cNvPicPr>
            <a:picLocks noChangeAspect="1"/>
          </p:cNvPicPr>
          <p:nvPr/>
        </p:nvPicPr>
        <p:blipFill>
          <a:blip r:embed="rId7" cstate="print"/>
          <a:stretch>
            <a:fillRect/>
          </a:stretch>
        </p:blipFill>
        <p:spPr>
          <a:xfrm>
            <a:off x="5293346" y="1306986"/>
            <a:ext cx="3214710" cy="4862165"/>
          </a:xfrm>
          <a:prstGeom prst="rect">
            <a:avLst/>
          </a:prstGeom>
          <a:ln w="28575">
            <a:solidFill>
              <a:schemeClr val="accent6">
                <a:lumMod val="75000"/>
              </a:schemeClr>
            </a:solidFill>
          </a:ln>
        </p:spPr>
      </p:pic>
      <p:pic>
        <p:nvPicPr>
          <p:cNvPr id="3" name="Picture 2">
            <a:extLst>
              <a:ext uri="{FF2B5EF4-FFF2-40B4-BE49-F238E27FC236}">
                <a16:creationId xmlns:a16="http://schemas.microsoft.com/office/drawing/2014/main" id="{3043594E-322C-D260-6504-81E7B4148E11}"/>
              </a:ext>
            </a:extLst>
          </p:cNvPr>
          <p:cNvPicPr>
            <a:picLocks noChangeAspect="1"/>
          </p:cNvPicPr>
          <p:nvPr/>
        </p:nvPicPr>
        <p:blipFill>
          <a:blip r:embed="rId8"/>
          <a:stretch>
            <a:fillRect/>
          </a:stretch>
        </p:blipFill>
        <p:spPr>
          <a:xfrm>
            <a:off x="1199816" y="3541859"/>
            <a:ext cx="7336314" cy="2635132"/>
          </a:xfrm>
          <a:prstGeom prst="rect">
            <a:avLst/>
          </a:prstGeom>
          <a:ln w="28575">
            <a:solidFill>
              <a:schemeClr val="accent6">
                <a:lumMod val="75000"/>
              </a:schemeClr>
            </a:solidFill>
          </a:ln>
        </p:spPr>
      </p:pic>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Removing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Frames</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Clearer Board</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Uncapping </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Extractors</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Filters</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Storag</a:t>
            </a:r>
            <a:r>
              <a:rPr lang="en-GB" dirty="0"/>
              <a:t>e</a:t>
            </a:r>
          </a:p>
          <a:p>
            <a:pPr eaLnBrk="1" hangingPunct="1"/>
            <a:endParaRPr lang="en-US" altLang="en-US" dirty="0">
              <a:latin typeface="Arial" panose="020B0604020202020204" pitchFamily="34" charset="0"/>
              <a:cs typeface="Arial" panose="020B0604020202020204" pitchFamily="34" charset="0"/>
            </a:endParaRPr>
          </a:p>
        </p:txBody>
      </p:sp>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Extraction and Storage</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Tree>
    <p:extLst>
      <p:ext uri="{BB962C8B-B14F-4D97-AF65-F5344CB8AC3E}">
        <p14:creationId xmlns:p14="http://schemas.microsoft.com/office/powerpoint/2010/main" val="1425008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par>
                                <p:cTn id="21" presetID="1" presetClass="exit" presetSubtype="0" fill="hold" nodeType="withEffect">
                                  <p:stCondLst>
                                    <p:cond delay="0"/>
                                  </p:stCondLst>
                                  <p:childTnLst>
                                    <p:set>
                                      <p:cBhvr>
                                        <p:cTn id="22" dur="1" fill="hold">
                                          <p:stCondLst>
                                            <p:cond delay="0"/>
                                          </p:stCondLst>
                                        </p:cTn>
                                        <p:tgtEl>
                                          <p:spTgt spid="4"/>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rgbClr val="CCFFFF"/>
                                      </p:to>
                                    </p:animClr>
                                  </p:sub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rgbClr val="CCFFFF"/>
                                      </p:to>
                                    </p:animClr>
                                  </p:subTnLst>
                                </p:cTn>
                              </p:par>
                              <p:par>
                                <p:cTn id="37" presetID="1" presetClass="exit" presetSubtype="0" fill="hold" nodeType="withEffect">
                                  <p:stCondLst>
                                    <p:cond delay="0"/>
                                  </p:stCondLst>
                                  <p:childTnLst>
                                    <p:set>
                                      <p:cBhvr>
                                        <p:cTn id="38" dur="1" fill="hold">
                                          <p:stCondLst>
                                            <p:cond delay="0"/>
                                          </p:stCondLst>
                                        </p:cTn>
                                        <p:tgtEl>
                                          <p:spTgt spid="5"/>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rgbClr val="CCFFFF"/>
                                      </p:to>
                                    </p:animClr>
                                  </p:subTnLst>
                                </p:cTn>
                              </p:par>
                              <p:par>
                                <p:cTn id="45" presetID="1"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chemeClr val="tx1"/>
                                      </p:to>
                                    </p:animClr>
                                  </p:subTnLst>
                                </p:cTn>
                              </p:par>
                              <p:par>
                                <p:cTn id="53" presetID="1" presetClass="entr" presetSubtype="0" fill="hold" grpId="0" nodeType="withEffect">
                                  <p:stCondLst>
                                    <p:cond delay="0"/>
                                  </p:stCondLst>
                                  <p:childTnLst>
                                    <p:set>
                                      <p:cBhvr>
                                        <p:cTn id="54"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chemeClr val="tx1"/>
                                      </p:to>
                                    </p:animClr>
                                  </p:subTnLst>
                                </p:cTn>
                              </p:par>
                              <p:par>
                                <p:cTn id="55" presetID="1" presetClass="entr" presetSubtype="0" fill="hold" grpId="0" nodeType="withEffect">
                                  <p:stCondLst>
                                    <p:cond delay="0"/>
                                  </p:stCondLst>
                                  <p:childTnLst>
                                    <p:set>
                                      <p:cBhvr>
                                        <p:cTn id="56"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chemeClr val="tx1"/>
                                      </p:to>
                                    </p:animClr>
                                  </p:subTnLst>
                                </p:cTn>
                              </p:par>
                              <p:par>
                                <p:cTn id="57" presetID="1" presetClass="entr" presetSubtype="0" fill="hold" grpId="0" nodeType="withEffect">
                                  <p:stCondLst>
                                    <p:cond delay="0"/>
                                  </p:stCondLst>
                                  <p:childTnLst>
                                    <p:set>
                                      <p:cBhvr>
                                        <p:cTn id="58" dur="1" fill="hold">
                                          <p:stCondLst>
                                            <p:cond delay="0"/>
                                          </p:stCondLst>
                                        </p:cTn>
                                        <p:tgtEl>
                                          <p:spTgt spid="5018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3" end="3"/>
                                            </p:txEl>
                                          </p:spTgt>
                                        </p:tgtEl>
                                        <p:attrNameLst>
                                          <p:attrName>ppt_c</p:attrName>
                                        </p:attrNameLst>
                                      </p:cBhvr>
                                      <p:to>
                                        <a:schemeClr val="tx1"/>
                                      </p:to>
                                    </p:animClr>
                                  </p:subTnLst>
                                </p:cTn>
                              </p:par>
                              <p:par>
                                <p:cTn id="59" presetID="1" presetClass="entr" presetSubtype="0" fill="hold" grpId="0" nodeType="withEffect">
                                  <p:stCondLst>
                                    <p:cond delay="0"/>
                                  </p:stCondLst>
                                  <p:childTnLst>
                                    <p:set>
                                      <p:cBhvr>
                                        <p:cTn id="60" dur="1" fill="hold">
                                          <p:stCondLst>
                                            <p:cond delay="0"/>
                                          </p:stCondLst>
                                        </p:cTn>
                                        <p:tgtEl>
                                          <p:spTgt spid="5018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4" end="4"/>
                                            </p:txEl>
                                          </p:spTgt>
                                        </p:tgtEl>
                                        <p:attrNameLst>
                                          <p:attrName>ppt_c</p:attrName>
                                        </p:attrNameLst>
                                      </p:cBhvr>
                                      <p:to>
                                        <a:schemeClr val="tx1"/>
                                      </p:to>
                                    </p:animClr>
                                  </p:subTnLst>
                                </p:cTn>
                              </p:par>
                              <p:par>
                                <p:cTn id="61" presetID="1" presetClass="entr" presetSubtype="0" fill="hold" grpId="0" nodeType="withEffect">
                                  <p:stCondLst>
                                    <p:cond delay="0"/>
                                  </p:stCondLst>
                                  <p:childTnLst>
                                    <p:set>
                                      <p:cBhvr>
                                        <p:cTn id="62" dur="1" fill="hold">
                                          <p:stCondLst>
                                            <p:cond delay="0"/>
                                          </p:stCondLst>
                                        </p:cTn>
                                        <p:tgtEl>
                                          <p:spTgt spid="50180">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5" end="5"/>
                                            </p:txEl>
                                          </p:spTgt>
                                        </p:tgtEl>
                                        <p:attrNameLst>
                                          <p:attrName>ppt_c</p:attrName>
                                        </p:attrNameLst>
                                      </p:cBhvr>
                                      <p:to>
                                        <a:schemeClr val="tx1"/>
                                      </p:to>
                                    </p:animClr>
                                  </p:subTnLst>
                                </p:cTn>
                              </p:par>
                              <p:par>
                                <p:cTn id="63" presetID="1" presetClass="entr" presetSubtype="0" fill="hold" nodeType="withEffect">
                                  <p:stCondLst>
                                    <p:cond delay="0"/>
                                  </p:stCondLst>
                                  <p:childTnLst>
                                    <p:set>
                                      <p:cBhvr>
                                        <p:cTn id="64" dur="1" fill="hold">
                                          <p:stCondLst>
                                            <p:cond delay="0"/>
                                          </p:stCondLst>
                                        </p:cTn>
                                        <p:tgtEl>
                                          <p:spTgt spid="3"/>
                                        </p:tgtEl>
                                        <p:attrNameLst>
                                          <p:attrName>style.visibility</p:attrName>
                                        </p:attrNameLst>
                                      </p:cBhvr>
                                      <p:to>
                                        <p:strVal val="visible"/>
                                      </p:to>
                                    </p:set>
                                  </p:childTnLst>
                                </p:cTn>
                              </p:par>
                              <p:par>
                                <p:cTn id="65" presetID="1" presetClass="exit" presetSubtype="0" fill="hold" nodeType="withEffect">
                                  <p:stCondLst>
                                    <p:cond delay="0"/>
                                  </p:stCondLst>
                                  <p:childTnLst>
                                    <p:set>
                                      <p:cBhvr>
                                        <p:cTn id="6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901C47A-6FEB-19DA-131D-5A2FE4925F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1357840" y="1300221"/>
            <a:ext cx="6428237" cy="4821178"/>
          </a:xfrm>
          <a:prstGeom prst="rect">
            <a:avLst/>
          </a:prstGeom>
        </p:spPr>
      </p:pic>
      <p:pic>
        <p:nvPicPr>
          <p:cNvPr id="20" name="Picture 19">
            <a:extLst>
              <a:ext uri="{FF2B5EF4-FFF2-40B4-BE49-F238E27FC236}">
                <a16:creationId xmlns:a16="http://schemas.microsoft.com/office/drawing/2014/main" id="{A579E64A-7E1F-A632-75C4-CB184CFD34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1361322" y="1263896"/>
            <a:ext cx="6488251" cy="4866188"/>
          </a:xfrm>
          <a:prstGeom prst="rect">
            <a:avLst/>
          </a:prstGeom>
        </p:spPr>
      </p:pic>
      <p:pic>
        <p:nvPicPr>
          <p:cNvPr id="4" name="Picture 3">
            <a:extLst>
              <a:ext uri="{FF2B5EF4-FFF2-40B4-BE49-F238E27FC236}">
                <a16:creationId xmlns:a16="http://schemas.microsoft.com/office/drawing/2014/main" id="{C7E96165-E49E-9F9A-CF9B-1F7903AD51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2183" y="1277490"/>
            <a:ext cx="6450177" cy="4837634"/>
          </a:xfrm>
          <a:prstGeom prst="rect">
            <a:avLst/>
          </a:prstGeom>
        </p:spPr>
      </p:pic>
      <p:sp>
        <p:nvSpPr>
          <p:cNvPr id="50178" name="TextBox 3">
            <a:extLst>
              <a:ext uri="{FF2B5EF4-FFF2-40B4-BE49-F238E27FC236}">
                <a16:creationId xmlns:a16="http://schemas.microsoft.com/office/drawing/2014/main" id="{F141FF83-70A0-931D-143F-DE4F6C0EB4FF}"/>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FB5D34-2223-2A98-8711-D4F37A0607ED}"/>
              </a:ext>
            </a:extLst>
          </p:cNvPr>
          <p:cNvSpPr>
            <a:spLocks noGrp="1"/>
          </p:cNvSpPr>
          <p:nvPr>
            <p:ph type="title"/>
          </p:nvPr>
        </p:nvSpPr>
        <p:spPr>
          <a:xfrm>
            <a:off x="628650" y="365125"/>
            <a:ext cx="7886700" cy="615950"/>
          </a:xfrm>
          <a:solidFill>
            <a:srgbClr val="EFCD9F"/>
          </a:solidFill>
          <a:ln>
            <a:solidFill>
              <a:schemeClr val="accent6">
                <a:lumMod val="75000"/>
              </a:schemeClr>
            </a:solidFill>
          </a:ln>
          <a:effectLst/>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Uniting Two Colonies</a:t>
            </a:r>
          </a:p>
        </p:txBody>
      </p:sp>
      <p:sp>
        <p:nvSpPr>
          <p:cNvPr id="50181" name="Slide Number Placeholder 6">
            <a:extLst>
              <a:ext uri="{FF2B5EF4-FFF2-40B4-BE49-F238E27FC236}">
                <a16:creationId xmlns:a16="http://schemas.microsoft.com/office/drawing/2014/main" id="{DF609C23-7599-488C-EB65-1E810DA02223}"/>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4DAFF8-6B9A-4838-82AE-204357F483B7}"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82" name="Footer Placeholder 2">
            <a:extLst>
              <a:ext uri="{FF2B5EF4-FFF2-40B4-BE49-F238E27FC236}">
                <a16:creationId xmlns:a16="http://schemas.microsoft.com/office/drawing/2014/main" id="{238009E9-F717-A5F8-256B-F2DA2C167073}"/>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
        <p:nvSpPr>
          <p:cNvPr id="50180" name="Content Placeholder 2">
            <a:extLst>
              <a:ext uri="{FF2B5EF4-FFF2-40B4-BE49-F238E27FC236}">
                <a16:creationId xmlns:a16="http://schemas.microsoft.com/office/drawing/2014/main" id="{285B3052-0727-589F-769C-3AF6A9256A4C}"/>
              </a:ext>
            </a:extLst>
          </p:cNvPr>
          <p:cNvSpPr>
            <a:spLocks noGrp="1" noChangeArrowheads="1"/>
          </p:cNvSpPr>
          <p:nvPr>
            <p:ph idx="1"/>
          </p:nvPr>
        </p:nvSpPr>
        <p:spPr>
          <a:xfrm>
            <a:off x="628650" y="1252538"/>
            <a:ext cx="7886700" cy="4352925"/>
          </a:xfrm>
        </p:spPr>
        <p:txBody>
          <a:bodyPr/>
          <a:lstStyle/>
          <a:p>
            <a:pPr marL="457200" indent="-457200">
              <a:lnSpc>
                <a:spcPct val="100000"/>
              </a:lnSpc>
              <a:buFont typeface="+mj-lt"/>
              <a:buAutoNum type="arabicPeriod"/>
            </a:pPr>
            <a:r>
              <a:rPr lang="en-US" sz="2000" dirty="0">
                <a:latin typeface="Arial" panose="020B0604020202020204" pitchFamily="34" charset="0"/>
                <a:cs typeface="Arial" panose="020B0604020202020204" pitchFamily="34" charset="0"/>
              </a:rPr>
              <a:t>Unite </a:t>
            </a:r>
            <a:r>
              <a:rPr lang="en-US" sz="2000" u="sng" dirty="0">
                <a:latin typeface="Arial" panose="020B0604020202020204" pitchFamily="34" charset="0"/>
                <a:cs typeface="Arial" panose="020B0604020202020204" pitchFamily="34" charset="0"/>
              </a:rPr>
              <a:t>healthy</a:t>
            </a:r>
            <a:r>
              <a:rPr lang="en-US" sz="2000" dirty="0">
                <a:latin typeface="Arial" panose="020B0604020202020204" pitchFamily="34" charset="0"/>
                <a:cs typeface="Arial" panose="020B0604020202020204" pitchFamily="34" charset="0"/>
              </a:rPr>
              <a:t> colonies –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NB not always best solution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for a weak colony </a:t>
            </a:r>
          </a:p>
          <a:p>
            <a:pPr marL="457200" indent="-457200">
              <a:lnSpc>
                <a:spcPct val="100000"/>
              </a:lnSpc>
              <a:buFont typeface="+mj-lt"/>
              <a:buAutoNum type="arabicPeriod"/>
            </a:pPr>
            <a:r>
              <a:rPr lang="en-US" sz="2000" dirty="0">
                <a:latin typeface="Arial" panose="020B0604020202020204" pitchFamily="34" charset="0"/>
                <a:cs typeface="Arial" panose="020B0604020202020204" pitchFamily="34" charset="0"/>
              </a:rPr>
              <a:t>Queenright colony shown as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top box in this diagram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 can be top or bottom</a:t>
            </a:r>
          </a:p>
          <a:p>
            <a:pPr marL="457200" indent="-457200">
              <a:lnSpc>
                <a:spcPct val="100000"/>
              </a:lnSpc>
              <a:buFont typeface="+mj-lt"/>
              <a:buAutoNum type="arabicPeriod"/>
            </a:pPr>
            <a:r>
              <a:rPr lang="en-US" sz="2000" dirty="0">
                <a:latin typeface="Arial" panose="020B0604020202020204" pitchFamily="34" charset="0"/>
                <a:cs typeface="Arial" panose="020B0604020202020204" pitchFamily="34" charset="0"/>
              </a:rPr>
              <a:t>Gradually move colonies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closer until day of uniting </a:t>
            </a:r>
          </a:p>
          <a:p>
            <a:pPr eaLnBrk="1" hangingPunct="1"/>
            <a:endParaRPr lang="en-US" altLang="en-US" dirty="0">
              <a:latin typeface="Arial" panose="020B0604020202020204" pitchFamily="34" charset="0"/>
              <a:cs typeface="Arial" panose="020B0604020202020204" pitchFamily="34" charset="0"/>
            </a:endParaRPr>
          </a:p>
        </p:txBody>
      </p:sp>
      <p:pic>
        <p:nvPicPr>
          <p:cNvPr id="6" name="Picture 5" descr="A picture containing grass, outdoor, old, wooden&#10;&#10;Description automatically generated">
            <a:extLst>
              <a:ext uri="{FF2B5EF4-FFF2-40B4-BE49-F238E27FC236}">
                <a16:creationId xmlns:a16="http://schemas.microsoft.com/office/drawing/2014/main" id="{B60E77D2-6F44-F002-A841-2C20997CFA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31640" y="1302271"/>
            <a:ext cx="6450177" cy="4837633"/>
          </a:xfrm>
          <a:prstGeom prst="rect">
            <a:avLst/>
          </a:prstGeom>
        </p:spPr>
      </p:pic>
      <p:pic>
        <p:nvPicPr>
          <p:cNvPr id="8" name="Picture 7">
            <a:extLst>
              <a:ext uri="{FF2B5EF4-FFF2-40B4-BE49-F238E27FC236}">
                <a16:creationId xmlns:a16="http://schemas.microsoft.com/office/drawing/2014/main" id="{6967A65D-17E3-78BE-F71D-33010775E0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27770" y="1294828"/>
            <a:ext cx="6477033" cy="4857775"/>
          </a:xfrm>
          <a:prstGeom prst="rect">
            <a:avLst/>
          </a:prstGeom>
        </p:spPr>
      </p:pic>
      <p:pic>
        <p:nvPicPr>
          <p:cNvPr id="10" name="Picture 9" descr="A picture containing outdoor, ground, set&#10;&#10;Description automatically generated">
            <a:extLst>
              <a:ext uri="{FF2B5EF4-FFF2-40B4-BE49-F238E27FC236}">
                <a16:creationId xmlns:a16="http://schemas.microsoft.com/office/drawing/2014/main" id="{7863FD07-7A31-67D3-6230-341F60F47C5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9197" y="1294160"/>
            <a:ext cx="6471195" cy="4853396"/>
          </a:xfrm>
          <a:prstGeom prst="rect">
            <a:avLst/>
          </a:prstGeom>
        </p:spPr>
      </p:pic>
      <p:pic>
        <p:nvPicPr>
          <p:cNvPr id="12" name="Picture 11">
            <a:extLst>
              <a:ext uri="{FF2B5EF4-FFF2-40B4-BE49-F238E27FC236}">
                <a16:creationId xmlns:a16="http://schemas.microsoft.com/office/drawing/2014/main" id="{8841C716-4FA8-8F0E-6CAA-23942E0C817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33483" y="1265758"/>
            <a:ext cx="6477034" cy="4857776"/>
          </a:xfrm>
          <a:prstGeom prst="rect">
            <a:avLst/>
          </a:prstGeom>
        </p:spPr>
      </p:pic>
      <p:pic>
        <p:nvPicPr>
          <p:cNvPr id="14" name="Picture 13" descr="A picture containing grass, outdoor, old&#10;&#10;Description automatically generated">
            <a:extLst>
              <a:ext uri="{FF2B5EF4-FFF2-40B4-BE49-F238E27FC236}">
                <a16:creationId xmlns:a16="http://schemas.microsoft.com/office/drawing/2014/main" id="{94D8A7E8-C0BA-4FCF-D1C0-07DC66CAC37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62182" y="1293218"/>
            <a:ext cx="6429207" cy="4821906"/>
          </a:xfrm>
          <a:prstGeom prst="rect">
            <a:avLst/>
          </a:prstGeom>
        </p:spPr>
      </p:pic>
      <p:pic>
        <p:nvPicPr>
          <p:cNvPr id="16" name="Picture 15" descr="A small play structure in a yard&#10;&#10;Description automatically generated with low confidence">
            <a:extLst>
              <a:ext uri="{FF2B5EF4-FFF2-40B4-BE49-F238E27FC236}">
                <a16:creationId xmlns:a16="http://schemas.microsoft.com/office/drawing/2014/main" id="{117BD5B4-C9AF-F615-D766-291908B2A9C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61752" y="1292822"/>
            <a:ext cx="6450178" cy="4837634"/>
          </a:xfrm>
          <a:prstGeom prst="rect">
            <a:avLst/>
          </a:prstGeom>
        </p:spPr>
      </p:pic>
    </p:spTree>
    <p:extLst>
      <p:ext uri="{BB962C8B-B14F-4D97-AF65-F5344CB8AC3E}">
        <p14:creationId xmlns:p14="http://schemas.microsoft.com/office/powerpoint/2010/main" val="199834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0" end="0"/>
                                            </p:txEl>
                                          </p:spTgt>
                                        </p:tgtEl>
                                        <p:attrNameLst>
                                          <p:attrName>ppt_c</p:attrName>
                                        </p:attrNameLst>
                                      </p:cBhvr>
                                      <p:to>
                                        <a:srgbClr val="CCFF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1" end="1"/>
                                            </p:txEl>
                                          </p:spTgt>
                                        </p:tgtEl>
                                        <p:attrNameLst>
                                          <p:attrName>ppt_c</p:attrName>
                                        </p:attrNameLst>
                                      </p:cBhvr>
                                      <p:to>
                                        <a:srgbClr val="CCFF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0180">
                                            <p:txEl>
                                              <p:pRg st="2" end="2"/>
                                            </p:txEl>
                                          </p:spTgt>
                                        </p:tgtEl>
                                        <p:attrNameLst>
                                          <p:attrName>ppt_c</p:attrName>
                                        </p:attrNameLst>
                                      </p:cBhvr>
                                      <p:to>
                                        <a:srgbClr val="CCFF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50180">
                                            <p:txEl>
                                              <p:pRg st="0" end="0"/>
                                            </p:txEl>
                                          </p:spTgt>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50180">
                                            <p:txEl>
                                              <p:pRg st="1" end="1"/>
                                            </p:txEl>
                                          </p:spTgt>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0180">
                                            <p:txEl>
                                              <p:pRg st="2" end="2"/>
                                            </p:txEl>
                                          </p:spTgt>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8"/>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10"/>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par>
                                <p:cTn id="53" presetID="1" presetClass="exit" presetSubtype="0" fill="hold" nodeType="withEffect">
                                  <p:stCondLst>
                                    <p:cond delay="0"/>
                                  </p:stCondLst>
                                  <p:childTnLst>
                                    <p:set>
                                      <p:cBhvr>
                                        <p:cTn id="54" dur="1" fill="hold">
                                          <p:stCondLst>
                                            <p:cond delay="0"/>
                                          </p:stCondLst>
                                        </p:cTn>
                                        <p:tgtEl>
                                          <p:spTgt spid="12"/>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par>
                                <p:cTn id="59" presetID="1" presetClass="exit" presetSubtype="0" fill="hold" nodeType="withEffect">
                                  <p:stCondLst>
                                    <p:cond delay="0"/>
                                  </p:stCondLst>
                                  <p:childTnLst>
                                    <p:set>
                                      <p:cBhvr>
                                        <p:cTn id="60" dur="1" fill="hold">
                                          <p:stCondLst>
                                            <p:cond delay="0"/>
                                          </p:stCondLst>
                                        </p:cTn>
                                        <p:tgtEl>
                                          <p:spTgt spid="1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par>
                                <p:cTn id="65" presetID="1" presetClass="exit" presetSubtype="0" fill="hold" nodeType="withEffect">
                                  <p:stCondLst>
                                    <p:cond delay="0"/>
                                  </p:stCondLst>
                                  <p:childTnLst>
                                    <p:set>
                                      <p:cBhvr>
                                        <p:cTn id="66" dur="1" fill="hold">
                                          <p:stCondLst>
                                            <p:cond delay="0"/>
                                          </p:stCondLst>
                                        </p:cTn>
                                        <p:tgtEl>
                                          <p:spTgt spid="16"/>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0"/>
                                        </p:tgtEl>
                                        <p:attrNameLst>
                                          <p:attrName>style.visibility</p:attrName>
                                        </p:attrNameLst>
                                      </p:cBhvr>
                                      <p:to>
                                        <p:strVal val="visible"/>
                                      </p:to>
                                    </p:set>
                                  </p:childTnLst>
                                </p:cTn>
                              </p:par>
                              <p:par>
                                <p:cTn id="71" presetID="1" presetClass="exit" presetSubtype="0" fill="hold" nodeType="withEffect">
                                  <p:stCondLst>
                                    <p:cond delay="0"/>
                                  </p:stCondLst>
                                  <p:childTnLst>
                                    <p:set>
                                      <p:cBhvr>
                                        <p:cTn id="72"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1"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17762" name="TextBox 3">
            <a:extLst>
              <a:ext uri="{FF2B5EF4-FFF2-40B4-BE49-F238E27FC236}">
                <a16:creationId xmlns:a16="http://schemas.microsoft.com/office/drawing/2014/main" id="{7BE1CABB-F93D-8862-B477-3BF4DBFA6BCE}"/>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331C7539-6261-454D-B461-B235BFD9D319}"/>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Quick Quiz</a:t>
            </a:r>
            <a:endParaRPr lang="en-GB" b="1" dirty="0">
              <a:latin typeface="Arial" panose="020B0604020202020204" pitchFamily="34" charset="0"/>
              <a:cs typeface="Arial" panose="020B0604020202020204" pitchFamily="34" charset="0"/>
            </a:endParaRPr>
          </a:p>
        </p:txBody>
      </p:sp>
      <p:sp>
        <p:nvSpPr>
          <p:cNvPr id="117764" name="Slide Number Placeholder 6">
            <a:extLst>
              <a:ext uri="{FF2B5EF4-FFF2-40B4-BE49-F238E27FC236}">
                <a16:creationId xmlns:a16="http://schemas.microsoft.com/office/drawing/2014/main" id="{B5239FFF-A3FC-EF3A-1FA7-E409CAA86C42}"/>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3143A19-DE72-4BF3-B0DE-E4EC67B18AC8}"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7765" name="Footer Placeholder 2">
            <a:extLst>
              <a:ext uri="{FF2B5EF4-FFF2-40B4-BE49-F238E27FC236}">
                <a16:creationId xmlns:a16="http://schemas.microsoft.com/office/drawing/2014/main" id="{0EE884D5-E552-6889-D053-6047C0D6305D}"/>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
        <p:nvSpPr>
          <p:cNvPr id="117766" name="Content Placeholder 2">
            <a:extLst>
              <a:ext uri="{FF2B5EF4-FFF2-40B4-BE49-F238E27FC236}">
                <a16:creationId xmlns:a16="http://schemas.microsoft.com/office/drawing/2014/main" id="{5444C92B-1965-10C8-6970-C9B8CF1D4703}"/>
              </a:ext>
            </a:extLst>
          </p:cNvPr>
          <p:cNvSpPr>
            <a:spLocks noGrp="1" noChangeArrowheads="1"/>
          </p:cNvSpPr>
          <p:nvPr>
            <p:ph sz="half" idx="1"/>
          </p:nvPr>
        </p:nvSpPr>
        <p:spPr>
          <a:xfrm>
            <a:off x="628650" y="2859047"/>
            <a:ext cx="3886200" cy="864095"/>
          </a:xfrm>
        </p:spPr>
        <p:txBody>
          <a:bodyPr/>
          <a:lstStyle/>
          <a:p>
            <a:pPr marL="0" indent="0" eaLnBrk="1" hangingPunct="1">
              <a:buNone/>
            </a:pPr>
            <a:r>
              <a:rPr lang="en-GB" altLang="en-US" dirty="0"/>
              <a:t>Why would you consult a record card in July?</a:t>
            </a:r>
          </a:p>
        </p:txBody>
      </p:sp>
      <p:sp>
        <p:nvSpPr>
          <p:cNvPr id="7" name="Content Placeholder 3">
            <a:extLst>
              <a:ext uri="{FF2B5EF4-FFF2-40B4-BE49-F238E27FC236}">
                <a16:creationId xmlns:a16="http://schemas.microsoft.com/office/drawing/2014/main" id="{D48F9AC4-8761-93E4-B5E5-BBF3DB2AE14B}"/>
              </a:ext>
            </a:extLst>
          </p:cNvPr>
          <p:cNvSpPr txBox="1">
            <a:spLocks noChangeArrowheads="1"/>
          </p:cNvSpPr>
          <p:nvPr/>
        </p:nvSpPr>
        <p:spPr bwMode="auto">
          <a:xfrm>
            <a:off x="4655896" y="2866515"/>
            <a:ext cx="3886200" cy="77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l" defTabSz="685800" rtl="0" eaLnBrk="1" fontAlgn="base" latinLnBrk="0" hangingPunct="1">
              <a:lnSpc>
                <a:spcPct val="90000"/>
              </a:lnSpc>
              <a:spcBef>
                <a:spcPts val="750"/>
              </a:spcBef>
              <a:spcAft>
                <a:spcPct val="0"/>
              </a:spcAft>
              <a:buClrTx/>
              <a:buSzTx/>
              <a:buNone/>
              <a:tabLst/>
              <a:defRPr/>
            </a:pPr>
            <a:r>
              <a:rPr kumimoji="0" lang="en-GB" alt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To see if you need to replace the queen?</a:t>
            </a:r>
          </a:p>
          <a:p>
            <a:pPr marL="0" marR="0" lvl="0" indent="0" algn="l" defTabSz="685800" rtl="0" eaLnBrk="1" fontAlgn="base" latinLnBrk="0" hangingPunct="1">
              <a:lnSpc>
                <a:spcPct val="90000"/>
              </a:lnSpc>
              <a:spcBef>
                <a:spcPts val="750"/>
              </a:spcBef>
              <a:spcAft>
                <a:spcPct val="0"/>
              </a:spcAft>
              <a:buClrTx/>
              <a:buSzTx/>
              <a:buNone/>
              <a:tabLst/>
              <a:defRPr/>
            </a:pPr>
            <a:endParaRPr lang="en-GB" altLang="en-US" dirty="0">
              <a:solidFill>
                <a:prstClr val="black"/>
              </a:solidFill>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3" name="Content Placeholder 3">
            <a:extLst>
              <a:ext uri="{FF2B5EF4-FFF2-40B4-BE49-F238E27FC236}">
                <a16:creationId xmlns:a16="http://schemas.microsoft.com/office/drawing/2014/main" id="{D49E0AA0-C706-B774-9AF0-9ECE5A6AA696}"/>
              </a:ext>
            </a:extLst>
          </p:cNvPr>
          <p:cNvSpPr txBox="1">
            <a:spLocks noChangeArrowheads="1"/>
          </p:cNvSpPr>
          <p:nvPr/>
        </p:nvSpPr>
        <p:spPr bwMode="auto">
          <a:xfrm>
            <a:off x="4716016" y="4022232"/>
            <a:ext cx="3886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l" defTabSz="685800" rtl="0" eaLnBrk="1" fontAlgn="base" latinLnBrk="0" hangingPunct="1">
              <a:lnSpc>
                <a:spcPct val="90000"/>
              </a:lnSpc>
              <a:spcBef>
                <a:spcPts val="750"/>
              </a:spcBef>
              <a:spcAft>
                <a:spcPct val="0"/>
              </a:spcAft>
              <a:buClrTx/>
              <a:buSzTx/>
              <a:buNone/>
              <a:tabLst/>
              <a:defRPr/>
            </a:pPr>
            <a:r>
              <a:rPr lang="en-GB" altLang="en-US" dirty="0">
                <a:solidFill>
                  <a:prstClr val="black"/>
                </a:solidFill>
                <a:cs typeface="Arial" panose="020B0604020202020204" pitchFamily="34" charset="0"/>
              </a:rPr>
              <a:t>Once you have checked the stores and seen brood- box it up.</a:t>
            </a: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171450" marR="0" lvl="0" indent="-171450" algn="l" defTabSz="685800" rtl="0" eaLnBrk="1" fontAlgn="base" latinLnBrk="0" hangingPunct="1">
              <a:lnSpc>
                <a:spcPct val="90000"/>
              </a:lnSpc>
              <a:spcBef>
                <a:spcPts val="750"/>
              </a:spcBef>
              <a:spcAft>
                <a:spcPct val="0"/>
              </a:spcAft>
              <a:buClrTx/>
              <a:buSzTx/>
              <a:buFont typeface="Arial" panose="020B0604020202020204" pitchFamily="34" charset="0"/>
              <a:buChar char="•"/>
              <a:tabLst/>
              <a:defRPr/>
            </a:pPr>
            <a:endParaRPr kumimoji="0" lang="en-GB" alt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4" name="Content Placeholder 2">
            <a:extLst>
              <a:ext uri="{FF2B5EF4-FFF2-40B4-BE49-F238E27FC236}">
                <a16:creationId xmlns:a16="http://schemas.microsoft.com/office/drawing/2014/main" id="{2F6C839F-48C1-3D96-5C47-7104A59CE20B}"/>
              </a:ext>
            </a:extLst>
          </p:cNvPr>
          <p:cNvSpPr txBox="1">
            <a:spLocks noChangeArrowheads="1"/>
          </p:cNvSpPr>
          <p:nvPr/>
        </p:nvSpPr>
        <p:spPr bwMode="auto">
          <a:xfrm>
            <a:off x="628650" y="4023414"/>
            <a:ext cx="3886200" cy="77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hangingPunct="1">
              <a:buFont typeface="Arial" panose="020B0604020202020204" pitchFamily="34" charset="0"/>
              <a:buNone/>
            </a:pPr>
            <a:r>
              <a:rPr lang="en-GB" altLang="en-US" dirty="0"/>
              <a:t>What do you need to see on your first inspection?</a:t>
            </a:r>
          </a:p>
        </p:txBody>
      </p:sp>
    </p:spTree>
    <p:extLst>
      <p:ext uri="{BB962C8B-B14F-4D97-AF65-F5344CB8AC3E}">
        <p14:creationId xmlns:p14="http://schemas.microsoft.com/office/powerpoint/2010/main" val="323247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7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6" grpId="0" build="p"/>
      <p:bldP spid="7" grpId="0" build="p"/>
      <p:bldP spid="7" grpId="1"/>
      <p:bldP spid="3" grpId="0" build="p"/>
      <p:bldP spid="3" grpId="1"/>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25954" name="TextBox 3">
            <a:extLst>
              <a:ext uri="{FF2B5EF4-FFF2-40B4-BE49-F238E27FC236}">
                <a16:creationId xmlns:a16="http://schemas.microsoft.com/office/drawing/2014/main" id="{FBA66B70-C406-F5AB-D654-1CB32725C609}"/>
              </a:ext>
            </a:extLst>
          </p:cNvPr>
          <p:cNvSpPr txBox="1">
            <a:spLocks noGrp="1" noRot="1" noMove="1" noResize="1" noEditPoints="1" noAdjustHandles="1" noChangeArrowheads="1" noChangeShapeType="1"/>
          </p:cNvSpPr>
          <p:nvPr/>
        </p:nvSpPr>
        <p:spPr bwMode="auto">
          <a:xfrm>
            <a:off x="628650" y="6319838"/>
            <a:ext cx="7886700" cy="369887"/>
          </a:xfrm>
          <a:prstGeom prst="rect">
            <a:avLst/>
          </a:prstGeom>
          <a:solidFill>
            <a:srgbClr val="EFCD9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EFCD9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E1AC25CA-01A2-C743-93DF-51F6AD779AA7}"/>
              </a:ext>
            </a:extLst>
          </p:cNvPr>
          <p:cNvSpPr>
            <a:spLocks noGrp="1"/>
          </p:cNvSpPr>
          <p:nvPr>
            <p:ph type="title"/>
          </p:nvPr>
        </p:nvSpPr>
        <p:spPr>
          <a:xfrm>
            <a:off x="628650" y="365125"/>
            <a:ext cx="7886700" cy="615950"/>
          </a:xfrm>
          <a:solidFill>
            <a:srgbClr val="EFCD9F"/>
          </a:solidFill>
          <a:ln>
            <a:solidFill>
              <a:schemeClr val="accent6">
                <a:lumMod val="75000"/>
              </a:schemeClr>
            </a:solidFill>
          </a:ln>
        </p:spPr>
        <p:txBody>
          <a:bodyPr rtlCol="0">
            <a:normAutofit/>
          </a:bodyPr>
          <a:lstStyle/>
          <a:p>
            <a:pPr algn="ctr" eaLnBrk="1" fontAlgn="auto" hangingPunct="1">
              <a:spcAft>
                <a:spcPts val="0"/>
              </a:spcAft>
              <a:defRPr/>
            </a:pPr>
            <a:r>
              <a:rPr lang="en-GB" sz="3000" b="1" dirty="0">
                <a:latin typeface="Arial" panose="020B0604020202020204" pitchFamily="34" charset="0"/>
                <a:cs typeface="Arial" panose="020B0604020202020204" pitchFamily="34" charset="0"/>
              </a:rPr>
              <a:t>Next Session</a:t>
            </a:r>
            <a:endParaRPr lang="en-GB" b="1" dirty="0">
              <a:latin typeface="Arial" panose="020B0604020202020204" pitchFamily="34" charset="0"/>
              <a:cs typeface="Arial" panose="020B0604020202020204" pitchFamily="34" charset="0"/>
            </a:endParaRPr>
          </a:p>
        </p:txBody>
      </p:sp>
      <p:sp>
        <p:nvSpPr>
          <p:cNvPr id="97284" name="Content Placeholder 2">
            <a:extLst>
              <a:ext uri="{FF2B5EF4-FFF2-40B4-BE49-F238E27FC236}">
                <a16:creationId xmlns:a16="http://schemas.microsoft.com/office/drawing/2014/main" id="{AE3CAAE6-CCA2-8E17-B2BC-A4344F1EC36F}"/>
              </a:ext>
            </a:extLst>
          </p:cNvPr>
          <p:cNvSpPr>
            <a:spLocks noGrp="1" noChangeArrowheads="1"/>
          </p:cNvSpPr>
          <p:nvPr>
            <p:ph idx="1"/>
          </p:nvPr>
        </p:nvSpPr>
        <p:spPr>
          <a:xfrm>
            <a:off x="628650" y="1252538"/>
            <a:ext cx="7886700" cy="4352925"/>
          </a:xfrm>
        </p:spPr>
        <p:txBody>
          <a:bodyPr/>
          <a:lstStyle/>
          <a:p>
            <a:pPr marL="457200" indent="-457200" eaLnBrk="1" hangingPunct="1">
              <a:lnSpc>
                <a:spcPct val="150000"/>
              </a:lnSpc>
              <a:buFont typeface="+mj-lt"/>
              <a:buAutoNum type="arabicPeriod"/>
            </a:pPr>
            <a:r>
              <a:rPr lang="en-US" altLang="en-US" dirty="0">
                <a:latin typeface="Arial" panose="020B0604020202020204" pitchFamily="34" charset="0"/>
                <a:cs typeface="Arial" panose="020B0604020202020204" pitchFamily="34" charset="0"/>
              </a:rPr>
              <a:t>Read the following sections of your book for the next session</a:t>
            </a:r>
          </a:p>
          <a:p>
            <a:pPr marL="685800" lvl="1" indent="-342900" eaLnBrk="1" hangingPunct="1">
              <a:lnSpc>
                <a:spcPct val="150000"/>
              </a:lnSpc>
              <a:buFont typeface="+mj-lt"/>
              <a:buAutoNum type="alphaLcParenR"/>
            </a:pPr>
            <a:r>
              <a:rPr lang="en-US" altLang="en-US" dirty="0">
                <a:latin typeface="Arial" panose="020B0604020202020204" pitchFamily="34" charset="0"/>
                <a:cs typeface="Arial" panose="020B0604020202020204" pitchFamily="34" charset="0"/>
              </a:rPr>
              <a:t>Chapter 3: The Hive</a:t>
            </a:r>
          </a:p>
          <a:p>
            <a:pPr marL="685800" lvl="1" indent="-342900" eaLnBrk="1" hangingPunct="1">
              <a:lnSpc>
                <a:spcPct val="150000"/>
              </a:lnSpc>
              <a:buFont typeface="+mj-lt"/>
              <a:buAutoNum type="alphaLcParenR"/>
            </a:pPr>
            <a:r>
              <a:rPr lang="en-US" altLang="en-US" dirty="0">
                <a:latin typeface="Arial" panose="020B0604020202020204" pitchFamily="34" charset="0"/>
                <a:cs typeface="Arial" panose="020B0604020202020204" pitchFamily="34" charset="0"/>
              </a:rPr>
              <a:t>We are going to be learning about the parts and workings of the beehive</a:t>
            </a:r>
          </a:p>
          <a:p>
            <a:pPr marL="342900" lvl="1" indent="0" eaLnBrk="1" hangingPunct="1">
              <a:lnSpc>
                <a:spcPct val="150000"/>
              </a:lnSpc>
              <a:buNone/>
            </a:pPr>
            <a:endParaRPr lang="en-US" altLang="en-US" dirty="0">
              <a:latin typeface="Arial" panose="020B0604020202020204" pitchFamily="34" charset="0"/>
              <a:cs typeface="Arial" panose="020B0604020202020204" pitchFamily="34" charset="0"/>
            </a:endParaRPr>
          </a:p>
          <a:p>
            <a:pPr marL="685800" lvl="1" indent="-342900" eaLnBrk="1" hangingPunct="1">
              <a:lnSpc>
                <a:spcPct val="150000"/>
              </a:lnSpc>
              <a:buFont typeface="+mj-lt"/>
              <a:buAutoNum type="arabicPeriod"/>
            </a:pPr>
            <a:endParaRPr lang="en-US" altLang="en-US" dirty="0">
              <a:latin typeface="Arial" panose="020B0604020202020204" pitchFamily="34" charset="0"/>
              <a:cs typeface="Arial" panose="020B0604020202020204" pitchFamily="34" charset="0"/>
            </a:endParaRPr>
          </a:p>
          <a:p>
            <a:pPr marL="457200" indent="-457200" eaLnBrk="1" hangingPunct="1">
              <a:lnSpc>
                <a:spcPct val="150000"/>
              </a:lnSpc>
              <a:buFont typeface="+mj-lt"/>
              <a:buAutoNum type="arabicPeriod"/>
            </a:pPr>
            <a:r>
              <a:rPr lang="en-US" altLang="en-US" sz="2000" dirty="0">
                <a:latin typeface="Arial" panose="020B0604020202020204" pitchFamily="34" charset="0"/>
                <a:cs typeface="Arial" panose="020B0604020202020204" pitchFamily="34" charset="0"/>
              </a:rPr>
              <a:t>Date of next session – 1/3/23 In Ashford </a:t>
            </a:r>
            <a:r>
              <a:rPr lang="en-US" altLang="en-US" sz="2000" dirty="0" err="1">
                <a:latin typeface="Arial" panose="020B0604020202020204" pitchFamily="34" charset="0"/>
                <a:cs typeface="Arial" panose="020B0604020202020204" pitchFamily="34" charset="0"/>
              </a:rPr>
              <a:t>Carbonel</a:t>
            </a:r>
            <a:r>
              <a:rPr lang="en-US" altLang="en-US" sz="2000" dirty="0">
                <a:latin typeface="Arial" panose="020B0604020202020204" pitchFamily="34" charset="0"/>
                <a:cs typeface="Arial" panose="020B0604020202020204" pitchFamily="34" charset="0"/>
              </a:rPr>
              <a:t> Hall </a:t>
            </a:r>
          </a:p>
          <a:p>
            <a:pPr marL="457200" indent="-457200" eaLnBrk="1" hangingPunct="1">
              <a:buFont typeface="+mj-lt"/>
              <a:buAutoNum type="arabicPeriod"/>
            </a:pPr>
            <a:endParaRPr lang="en-US" altLang="en-US" sz="1700" dirty="0">
              <a:latin typeface="Arial" panose="020B0604020202020204" pitchFamily="34" charset="0"/>
              <a:cs typeface="Arial" panose="020B0604020202020204" pitchFamily="34" charset="0"/>
            </a:endParaRPr>
          </a:p>
        </p:txBody>
      </p:sp>
      <p:sp>
        <p:nvSpPr>
          <p:cNvPr id="125957" name="Slide Number Placeholder 6">
            <a:extLst>
              <a:ext uri="{FF2B5EF4-FFF2-40B4-BE49-F238E27FC236}">
                <a16:creationId xmlns:a16="http://schemas.microsoft.com/office/drawing/2014/main" id="{98A1C771-A58E-4FB3-AF38-60FEF46AC471}"/>
              </a:ext>
            </a:extLst>
          </p:cNvPr>
          <p:cNvSpPr>
            <a:spLocks noGrp="1" noRot="1" noMove="1" noResize="1" noEditPoints="1" noAdjustHandles="1" noChangeArrowheads="1" noChangeShapeType="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ED10F3B-1085-4002-872A-75483C329AB2}" type="slidenum">
              <a:rPr kumimoji="0" lang="en-GB" altLang="en-US"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GB"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5958" name="Footer Placeholder 2">
            <a:extLst>
              <a:ext uri="{FF2B5EF4-FFF2-40B4-BE49-F238E27FC236}">
                <a16:creationId xmlns:a16="http://schemas.microsoft.com/office/drawing/2014/main" id="{5A33F993-352A-883E-F3BD-419AF7E5A18C}"/>
              </a:ext>
            </a:extLst>
          </p:cNvPr>
          <p:cNvSpPr txBox="1">
            <a:spLocks noGrp="1" noRot="1" noMove="1" noResize="1" noEditPoints="1" noAdjustHandles="1" noChangeArrowheads="1" noChangeShapeType="1"/>
          </p:cNvSpPr>
          <p:nvPr/>
        </p:nvSpPr>
        <p:spPr bwMode="auto">
          <a:xfrm>
            <a:off x="2411413" y="6249988"/>
            <a:ext cx="41767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Session 3: Beekeeping Year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72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728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728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728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119810" name="Video 65540" descr="A bee on a leaf&#10;&#10;Description automatically generated with medium confidence">
            <a:extLst>
              <a:ext uri="{FF2B5EF4-FFF2-40B4-BE49-F238E27FC236}">
                <a16:creationId xmlns:a16="http://schemas.microsoft.com/office/drawing/2014/main" id="{4A884C7F-1281-B071-AA61-2CD2FC922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285"/>
          <a:stretch>
            <a:fillRect/>
          </a:stretch>
        </p:blipFill>
        <p:spPr bwMode="auto">
          <a:xfrm>
            <a:off x="-1588" y="857250"/>
            <a:ext cx="914400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Rectangle 3">
            <a:extLst>
              <a:ext uri="{FF2B5EF4-FFF2-40B4-BE49-F238E27FC236}">
                <a16:creationId xmlns:a16="http://schemas.microsoft.com/office/drawing/2014/main" id="{C277AC9A-888D-CEF4-5D3F-1E8737555387}"/>
              </a:ext>
            </a:extLst>
          </p:cNvPr>
          <p:cNvSpPr>
            <a:spLocks noGrp="1" noChangeArrowheads="1"/>
          </p:cNvSpPr>
          <p:nvPr>
            <p:ph type="subTitle" idx="4294967295"/>
          </p:nvPr>
        </p:nvSpPr>
        <p:spPr>
          <a:xfrm>
            <a:off x="825500" y="3911600"/>
            <a:ext cx="7543800" cy="962025"/>
          </a:xfrm>
          <a:effectLst>
            <a:outerShdw blurRad="50800" dist="38100" dir="2700000" algn="tl" rotWithShape="0">
              <a:prstClr val="black">
                <a:alpha val="40000"/>
              </a:prstClr>
            </a:outerShdw>
          </a:effectLst>
        </p:spPr>
        <p:txBody>
          <a:bodyPr>
            <a:normAutofit/>
          </a:bodyPr>
          <a:lstStyle/>
          <a:p>
            <a:pPr marL="0" indent="0" algn="ctr">
              <a:buFont typeface="Arial" panose="020B0604020202020204" pitchFamily="34" charset="0"/>
              <a:buNone/>
              <a:defRPr/>
            </a:pPr>
            <a:r>
              <a:rPr lang="en-GB" altLang="en-US" b="1" u="sng" dirty="0">
                <a:solidFill>
                  <a:srgbClr val="FFFFFF"/>
                </a:solidFill>
              </a:rPr>
              <a:t>Questions?</a:t>
            </a:r>
          </a:p>
          <a:p>
            <a:pPr marL="0" indent="0" algn="ctr">
              <a:buFont typeface="Arial" panose="020B0604020202020204" pitchFamily="34" charset="0"/>
              <a:buNone/>
              <a:defRPr/>
            </a:pPr>
            <a:endParaRPr lang="en-GB" altLang="en-US" b="1" u="sng" dirty="0">
              <a:solidFill>
                <a:srgbClr val="FFFFFF"/>
              </a:solidFill>
            </a:endParaRPr>
          </a:p>
        </p:txBody>
      </p:sp>
      <p:sp>
        <p:nvSpPr>
          <p:cNvPr id="119812" name="Slide Number Placeholder 5">
            <a:extLst>
              <a:ext uri="{FF2B5EF4-FFF2-40B4-BE49-F238E27FC236}">
                <a16:creationId xmlns:a16="http://schemas.microsoft.com/office/drawing/2014/main" id="{21E9D3C0-124D-9071-F4E2-2DA036ABC132}"/>
              </a:ext>
            </a:extLst>
          </p:cNvPr>
          <p:cNvSpPr>
            <a:spLocks noGrp="1" noChangeArrowheads="1"/>
          </p:cNvSpPr>
          <p:nvPr>
            <p:ph type="sldNum" sz="quarter" idx="12"/>
          </p:nvPr>
        </p:nvSpPr>
        <p:spPr bwMode="auto">
          <a:xfrm>
            <a:off x="6457950" y="5624513"/>
            <a:ext cx="20574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ts val="450"/>
              </a:spcAft>
              <a:buClrTx/>
              <a:buSzTx/>
              <a:buFontTx/>
              <a:buNone/>
              <a:tabLst/>
              <a:defRPr/>
            </a:pPr>
            <a:fld id="{D1D9AB83-C653-40C4-81BE-26EFE2800B91}" type="slidenum">
              <a:rPr kumimoji="0" lang="en-GB" alt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ts val="450"/>
                </a:spcAft>
                <a:buClrTx/>
                <a:buSzTx/>
                <a:buFontTx/>
                <a:buNone/>
                <a:tabLst/>
                <a:defRPr/>
              </a:pPr>
              <a:t>28</a:t>
            </a:fld>
            <a:endParaRPr kumimoji="0" lang="en-GB" alt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spd="med">
    <p:fade thruBlk="1"/>
  </p:transition>
</p:sld>
</file>

<file path=ppt/theme/theme1.xml><?xml version="1.0" encoding="utf-8"?>
<a:theme xmlns:a="http://schemas.openxmlformats.org/drawingml/2006/main" name="1_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248D71FB-A980-49DC-851C-B7642F75D036}" vid="{A293742D-E1AF-445D-84B2-615AE1680545}"/>
    </a:ext>
  </a:extLst>
</a:theme>
</file>

<file path=ppt/theme/theme2.xml><?xml version="1.0" encoding="utf-8"?>
<a:theme xmlns:a="http://schemas.openxmlformats.org/drawingml/2006/main" name="3_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248D71FB-A980-49DC-851C-B7642F75D036}" vid="{A293742D-E1AF-445D-84B2-615AE168054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Apex</Template>
  <TotalTime>11537</TotalTime>
  <Words>1196</Words>
  <Application>Microsoft Office PowerPoint</Application>
  <PresentationFormat>On-screen Show (4:3)</PresentationFormat>
  <Paragraphs>285</Paragraphs>
  <Slides>28</Slides>
  <Notes>28</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2</vt:i4>
      </vt:variant>
      <vt:variant>
        <vt:lpstr>Slide Titles</vt:lpstr>
      </vt:variant>
      <vt:variant>
        <vt:i4>28</vt:i4>
      </vt:variant>
    </vt:vector>
  </HeadingPairs>
  <TitlesOfParts>
    <vt:vector size="36" baseType="lpstr">
      <vt:lpstr>Arial</vt:lpstr>
      <vt:lpstr>Calibri</vt:lpstr>
      <vt:lpstr>Calibri Light</vt:lpstr>
      <vt:lpstr>Times New Roman</vt:lpstr>
      <vt:lpstr>1_Theme1</vt:lpstr>
      <vt:lpstr>3_Theme1</vt:lpstr>
      <vt:lpstr>Chart</vt:lpstr>
      <vt:lpstr>Visio</vt:lpstr>
      <vt:lpstr> Ludlow &amp; District Beekeepers Association </vt:lpstr>
      <vt:lpstr>Aims and Objectives</vt:lpstr>
      <vt:lpstr>Seasonal Changes on Population</vt:lpstr>
      <vt:lpstr>Record Card for Beekeeping</vt:lpstr>
      <vt:lpstr>Autumn – September to November</vt:lpstr>
      <vt:lpstr>Other Autumn Operations</vt:lpstr>
      <vt:lpstr>How a Feeder Works</vt:lpstr>
      <vt:lpstr>Hive Feeders for Autumn Bulk Feeding</vt:lpstr>
      <vt:lpstr>Autumn – Winter Preparation</vt:lpstr>
      <vt:lpstr>Mouse Guards</vt:lpstr>
      <vt:lpstr>Prepare for poor weather!</vt:lpstr>
      <vt:lpstr>Winter</vt:lpstr>
      <vt:lpstr>Winter Oxalic Treatment </vt:lpstr>
      <vt:lpstr>Winter: December to February</vt:lpstr>
      <vt:lpstr>Coffee</vt:lpstr>
      <vt:lpstr>Winter</vt:lpstr>
      <vt:lpstr>Spring: March to May</vt:lpstr>
      <vt:lpstr>Other Spring Tasks</vt:lpstr>
      <vt:lpstr>The Beekeeper’s Year – Busy months…</vt:lpstr>
      <vt:lpstr>The Beekeeper’s Year – Busy months…</vt:lpstr>
      <vt:lpstr>Summer: June to August</vt:lpstr>
      <vt:lpstr>The Beekeeper’s Year – Still Busy!</vt:lpstr>
      <vt:lpstr>The Beekeeper’s Year – Still Busy!</vt:lpstr>
      <vt:lpstr>Extraction and Storage</vt:lpstr>
      <vt:lpstr>Uniting Two Colonies</vt:lpstr>
      <vt:lpstr>Quick Quiz</vt:lpstr>
      <vt:lpstr>Next Session</vt:lpstr>
      <vt:lpstr>PowerPoint Presentation</vt:lpstr>
    </vt:vector>
  </TitlesOfParts>
  <Company>Picos Consulting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S5 - Beekeeping Year</dc:title>
  <dc:subject>BBKA Introduction to Beekeeping</dc:subject>
  <dc:creator>Ivor Davis</dc:creator>
  <cp:lastModifiedBy>cc ddd</cp:lastModifiedBy>
  <cp:revision>415</cp:revision>
  <cp:lastPrinted>1601-01-01T00:00:00Z</cp:lastPrinted>
  <dcterms:created xsi:type="dcterms:W3CDTF">2005-07-13T11:07:33Z</dcterms:created>
  <dcterms:modified xsi:type="dcterms:W3CDTF">2023-02-23T09:50:36Z</dcterms:modified>
  <cp:category>© BBKA January 2010</cp:category>
  <cp:contentStatus>Final v1.0</cp:contentStatus>
</cp:coreProperties>
</file>