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99" r:id="rId2"/>
    <p:sldMasterId id="2147483711" r:id="rId3"/>
    <p:sldMasterId id="2147483723" r:id="rId4"/>
  </p:sldMasterIdLst>
  <p:notesMasterIdLst>
    <p:notesMasterId r:id="rId26"/>
  </p:notesMasterIdLst>
  <p:handoutMasterIdLst>
    <p:handoutMasterId r:id="rId27"/>
  </p:handoutMasterIdLst>
  <p:sldIdLst>
    <p:sldId id="285" r:id="rId5"/>
    <p:sldId id="302" r:id="rId6"/>
    <p:sldId id="321" r:id="rId7"/>
    <p:sldId id="362" r:id="rId8"/>
    <p:sldId id="364" r:id="rId9"/>
    <p:sldId id="352" r:id="rId10"/>
    <p:sldId id="305" r:id="rId11"/>
    <p:sldId id="361" r:id="rId12"/>
    <p:sldId id="351" r:id="rId13"/>
    <p:sldId id="365" r:id="rId14"/>
    <p:sldId id="288" r:id="rId15"/>
    <p:sldId id="363" r:id="rId16"/>
    <p:sldId id="355" r:id="rId17"/>
    <p:sldId id="356" r:id="rId18"/>
    <p:sldId id="357" r:id="rId19"/>
    <p:sldId id="358" r:id="rId20"/>
    <p:sldId id="313" r:id="rId21"/>
    <p:sldId id="320" r:id="rId22"/>
    <p:sldId id="350" r:id="rId23"/>
    <p:sldId id="349" r:id="rId24"/>
    <p:sldId id="348" r:id="rId2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3218" autoAdjust="0"/>
    <p:restoredTop sz="72967" autoAdjust="0"/>
  </p:normalViewPr>
  <p:slideViewPr>
    <p:cSldViewPr>
      <p:cViewPr varScale="1">
        <p:scale>
          <a:sx n="86" d="100"/>
          <a:sy n="86" d="100"/>
        </p:scale>
        <p:origin x="14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-946"/>
    </p:cViewPr>
  </p:sorterViewPr>
  <p:notesViewPr>
    <p:cSldViewPr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44AFA518-ED0A-4065-A5C1-81F6949DFE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52C05F6C-5AF9-4BE5-918A-A55D041058D0}" type="datetimeFigureOut">
              <a:rPr lang="en-US"/>
              <a:pPr>
                <a:defRPr/>
              </a:pPr>
              <a:t>2/13/2023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30D501C9-734A-416A-84CE-1AC9655CDF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8AC8AA86-352B-32D9-C4C9-F23A6E31E1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38375" y="514350"/>
            <a:ext cx="1619250" cy="1214438"/>
          </a:xfrm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41F9E19A-BBE1-757C-5A63-059605EAD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85950"/>
            <a:ext cx="7315200" cy="3086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F351B313-903A-8E47-EAD6-E42C8F7567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61D45E-13CF-403B-840C-DD6CD6EB046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0445BB11-5D19-F291-35BF-15B87A9892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283ED55E-A1B3-E31B-18DC-2A9471A49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2258D909-44C9-54A3-52F5-A6F7B479A9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8883CA-F0B9-4443-9342-D769AEC19B9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D4DB0621-B017-601C-610A-7D185D408B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E398CFDC-F0D8-BD08-B52A-37585398A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236C51DF-54ED-A6EB-BD97-9A19CD9C2B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200E90-FF22-4990-B721-5D36BDF02BE4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BE51A812-D4F7-03C7-885E-D09E2BAEAF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3CA5037A-86B9-F542-9887-3F461DA457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1DD47E57-7011-0642-E174-BC5257FFAA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9A5B029-9C65-4D7F-8FB5-83F4FAFD036F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051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988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144BC2-3777-458C-8890-C5AC9B3B3C36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66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173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509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8C39148F-7AF2-9DD7-AA3C-1049BA611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F3D7CBE5-5549-CF4A-8EFD-EE7FD0DF38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16A790C8-2FCE-D782-BE0A-65A6900AA8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1B7631-930A-4FA4-9D1B-52E12E22B8A9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80D94266-F7F9-3C48-5151-6F85D03106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E753B900-F3E9-6178-9812-5556F6CB2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C553D5C3-A60C-7A90-8776-25388ADB36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7B4A1E0-E3E6-492B-A4FC-FEF6AAB9F495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668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50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07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71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>
            <a:extLst>
              <a:ext uri="{FF2B5EF4-FFF2-40B4-BE49-F238E27FC236}">
                <a16:creationId xmlns:a16="http://schemas.microsoft.com/office/drawing/2014/main" id="{9D730473-6D48-8776-7BE7-4601BF8FC9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>
            <a:extLst>
              <a:ext uri="{FF2B5EF4-FFF2-40B4-BE49-F238E27FC236}">
                <a16:creationId xmlns:a16="http://schemas.microsoft.com/office/drawing/2014/main" id="{AA5BDEC4-6501-A06A-B1B5-B657CD0977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6739" name="Slide Number Placeholder 3">
            <a:extLst>
              <a:ext uri="{FF2B5EF4-FFF2-40B4-BE49-F238E27FC236}">
                <a16:creationId xmlns:a16="http://schemas.microsoft.com/office/drawing/2014/main" id="{B78E5E45-7505-7BDB-219F-F0D87C9556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51B948-9670-47E1-9162-A8F1F320B6C6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>
            <a:extLst>
              <a:ext uri="{FF2B5EF4-FFF2-40B4-BE49-F238E27FC236}">
                <a16:creationId xmlns:a16="http://schemas.microsoft.com/office/drawing/2014/main" id="{115FD6B9-5A2D-3E2B-9024-16FB6A049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8" name="Notes Placeholder 2">
            <a:extLst>
              <a:ext uri="{FF2B5EF4-FFF2-40B4-BE49-F238E27FC236}">
                <a16:creationId xmlns:a16="http://schemas.microsoft.com/office/drawing/2014/main" id="{48D17104-7435-B892-E607-192E41DD68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26979" name="Slide Number Placeholder 3">
            <a:extLst>
              <a:ext uri="{FF2B5EF4-FFF2-40B4-BE49-F238E27FC236}">
                <a16:creationId xmlns:a16="http://schemas.microsoft.com/office/drawing/2014/main" id="{F977E003-4C93-FA7F-CA57-8304B3BE99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CB50E0-EAD5-491B-8153-6F0F4E288E8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6F14238D-815C-8EA4-6FD2-3E62C65AF2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1B7E9721-1434-6E48-C775-AD75359B2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6713911D-90FA-EBA9-E669-8F1A53A3CE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6C394D-CC2C-45DB-BFF6-39488BD43DA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B6943DC5-CB1F-13BF-A908-3B4B25E4CB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9D3BF6-3EC7-4F4B-B7D8-83A6BDC277E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835" name="Slide Image Placeholder 1">
            <a:extLst>
              <a:ext uri="{FF2B5EF4-FFF2-40B4-BE49-F238E27FC236}">
                <a16:creationId xmlns:a16="http://schemas.microsoft.com/office/drawing/2014/main" id="{E3673774-D878-658A-78C2-2A8A73C2E3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Notes Placeholder 2">
            <a:extLst>
              <a:ext uri="{FF2B5EF4-FFF2-40B4-BE49-F238E27FC236}">
                <a16:creationId xmlns:a16="http://schemas.microsoft.com/office/drawing/2014/main" id="{DE8D2D0F-B1C1-DBA1-0F1F-FCADF229C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20837" name="Slide Number Placeholder 3">
            <a:extLst>
              <a:ext uri="{FF2B5EF4-FFF2-40B4-BE49-F238E27FC236}">
                <a16:creationId xmlns:a16="http://schemas.microsoft.com/office/drawing/2014/main" id="{3C2C2530-6B8E-4F8D-7A09-8043E0E5E9A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8A123F-44AB-40EC-9D76-7AA14B38DF7E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409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B59D0-F4FD-4F14-A1EF-7717F423D9AF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A570C-0DFE-499E-A14A-81A8D84979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D02A0-EBD0-4F31-A557-5694F62A6163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BB4CE-1975-442F-8F54-A65B4E89D0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7DA44-7476-4599-8B17-A7440090B035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25269-7D9E-47AF-A7F4-24B0658B95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8817C-3590-48D4-B850-A9BC97A54217}" type="datetime1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12C9A-DB83-48C4-9296-78C408886B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4AD39-4272-47A9-89CA-C246B36E1DE6}" type="datetime1">
              <a:rPr lang="en-GB" smtClean="0"/>
              <a:t>13/02/2023</a:t>
            </a:fld>
            <a:endParaRPr lang="en-GB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6DA8B-119E-41BC-8C7B-222AE46697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54952-2164-4A5F-B757-D2F9150663DE}" type="datetime1">
              <a:rPr lang="en-GB" smtClean="0"/>
              <a:t>13/02/2023</a:t>
            </a:fld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442A0-8B71-4E2C-820C-B3854EE427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FBEFD-7C12-4673-8183-27AC30C3BBF6}" type="datetime1">
              <a:rPr lang="en-GB" smtClean="0"/>
              <a:t>13/02/2023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AC962-3184-4FEE-A9EB-2E84823CA0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F82B6-F13D-4ADD-B2D0-8CD8C92BB541}" type="datetime1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A7EFF-E57B-4A7E-9BF2-4D43CE4B44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0674C-EAEB-4AE2-9929-687AFAE81D4A}" type="datetime1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94F9D-8FA2-4EAC-876B-2C5CC8629E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6469D-6A78-4569-837D-AD8C32C0CD6B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D0420-D9DC-4B8C-8F92-3B7BFD47C6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42806-7192-44F8-BD9F-848C5ABA2845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DBACF-6FC0-484C-A850-7DA59ACAF5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26716-5F4C-83CC-20DF-6B3CCD94F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55147-A82D-4415-BEC3-47439A6FF7EF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5DA67-2EE7-B945-C9C5-035AFE43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EBC0A-117F-65BF-C520-33C9D9EF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85C91-F0D0-4BD7-BB24-841E254D569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24419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C3CC4-73CF-9B4E-C8CE-76DF4673D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93991-060D-40FA-BBED-49DF5DA05F48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38D43-1225-422A-15C8-25223DB16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AA6ED-9B4E-638B-064D-0DDAD8ED3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983D3-0684-4FE8-8A67-16F1C03850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567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3F00D-2515-8018-0EDE-5A66F30ED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B104E-4D53-4113-8495-959C97DB949C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921FC-B4AB-ABA0-04AC-06451DE95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E2C9B-E97A-4ACD-19E8-0CF5EE689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BBA82-234C-4C18-ACD0-196C3A5D67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2512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77ABD-3A69-EB17-5D06-F3AB53199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FD3F3-99CD-462D-93A0-FE2D57D353AE}" type="datetime1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AF73D4-3680-7876-B91D-3BC9A9689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F1A12D-B233-4D1E-B00B-07DB441F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1249-F672-40A9-9C91-288F4F11C4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7031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B8C5F-DA4A-A534-EF08-243EE035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10DA3-C3D6-4D43-85CF-0D4CFB819B2D}" type="datetime1">
              <a:rPr lang="en-GB" smtClean="0"/>
              <a:t>13/02/2023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B97655-FE61-B912-17A8-6DBD3F27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69C6E9-0606-AB7F-4ABF-38F6E5B86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AD9CF-8D65-4843-944D-5F5F75E85A9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7829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40D358-D9AC-C8FD-CACD-9E70AB75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89935-C9C2-4534-BCEA-EF922F256BF6}" type="datetime1">
              <a:rPr lang="en-GB" smtClean="0"/>
              <a:t>13/02/2023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D9095-7175-855B-7EFE-2E23826F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F4F52D-E26D-20F7-25D1-576DABB50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8B71D-B0C6-4ABF-A05E-B068E341A4C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77877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F7DB01-AAA8-86EC-37D9-68C5EC821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F92CC-6AA4-43BD-96EE-47E51927DFBE}" type="datetime1">
              <a:rPr lang="en-GB" smtClean="0"/>
              <a:t>13/02/2023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D985D5-45AF-5997-B8C0-99219159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51D43-C2D3-EBAD-2157-597651A8B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7F375-CDFC-4AEE-B518-4DE176ACAED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6280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13CD9-EA8A-E21A-A746-09640D70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4A940-BBD1-4EEA-97AA-86022B99888D}" type="datetime1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985B1-8B28-CCAE-8458-EF11B1858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D4E32-33B6-D666-00AB-C1A4A232F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1BCF7-841B-4CEF-831E-0A850B5A0C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9206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FE53E-E77D-8A6B-6193-8F6C0B84C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94407-6863-4DD1-A616-232E1BA0E9E0}" type="datetime1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7512C-366E-0D30-7CE9-B6F5EEDB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E869D-7E92-6F0D-D91E-DE7D40539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3B3CC-43C9-4DAF-AB1A-569E8ED7F98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4352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68146-FFE9-1ABB-8277-6B0B33B1A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40FA8-B9D9-4487-9AE4-8F5293E53C06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5BEB4-4D8E-B777-9D81-A5DE3D98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AF781-FC9B-E75F-0D1E-B9CA9F8F5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3FD75-D247-457C-8F7D-3E33B1E946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64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C7207-2F96-D5BE-0E50-514D947DB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AB1FC-2F03-4E28-8E89-C8DE948AAD6C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90CBA-6700-3CD2-C06F-C26BC8D27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66A19-26D2-C493-899E-716E14205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EA19B-D047-464A-9C56-A43254BFE47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3679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532EC-6441-C1F9-486A-7FEA1773C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C5E2C-78D3-93D0-5CCB-4C1922C6C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E70B8-A335-5278-71ED-0A81DF75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79305-5F05-487A-8DE1-F2984BB133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4425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12F64-9128-59FD-82B3-785BA6473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B8C0A-59CE-9B0F-6DBA-08286C62D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A9C4B-E833-1C34-F37D-0BC011558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6369B-1A36-4F5B-89D5-96FDF50D1E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50028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83BC8-4677-727B-73C1-C9BDC759B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A6B60-E438-1933-853B-D4D98BC15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D5925-9847-BEC6-A2DA-FFE69C521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1E619-26C5-4D90-91BF-B3EABD901E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8835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5CC35-2F5F-36CA-92C3-846F04805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9302C-67F6-39B8-4903-73F329FE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18D2E-0F1A-7529-0C83-8E38FCBEB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E2963-E06D-4EC9-A013-AC9CE30E1B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2424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3354E-6E80-FBF7-29EF-23F5A0BF0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C86AC-DFA0-F721-ADF1-1F28B247A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D353D-818D-B982-D443-4B8D6BB7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B7E8E-72BA-4337-9B45-D88064E474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93821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D4AA7-6F08-4F20-F2C0-11C53288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09878-AC3D-ADB9-C408-589C71E82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5C803F-238A-2879-EF16-619BD3756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E3582-3658-40CA-8874-F3E1BD26800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311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15CC4E-494E-7564-6B0B-F804F006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5C0D29-C6A0-0381-438B-B242315C4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B0701-B916-4A45-B4D8-3454BD15D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14BBD-879E-4292-ACCD-881E8E7797F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44972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D52FC3-0705-73D9-B390-EFCCE0A17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9CB26-9ADE-1D8F-73BB-4DC175D64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0D38DF-5AD2-5819-C415-1FF132B4D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FBEAC-38DF-4DA6-8A1B-76EED813FF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4596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61D1D-F422-3651-5CC6-91B9FD7E9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B8AEE-CACB-3A94-E72A-7EEDCEE2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D2E41-493C-D9EE-0588-EA1A4951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EC6D6-B98D-4A3D-894B-5AAA0B75A1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38580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6F11D-15EB-A5C7-A554-DD7D24E9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22394-5CA3-BA74-2FB7-6759B665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7D593-B961-D9DB-D0FB-45CFE495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E89BB-FE98-4E6B-8971-74A8B26AE10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17265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266AA-DAAF-A723-C9AB-910FA28B3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E4B70-B93E-80E7-AC7C-E01BF3CF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5F85F-D629-3584-9191-C7E0474C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E7BB0-2ECF-4F7B-A6FD-6B266BEA8A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55046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CFB44-C251-F983-8C47-C4237B64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81F2A-E1DD-2AAF-19BD-2D8F79141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E756B-746D-BD51-0ACD-EC9713F3D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AB5B5-1861-475F-B82C-EC90CBB98B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51901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922DE-2798-BF24-B517-AD3C1F37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B759-9549-86AA-5FFE-48544858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EA0A2-4CDB-FA9F-64AD-694F87C33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C6461-D5D4-4419-8757-343826D14A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0382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BC7A8-ECB9-901B-60AD-9DA5601C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E6307-BB9E-8705-855C-4B5222D4E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437EC-3CEA-839A-C589-97574172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DA468-CCDE-4674-90DD-C55F615AE53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79112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79658-33DF-BF5F-A071-E5CCC564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9921E-C240-9403-7795-250996D2C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C4A48-A34E-89CE-E316-230E764F6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DECA0-42E3-4A06-90BA-58D00BF06B5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56545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78D790-74F9-49BA-01E0-1D8AD0DAF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AF7CE-3952-46AB-6774-A88233519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3AFD45-5F84-42D1-4143-EE782C8FC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87628-6F96-4718-8FDE-2F67B828C2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75157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DBC95-B1E5-04B6-FE7A-C75EF031F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D0C26B-0751-3767-6DDC-461F4229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46EC04-8D82-E579-91D1-6948D196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F755E-6C7B-4686-AB78-9E37ABCC2D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47650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347AD9-C25C-47E9-E04A-572AC59D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B1A09F-6DD1-25F2-0E47-3CD42B57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C0092-120A-3F58-8454-202A8F360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1DB59-152D-4E31-9840-B83DCDC178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45349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AA317-74CE-8624-38E0-FDD7CC3D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7E75-400A-C424-192E-75DF5A8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2C742-F2F1-22DE-F1A5-AFB0965EE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577E9-2BC0-4F39-80D4-3AF033DC146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45627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CF36B-5B4F-7D80-1624-123DB66A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069D5-4723-7CB2-FB18-568D997E6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1BAFB-C158-F975-506A-56005C8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1460E-A1EC-4312-A703-632E6FABD6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17888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74A79-CD56-712E-832E-B8C55B42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8C803-C53D-92BD-4BDE-EA35BFC46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4722A-4693-9BD2-D03C-D0C41EFB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A394E-4742-4E4B-9E46-BC81FD1A53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3867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333EB-5DBE-72F1-BC30-AFA1A6CD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45597-E02F-DA9F-CDC9-95BB5FC6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9582A-1F3F-0F34-37B0-BD8F68ABF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6B98F-BEF4-43A2-A9B9-5C365AC107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8252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07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D073DB9E-0926-4286-AC49-C5FCE1A20AC4}" type="datetime1">
              <a:rPr lang="en-GB" smtClean="0"/>
              <a:t>13/02/2023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09AF2BA3-628F-4985-A74E-311647B777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8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7E315C7E-820E-EF8C-7865-20FA688FF9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AC34716F-D8A8-DE58-575A-C6FC4586D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8782D-42B0-FD21-141F-9249522459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9F754F-AC54-4826-BC09-8271A65B4611}" type="datetime1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1EB9D-5481-30C9-61A3-0B435D9250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46B92-55FA-DFBD-46D3-69EFBEF97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DDE1C1-678A-4141-9A9E-4AA40883651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473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AF7E6FB3-1512-97E3-1D1C-D87B593E6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9DD41F85-5197-EF38-41D2-D04B8D5AE6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66699-0559-CC42-A353-809FF10DC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98E7BA-E472-4F7C-ADC2-586530F5EEC1}" type="datetime1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FE51E-BF8B-8F4F-8472-BFA6AE1E2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59F3E-2ADE-CA47-BF38-3A8D54553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DA40ACEB-0A43-4D61-8CAB-781D23AAA2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7306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1FEAF41D-3FD6-1362-9CCA-D8D0DB8D1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A4084C66-5DF9-3842-148E-28685F60E9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657F5-C933-771D-54D0-BC4FC0866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E09299-6492-4CFE-8906-D6C8FA765D43}" type="datetime1">
              <a:rPr lang="en-GB"/>
              <a:pPr>
                <a:defRPr/>
              </a:pPr>
              <a:t>13/02/2023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63BA7-770B-0DFC-3C9C-4568880F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5AA1C-745D-2175-DB3C-4169D7EB7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A9FAE9-9667-40D4-AE51-418985FCF1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507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9.png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E2FD-8021-BE40-ADF8-73B2737CF13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0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Ludlow &amp; District Beekeepers Association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3E9B9-A95D-5443-ABB0-32B9170F5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Session 1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An Introduction to Beekeeping: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Bees and Beekeeping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4" name="Slide Number Placeholder 6">
            <a:extLst>
              <a:ext uri="{FF2B5EF4-FFF2-40B4-BE49-F238E27FC236}">
                <a16:creationId xmlns:a16="http://schemas.microsoft.com/office/drawing/2014/main" id="{439384E8-946B-01EB-32D6-A6FB6C7A4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33271-7024-4B57-94AC-CD5CD1AEA640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6565" name="Picture 4">
            <a:extLst>
              <a:ext uri="{FF2B5EF4-FFF2-40B4-BE49-F238E27FC236}">
                <a16:creationId xmlns:a16="http://schemas.microsoft.com/office/drawing/2014/main" id="{40814225-4649-F6C3-1F86-561758355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78" y="1988840"/>
            <a:ext cx="2555844" cy="216818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TextBox 3">
            <a:extLst>
              <a:ext uri="{FF2B5EF4-FFF2-40B4-BE49-F238E27FC236}">
                <a16:creationId xmlns:a16="http://schemas.microsoft.com/office/drawing/2014/main" id="{BB0D289B-5203-8F69-5B59-C90B992F2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330950"/>
            <a:ext cx="7886700" cy="369888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7" name="Slide Number Placeholder 6">
            <a:extLst>
              <a:ext uri="{FF2B5EF4-FFF2-40B4-BE49-F238E27FC236}">
                <a16:creationId xmlns:a16="http://schemas.microsoft.com/office/drawing/2014/main" id="{7AA9E6AD-044A-DD14-ADFF-E94052FADE2A}"/>
              </a:ext>
            </a:extLst>
          </p:cNvPr>
          <p:cNvSpPr txBox="1">
            <a:spLocks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943A1-1E95-4AB3-AF82-E56BA1F9E84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8" name="Footer Placeholder 2">
            <a:extLst>
              <a:ext uri="{FF2B5EF4-FFF2-40B4-BE49-F238E27FC236}">
                <a16:creationId xmlns:a16="http://schemas.microsoft.com/office/drawing/2014/main" id="{12296956-1FC4-4D47-2E2C-7181FFA76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64275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1: Bees and Beekeeping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DD172-832F-2820-C07C-E0F8041FD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Introduction – Getting to know you….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0" name="Content Placeholder 2">
            <a:extLst>
              <a:ext uri="{FF2B5EF4-FFF2-40B4-BE49-F238E27FC236}">
                <a16:creationId xmlns:a16="http://schemas.microsoft.com/office/drawing/2014/main" id="{4B721A55-90E2-E003-D7C3-2925E17B5B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Please give a brief introduction of yourself: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do you like people to call you?</a:t>
            </a:r>
          </a:p>
          <a:p>
            <a:pPr marL="800100" lvl="1" indent="-457200" eaLnBrk="1" hangingPunct="1">
              <a:buFont typeface="+mj-lt"/>
              <a:buAutoNum type="arabicPeriod"/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Where do you live?</a:t>
            </a:r>
          </a:p>
          <a:p>
            <a:pPr marL="800100" lvl="1" indent="-457200" eaLnBrk="1" hangingPunct="1">
              <a:buFont typeface="+mj-lt"/>
              <a:buAutoNum type="arabicPeriod"/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prompted your initial interest in beekeeping?</a:t>
            </a:r>
          </a:p>
          <a:p>
            <a:pPr marL="800100" lvl="1" indent="-457200" eaLnBrk="1" hangingPunct="1">
              <a:buFont typeface="+mj-lt"/>
              <a:buAutoNum type="arabicPeriod"/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 do YOU want to keep bees? – Whiteboard exercise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 do people stop beekeeping?</a:t>
            </a:r>
          </a:p>
          <a:p>
            <a:pPr eaLnBrk="1" hangingPunct="1"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6" name="Slide Number Placeholder 6">
            <a:extLst>
              <a:ext uri="{FF2B5EF4-FFF2-40B4-BE49-F238E27FC236}">
                <a16:creationId xmlns:a16="http://schemas.microsoft.com/office/drawing/2014/main" id="{92C5C3A0-461D-DF3E-48B7-5A573BD05D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AAEC2B-72E4-4977-85A8-0390F39074C3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7" name="TextBox 3">
            <a:extLst>
              <a:ext uri="{FF2B5EF4-FFF2-40B4-BE49-F238E27FC236}">
                <a16:creationId xmlns:a16="http://schemas.microsoft.com/office/drawing/2014/main" id="{07709F7D-3CE0-D2FE-63E7-3F7C6EE58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8" name="Slide Number Placeholder 6">
            <a:extLst>
              <a:ext uri="{FF2B5EF4-FFF2-40B4-BE49-F238E27FC236}">
                <a16:creationId xmlns:a16="http://schemas.microsoft.com/office/drawing/2014/main" id="{C5F46C22-BEFD-A27A-C7EF-20383362601B}"/>
              </a:ext>
            </a:extLst>
          </p:cNvPr>
          <p:cNvSpPr txBox="1">
            <a:spLocks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76F47F-D33A-40A5-85B7-DE8DF5F9F3BF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9" name="Footer Placeholder 2">
            <a:extLst>
              <a:ext uri="{FF2B5EF4-FFF2-40B4-BE49-F238E27FC236}">
                <a16:creationId xmlns:a16="http://schemas.microsoft.com/office/drawing/2014/main" id="{F10A32DE-6BF6-90E7-0250-E985D3D5B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6443488"/>
            <a:ext cx="4176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hangingPunc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Session1: Bees and Beekeeping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3">
            <a:extLst>
              <a:ext uri="{FF2B5EF4-FFF2-40B4-BE49-F238E27FC236}">
                <a16:creationId xmlns:a16="http://schemas.microsoft.com/office/drawing/2014/main" id="{DC722DE6-E9EF-2A1F-15C3-B94DB78711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EC3B9E-8DD3-0646-87FE-BD6AFFD2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id="{94747012-8885-BC80-4A6A-87F1A505E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  <a:noFill/>
        </p:spPr>
        <p:txBody>
          <a:bodyPr/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</a:p>
          <a:p>
            <a:pPr marL="0" indent="0" algn="ctr" eaLnBrk="1" hangingPunct="1">
              <a:lnSpc>
                <a:spcPct val="1000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To put beekeeping in context and to provide a realistic perspective on ups and downs of the pastime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 which you are engaging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give you an overview of the bee and beehives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outline the structures and support for beekeepers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Enable you to reflect on bees and beekeeping in its contexts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 will understand the structure of the hive and the basic equipment you will need as beekeepers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look at a hive and the key parts so you know what terminology is applied and can recognise them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3" name="Slide Number Placeholder 6">
            <a:extLst>
              <a:ext uri="{FF2B5EF4-FFF2-40B4-BE49-F238E27FC236}">
                <a16:creationId xmlns:a16="http://schemas.microsoft.com/office/drawing/2014/main" id="{99AADD9A-5E42-A8AC-0293-2E7A98206F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737FB2-EDC6-4244-8119-10B74168370E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614" name="Footer Placeholder 2">
            <a:extLst>
              <a:ext uri="{FF2B5EF4-FFF2-40B4-BE49-F238E27FC236}">
                <a16:creationId xmlns:a16="http://schemas.microsoft.com/office/drawing/2014/main" id="{3ABECC13-5791-C705-E164-18BC0E7C40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1: Bees and Beekeeping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3">
            <a:extLst>
              <a:ext uri="{FF2B5EF4-FFF2-40B4-BE49-F238E27FC236}">
                <a16:creationId xmlns:a16="http://schemas.microsoft.com/office/drawing/2014/main" id="{465A0ACB-333B-6DF1-02CB-C3319450AF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>
              <a:solidFill>
                <a:srgbClr val="EFCD9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4D3FD-680E-251A-3687-DD30FA910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Honey bees and other insects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56" name="Slide Number Placeholder 6">
            <a:extLst>
              <a:ext uri="{FF2B5EF4-FFF2-40B4-BE49-F238E27FC236}">
                <a16:creationId xmlns:a16="http://schemas.microsoft.com/office/drawing/2014/main" id="{1000CA7A-8CFE-FF9B-A71B-E87217DDCE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EC4C89F-4FE8-43CC-A64B-37178DB179EA}" type="slidenum">
              <a:rPr lang="en-GB" altLang="en-US" smtClean="0">
                <a:solidFill>
                  <a:srgbClr val="000000"/>
                </a:solidFill>
              </a:rPr>
              <a:pPr/>
              <a:t>4</a:t>
            </a:fld>
            <a:endParaRPr lang="en-GB" altLang="en-US">
              <a:solidFill>
                <a:srgbClr val="000000"/>
              </a:solidFill>
            </a:endParaRPr>
          </a:p>
        </p:txBody>
      </p:sp>
      <p:pic>
        <p:nvPicPr>
          <p:cNvPr id="74758" name="Picture 4">
            <a:extLst>
              <a:ext uri="{FF2B5EF4-FFF2-40B4-BE49-F238E27FC236}">
                <a16:creationId xmlns:a16="http://schemas.microsoft.com/office/drawing/2014/main" id="{01D41265-A6A6-D83B-966C-6B28B6AF1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928938"/>
            <a:ext cx="1944687" cy="156051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9" name="Picture 8">
            <a:extLst>
              <a:ext uri="{FF2B5EF4-FFF2-40B4-BE49-F238E27FC236}">
                <a16:creationId xmlns:a16="http://schemas.microsoft.com/office/drawing/2014/main" id="{743452A4-F9AF-EC3F-93AC-5AC5E4C7E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2063750"/>
            <a:ext cx="3327400" cy="2457450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0">
            <a:extLst>
              <a:ext uri="{FF2B5EF4-FFF2-40B4-BE49-F238E27FC236}">
                <a16:creationId xmlns:a16="http://schemas.microsoft.com/office/drawing/2014/main" id="{035D6639-477F-9387-64F4-0C3CACCD5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518025"/>
            <a:ext cx="960437" cy="4238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rgbClr val="FF0000"/>
              </a:buClr>
              <a:buFontTx/>
              <a:buNone/>
              <a:defRPr/>
            </a:pPr>
            <a:r>
              <a:rPr lang="en-GB" altLang="en-US" sz="2400" dirty="0">
                <a:solidFill>
                  <a:schemeClr val="accent2"/>
                </a:solidFill>
                <a:latin typeface="+mn-lt"/>
              </a:rPr>
              <a:t>Wasp</a:t>
            </a:r>
            <a:endParaRPr lang="en-GB" altLang="en-US" sz="2400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E0FC4D3C-1463-2018-14C8-D2F9CF45A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516438"/>
            <a:ext cx="1674812" cy="4254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rgbClr val="FF0000"/>
              </a:buClr>
              <a:buFontTx/>
              <a:buNone/>
              <a:defRPr/>
            </a:pPr>
            <a:r>
              <a:rPr lang="en-GB" altLang="en-US" sz="2400" dirty="0">
                <a:solidFill>
                  <a:schemeClr val="accent2"/>
                </a:solidFill>
                <a:latin typeface="+mn-lt"/>
              </a:rPr>
              <a:t>Honey bee</a:t>
            </a:r>
            <a:endParaRPr lang="en-GB" altLang="en-US" sz="2400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D624F5C7-591D-0C3F-B653-9E6E3E360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150" y="4516438"/>
            <a:ext cx="1830388" cy="4254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rgbClr val="FF0000"/>
              </a:buClr>
              <a:buFontTx/>
              <a:buNone/>
              <a:defRPr/>
            </a:pPr>
            <a:r>
              <a:rPr lang="en-GB" altLang="en-US" sz="2400" dirty="0">
                <a:solidFill>
                  <a:schemeClr val="accent2"/>
                </a:solidFill>
                <a:latin typeface="+mn-lt"/>
              </a:rPr>
              <a:t>Bumble bee</a:t>
            </a:r>
            <a:endParaRPr lang="en-GB" altLang="en-US" sz="2400" i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9" name="Picture 8" descr="hornet2.JPG">
            <a:extLst>
              <a:ext uri="{FF2B5EF4-FFF2-40B4-BE49-F238E27FC236}">
                <a16:creationId xmlns:a16="http://schemas.microsoft.com/office/drawing/2014/main" id="{903B1E77-0520-85A7-C9B8-535DFE9BBA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65225"/>
            <a:ext cx="2178050" cy="1316038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1A4253-AE5D-51DD-3F7E-919BE4442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466975"/>
            <a:ext cx="18002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solidFill>
                  <a:schemeClr val="accent2"/>
                </a:solidFill>
                <a:latin typeface="+mn-lt"/>
              </a:rPr>
              <a:t>Hornet</a:t>
            </a:r>
          </a:p>
        </p:txBody>
      </p:sp>
      <p:sp>
        <p:nvSpPr>
          <p:cNvPr id="11" name="Text Box 20">
            <a:extLst>
              <a:ext uri="{FF2B5EF4-FFF2-40B4-BE49-F238E27FC236}">
                <a16:creationId xmlns:a16="http://schemas.microsoft.com/office/drawing/2014/main" id="{BE3320E5-DBC1-8C64-B364-95081D008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5478236"/>
            <a:ext cx="4337050" cy="400050"/>
          </a:xfrm>
          <a:prstGeom prst="rect">
            <a:avLst/>
          </a:prstGeom>
          <a:solidFill>
            <a:srgbClr val="FFFF99"/>
          </a:solidFill>
          <a:ln w="9525">
            <a:solidFill>
              <a:srgbClr val="339933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2000" b="1" dirty="0">
                <a:solidFill>
                  <a:srgbClr val="339933"/>
                </a:solidFill>
                <a:latin typeface="+mn-lt"/>
              </a:rPr>
              <a:t>&lt;  - Queen overwinters alone - &gt;</a:t>
            </a:r>
          </a:p>
        </p:txBody>
      </p:sp>
      <p:sp>
        <p:nvSpPr>
          <p:cNvPr id="12" name="Text Box 21">
            <a:extLst>
              <a:ext uri="{FF2B5EF4-FFF2-40B4-BE49-F238E27FC236}">
                <a16:creationId xmlns:a16="http://schemas.microsoft.com/office/drawing/2014/main" id="{1A6AD22E-742E-3940-EAE0-67F676DE6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5700" y="5481411"/>
            <a:ext cx="3709988" cy="400050"/>
          </a:xfrm>
          <a:prstGeom prst="rect">
            <a:avLst/>
          </a:prstGeom>
          <a:solidFill>
            <a:srgbClr val="FFFF99"/>
          </a:solidFill>
          <a:ln w="9525">
            <a:solidFill>
              <a:srgbClr val="339933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180000" eaLnBrk="1" hangingPunct="1">
              <a:spcBef>
                <a:spcPts val="0"/>
              </a:spcBef>
              <a:buFontTx/>
              <a:buNone/>
              <a:defRPr/>
            </a:pPr>
            <a:r>
              <a:rPr lang="en-GB" altLang="en-US" sz="2000" b="1" dirty="0">
                <a:solidFill>
                  <a:srgbClr val="339933"/>
                </a:solidFill>
                <a:latin typeface="+mn-lt"/>
              </a:rPr>
              <a:t>&lt; Queen overwinters in colony &gt;</a:t>
            </a:r>
          </a:p>
        </p:txBody>
      </p:sp>
      <p:sp>
        <p:nvSpPr>
          <p:cNvPr id="13" name="Text Box 22">
            <a:extLst>
              <a:ext uri="{FF2B5EF4-FFF2-40B4-BE49-F238E27FC236}">
                <a16:creationId xmlns:a16="http://schemas.microsoft.com/office/drawing/2014/main" id="{133EAD7B-AFE6-B4FF-0787-61D18D4D6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4941888"/>
            <a:ext cx="2160588" cy="400050"/>
          </a:xfrm>
          <a:prstGeom prst="rect">
            <a:avLst/>
          </a:prstGeom>
          <a:solidFill>
            <a:srgbClr val="FFFF99"/>
          </a:solidFill>
          <a:ln w="6350">
            <a:solidFill>
              <a:srgbClr val="339933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2000" b="1" dirty="0">
                <a:solidFill>
                  <a:srgbClr val="00B050"/>
                </a:solidFill>
                <a:latin typeface="+mn-lt"/>
              </a:rPr>
              <a:t>&lt; - Carnivorous - &gt;</a:t>
            </a:r>
          </a:p>
        </p:txBody>
      </p:sp>
      <p:sp>
        <p:nvSpPr>
          <p:cNvPr id="14" name="Text Box 23">
            <a:extLst>
              <a:ext uri="{FF2B5EF4-FFF2-40B4-BE49-F238E27FC236}">
                <a16:creationId xmlns:a16="http://schemas.microsoft.com/office/drawing/2014/main" id="{952742D3-192F-1EF5-7A55-B727A181A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4941888"/>
            <a:ext cx="5886450" cy="400050"/>
          </a:xfrm>
          <a:prstGeom prst="rect">
            <a:avLst/>
          </a:prstGeom>
          <a:solidFill>
            <a:srgbClr val="FFFF99"/>
          </a:solidFill>
          <a:ln w="9525">
            <a:solidFill>
              <a:srgbClr val="339933"/>
            </a:solidFill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2000" b="1" dirty="0">
                <a:solidFill>
                  <a:srgbClr val="00B050"/>
                </a:solidFill>
                <a:latin typeface="+mn-lt"/>
              </a:rPr>
              <a:t>&lt; -                    Vegetarian                         - &gt;</a:t>
            </a:r>
          </a:p>
        </p:txBody>
      </p:sp>
      <p:pic>
        <p:nvPicPr>
          <p:cNvPr id="74769" name="Picture 2">
            <a:extLst>
              <a:ext uri="{FF2B5EF4-FFF2-40B4-BE49-F238E27FC236}">
                <a16:creationId xmlns:a16="http://schemas.microsoft.com/office/drawing/2014/main" id="{C578DF1B-D0B5-7431-C5A3-943A1D585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38" y="2743200"/>
            <a:ext cx="2176462" cy="17653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87723FEF-792A-4045-98BE-C0D356A8FE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How many animals?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  <p:pic>
        <p:nvPicPr>
          <p:cNvPr id="2050" name="Picture 2" descr="https://tse1.mm.bing.net/th?id=OIP.SXNohR3X_8JESviD-YaiOwHaFH&amp;pid=Api&amp;P=0">
            <a:extLst>
              <a:ext uri="{FF2B5EF4-FFF2-40B4-BE49-F238E27FC236}">
                <a16:creationId xmlns:a16="http://schemas.microsoft.com/office/drawing/2014/main" id="{703A2EDC-E2EC-48D5-A1D5-57ECB3030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233" y="1075312"/>
            <a:ext cx="6823534" cy="470737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990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Social Animals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594360" indent="-457200" fontAlgn="auto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Bees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Female society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Not domesticated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Individual sacrifice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Evolved with flowers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4360" indent="-457200" fontAlgn="auto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Cattle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Male society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Herd animals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Domesticated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Breeds developed by man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  <p:pic>
        <p:nvPicPr>
          <p:cNvPr id="3" name="Picture 4" descr="greengage 005.JPG">
            <a:extLst>
              <a:ext uri="{FF2B5EF4-FFF2-40B4-BE49-F238E27FC236}">
                <a16:creationId xmlns:a16="http://schemas.microsoft.com/office/drawing/2014/main" id="{7AD5220C-1E8C-EF9B-49BA-41B334A63DF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7050" y="1164854"/>
            <a:ext cx="3578300" cy="2378820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" name="Picture 6" descr="Cows.JPG">
            <a:extLst>
              <a:ext uri="{FF2B5EF4-FFF2-40B4-BE49-F238E27FC236}">
                <a16:creationId xmlns:a16="http://schemas.microsoft.com/office/drawing/2014/main" id="{FD666957-2AF2-8761-D7B8-34532B37573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7119" y="3815137"/>
            <a:ext cx="3568231" cy="237252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193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12775" y="30480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chemeClr val="bg1"/>
                </a:solidFill>
                <a:latin typeface="Calibri" pitchFamily="34" charset="0"/>
              </a:rPr>
              <a:t>Anatomy of a Honey bee</a:t>
            </a:r>
          </a:p>
        </p:txBody>
      </p:sp>
      <p:pic>
        <p:nvPicPr>
          <p:cNvPr id="9219" name="Picture 102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57450" y="1720850"/>
            <a:ext cx="4114800" cy="4114800"/>
          </a:xfrm>
        </p:spPr>
      </p:pic>
      <p:sp>
        <p:nvSpPr>
          <p:cNvPr id="9220" name="Line 1029"/>
          <p:cNvSpPr>
            <a:spLocks noChangeShapeType="1"/>
          </p:cNvSpPr>
          <p:nvPr/>
        </p:nvSpPr>
        <p:spPr bwMode="auto">
          <a:xfrm flipH="1" flipV="1">
            <a:off x="1981200" y="3429000"/>
            <a:ext cx="1343025" cy="576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1" name="Line 1030"/>
          <p:cNvSpPr>
            <a:spLocks noChangeShapeType="1"/>
          </p:cNvSpPr>
          <p:nvPr/>
        </p:nvSpPr>
        <p:spPr bwMode="auto">
          <a:xfrm>
            <a:off x="2091441" y="2932112"/>
            <a:ext cx="1348672" cy="91440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2" name="Line 1031"/>
          <p:cNvSpPr>
            <a:spLocks noChangeShapeType="1"/>
          </p:cNvSpPr>
          <p:nvPr/>
        </p:nvSpPr>
        <p:spPr bwMode="auto">
          <a:xfrm>
            <a:off x="1530393" y="4259153"/>
            <a:ext cx="1025383" cy="18187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3" name="Line 1032"/>
          <p:cNvSpPr>
            <a:spLocks noChangeShapeType="1"/>
          </p:cNvSpPr>
          <p:nvPr/>
        </p:nvSpPr>
        <p:spPr bwMode="auto">
          <a:xfrm flipV="1">
            <a:off x="2263775" y="5283200"/>
            <a:ext cx="741363" cy="1158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4" name="Line 1033"/>
          <p:cNvSpPr>
            <a:spLocks noChangeShapeType="1"/>
          </p:cNvSpPr>
          <p:nvPr/>
        </p:nvSpPr>
        <p:spPr bwMode="auto">
          <a:xfrm flipH="1" flipV="1">
            <a:off x="5424488" y="4827588"/>
            <a:ext cx="1801812" cy="6842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5" name="Line 1034"/>
          <p:cNvSpPr>
            <a:spLocks noChangeShapeType="1"/>
          </p:cNvSpPr>
          <p:nvPr/>
        </p:nvSpPr>
        <p:spPr bwMode="auto">
          <a:xfrm flipH="1">
            <a:off x="6010275" y="3832225"/>
            <a:ext cx="898525" cy="3968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6" name="Line 1035"/>
          <p:cNvSpPr>
            <a:spLocks noChangeShapeType="1"/>
          </p:cNvSpPr>
          <p:nvPr/>
        </p:nvSpPr>
        <p:spPr bwMode="auto">
          <a:xfrm flipH="1">
            <a:off x="5521325" y="3214688"/>
            <a:ext cx="1552575" cy="4873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7" name="Line 1036"/>
          <p:cNvSpPr>
            <a:spLocks noChangeShapeType="1"/>
          </p:cNvSpPr>
          <p:nvPr/>
        </p:nvSpPr>
        <p:spPr bwMode="auto">
          <a:xfrm flipH="1">
            <a:off x="6110288" y="4416425"/>
            <a:ext cx="1282700" cy="2857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8" name="Line 1037"/>
          <p:cNvSpPr>
            <a:spLocks noChangeShapeType="1"/>
          </p:cNvSpPr>
          <p:nvPr/>
        </p:nvSpPr>
        <p:spPr bwMode="auto">
          <a:xfrm flipH="1" flipV="1">
            <a:off x="5545138" y="4659313"/>
            <a:ext cx="1441450" cy="4191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9" name="Line 1038"/>
          <p:cNvSpPr>
            <a:spLocks noChangeShapeType="1"/>
          </p:cNvSpPr>
          <p:nvPr/>
        </p:nvSpPr>
        <p:spPr bwMode="auto">
          <a:xfrm flipH="1">
            <a:off x="5094287" y="1793673"/>
            <a:ext cx="1843971" cy="51455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0" name="Line 1039"/>
          <p:cNvSpPr>
            <a:spLocks noChangeShapeType="1"/>
          </p:cNvSpPr>
          <p:nvPr/>
        </p:nvSpPr>
        <p:spPr bwMode="auto">
          <a:xfrm>
            <a:off x="1692275" y="1695450"/>
            <a:ext cx="2139950" cy="21796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1" name="Line 1040"/>
          <p:cNvSpPr>
            <a:spLocks noChangeShapeType="1"/>
          </p:cNvSpPr>
          <p:nvPr/>
        </p:nvSpPr>
        <p:spPr bwMode="auto">
          <a:xfrm flipV="1">
            <a:off x="2120900" y="4716463"/>
            <a:ext cx="985838" cy="2159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2" name="Line 1041"/>
          <p:cNvSpPr>
            <a:spLocks noChangeShapeType="1"/>
          </p:cNvSpPr>
          <p:nvPr/>
        </p:nvSpPr>
        <p:spPr bwMode="auto">
          <a:xfrm flipH="1">
            <a:off x="4354513" y="2755900"/>
            <a:ext cx="2122487" cy="12652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1" name="Text Box 1042"/>
          <p:cNvSpPr txBox="1">
            <a:spLocks noChangeArrowheads="1"/>
          </p:cNvSpPr>
          <p:nvPr/>
        </p:nvSpPr>
        <p:spPr bwMode="auto">
          <a:xfrm>
            <a:off x="358855" y="5238752"/>
            <a:ext cx="20093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Tongue (glossa)</a:t>
            </a:r>
          </a:p>
        </p:txBody>
      </p:sp>
      <p:sp>
        <p:nvSpPr>
          <p:cNvPr id="16402" name="Text Box 1043"/>
          <p:cNvSpPr txBox="1">
            <a:spLocks noChangeArrowheads="1"/>
          </p:cNvSpPr>
          <p:nvPr/>
        </p:nvSpPr>
        <p:spPr bwMode="auto">
          <a:xfrm>
            <a:off x="774700" y="4676775"/>
            <a:ext cx="13548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Mandibles</a:t>
            </a:r>
          </a:p>
        </p:txBody>
      </p:sp>
      <p:sp>
        <p:nvSpPr>
          <p:cNvPr id="16403" name="Text Box 1044"/>
          <p:cNvSpPr txBox="1">
            <a:spLocks noChangeArrowheads="1"/>
          </p:cNvSpPr>
          <p:nvPr/>
        </p:nvSpPr>
        <p:spPr bwMode="auto">
          <a:xfrm>
            <a:off x="303003" y="4040922"/>
            <a:ext cx="11400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Antenna</a:t>
            </a:r>
          </a:p>
        </p:txBody>
      </p:sp>
      <p:sp>
        <p:nvSpPr>
          <p:cNvPr id="16404" name="Text Box 1045"/>
          <p:cNvSpPr txBox="1">
            <a:spLocks noChangeArrowheads="1"/>
          </p:cNvSpPr>
          <p:nvPr/>
        </p:nvSpPr>
        <p:spPr bwMode="auto">
          <a:xfrm>
            <a:off x="197322" y="3084483"/>
            <a:ext cx="20521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Compound eyes</a:t>
            </a:r>
          </a:p>
        </p:txBody>
      </p:sp>
      <p:sp>
        <p:nvSpPr>
          <p:cNvPr id="16405" name="Text Box 1046"/>
          <p:cNvSpPr txBox="1">
            <a:spLocks noChangeArrowheads="1"/>
          </p:cNvSpPr>
          <p:nvPr/>
        </p:nvSpPr>
        <p:spPr bwMode="auto">
          <a:xfrm>
            <a:off x="25287" y="2303495"/>
            <a:ext cx="21242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Hypopharyngeal </a:t>
            </a:r>
          </a:p>
          <a:p>
            <a:pPr algn="r"/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Gland</a:t>
            </a:r>
          </a:p>
        </p:txBody>
      </p:sp>
      <p:sp>
        <p:nvSpPr>
          <p:cNvPr id="16406" name="Text Box 1047"/>
          <p:cNvSpPr txBox="1">
            <a:spLocks noChangeArrowheads="1"/>
          </p:cNvSpPr>
          <p:nvPr/>
        </p:nvSpPr>
        <p:spPr bwMode="auto">
          <a:xfrm>
            <a:off x="784710" y="1428927"/>
            <a:ext cx="9829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Thorax</a:t>
            </a:r>
          </a:p>
        </p:txBody>
      </p:sp>
      <p:sp>
        <p:nvSpPr>
          <p:cNvPr id="16407" name="Text Box 1048"/>
          <p:cNvSpPr txBox="1">
            <a:spLocks noChangeArrowheads="1"/>
          </p:cNvSpPr>
          <p:nvPr/>
        </p:nvSpPr>
        <p:spPr bwMode="auto">
          <a:xfrm>
            <a:off x="6530975" y="1362314"/>
            <a:ext cx="12160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Wings (pairs)</a:t>
            </a:r>
          </a:p>
        </p:txBody>
      </p:sp>
      <p:sp>
        <p:nvSpPr>
          <p:cNvPr id="16408" name="Text Box 1049"/>
          <p:cNvSpPr txBox="1">
            <a:spLocks noChangeArrowheads="1"/>
          </p:cNvSpPr>
          <p:nvPr/>
        </p:nvSpPr>
        <p:spPr bwMode="auto">
          <a:xfrm>
            <a:off x="6497724" y="2227060"/>
            <a:ext cx="24145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Spiracle (breathing aperture)</a:t>
            </a:r>
          </a:p>
        </p:txBody>
      </p:sp>
      <p:sp>
        <p:nvSpPr>
          <p:cNvPr id="16409" name="Text Box 1050"/>
          <p:cNvSpPr txBox="1">
            <a:spLocks noChangeArrowheads="1"/>
          </p:cNvSpPr>
          <p:nvPr/>
        </p:nvSpPr>
        <p:spPr bwMode="auto">
          <a:xfrm>
            <a:off x="6969907" y="3008183"/>
            <a:ext cx="12827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Abdomen</a:t>
            </a:r>
          </a:p>
        </p:txBody>
      </p:sp>
      <p:sp>
        <p:nvSpPr>
          <p:cNvPr id="16410" name="Text Box 1051"/>
          <p:cNvSpPr txBox="1">
            <a:spLocks noChangeArrowheads="1"/>
          </p:cNvSpPr>
          <p:nvPr/>
        </p:nvSpPr>
        <p:spPr bwMode="auto">
          <a:xfrm>
            <a:off x="6914916" y="3520956"/>
            <a:ext cx="20810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Nasonov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Glands</a:t>
            </a:r>
          </a:p>
        </p:txBody>
      </p:sp>
      <p:sp>
        <p:nvSpPr>
          <p:cNvPr id="16411" name="Text Box 1052"/>
          <p:cNvSpPr txBox="1">
            <a:spLocks noChangeArrowheads="1"/>
          </p:cNvSpPr>
          <p:nvPr/>
        </p:nvSpPr>
        <p:spPr bwMode="auto">
          <a:xfrm>
            <a:off x="7329621" y="4150037"/>
            <a:ext cx="7697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Sting</a:t>
            </a:r>
          </a:p>
        </p:txBody>
      </p:sp>
      <p:sp>
        <p:nvSpPr>
          <p:cNvPr id="16412" name="Text Box 1053"/>
          <p:cNvSpPr txBox="1">
            <a:spLocks noChangeArrowheads="1"/>
          </p:cNvSpPr>
          <p:nvPr/>
        </p:nvSpPr>
        <p:spPr bwMode="auto">
          <a:xfrm>
            <a:off x="6872310" y="4784009"/>
            <a:ext cx="15713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Wax Glands</a:t>
            </a:r>
          </a:p>
        </p:txBody>
      </p:sp>
      <p:sp>
        <p:nvSpPr>
          <p:cNvPr id="16413" name="Text Box 1054"/>
          <p:cNvSpPr txBox="1">
            <a:spLocks noChangeArrowheads="1"/>
          </p:cNvSpPr>
          <p:nvPr/>
        </p:nvSpPr>
        <p:spPr bwMode="auto">
          <a:xfrm>
            <a:off x="7167063" y="5398382"/>
            <a:ext cx="18245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Pollen Basket </a:t>
            </a:r>
          </a:p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(corbicula)</a:t>
            </a:r>
          </a:p>
        </p:txBody>
      </p:sp>
      <p:sp>
        <p:nvSpPr>
          <p:cNvPr id="9246" name="Line 1029"/>
          <p:cNvSpPr>
            <a:spLocks noChangeShapeType="1"/>
          </p:cNvSpPr>
          <p:nvPr/>
        </p:nvSpPr>
        <p:spPr bwMode="auto">
          <a:xfrm flipH="1" flipV="1">
            <a:off x="1779609" y="3813067"/>
            <a:ext cx="1409677" cy="45095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1045"/>
          <p:cNvSpPr txBox="1">
            <a:spLocks noChangeArrowheads="1"/>
          </p:cNvSpPr>
          <p:nvPr/>
        </p:nvSpPr>
        <p:spPr bwMode="auto">
          <a:xfrm>
            <a:off x="1043608" y="3547048"/>
            <a:ext cx="7986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CDF28C-1B74-80FA-C843-360E7134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BB4CE-1975-442F-8F54-A65B4E89D01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1455C9-9F7F-B895-FABE-3A8402B7F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045194" y="2645793"/>
            <a:ext cx="1503736" cy="2887216"/>
          </a:xfrm>
          <a:prstGeom prst="rect">
            <a:avLst/>
          </a:prstGeom>
        </p:spPr>
      </p:pic>
      <p:sp>
        <p:nvSpPr>
          <p:cNvPr id="36" name="Footer Placeholder 2">
            <a:extLst>
              <a:ext uri="{FF2B5EF4-FFF2-40B4-BE49-F238E27FC236}">
                <a16:creationId xmlns:a16="http://schemas.microsoft.com/office/drawing/2014/main" id="{F90B3CF3-11F6-42B8-835F-46BD4B728B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</p:spTree>
    <p:extLst>
      <p:ext uri="{BB962C8B-B14F-4D97-AF65-F5344CB8AC3E}">
        <p14:creationId xmlns:p14="http://schemas.microsoft.com/office/powerpoint/2010/main" val="11520338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1" grpId="0"/>
      <p:bldP spid="16402" grpId="0"/>
      <p:bldP spid="16403" grpId="0"/>
      <p:bldP spid="16404" grpId="0"/>
      <p:bldP spid="16405" grpId="0"/>
      <p:bldP spid="16406" grpId="0"/>
      <p:bldP spid="16407" grpId="0"/>
      <p:bldP spid="16408" grpId="0"/>
      <p:bldP spid="16409" grpId="0"/>
      <p:bldP spid="16410" grpId="0"/>
      <p:bldP spid="16411" grpId="0"/>
      <p:bldP spid="16412" grpId="0"/>
      <p:bldP spid="16413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No hibernation means……?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Energy during the winter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Use of space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Navigation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Staying warm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Management of moisture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Hygiene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Maintenance of numbers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  <p:pic>
        <p:nvPicPr>
          <p:cNvPr id="4" name="Picture 3" descr="Honey blueberry pancakes">
            <a:extLst>
              <a:ext uri="{FF2B5EF4-FFF2-40B4-BE49-F238E27FC236}">
                <a16:creationId xmlns:a16="http://schemas.microsoft.com/office/drawing/2014/main" id="{20DCA972-3949-C820-459E-7E45E6ED6E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252537"/>
            <a:ext cx="3151262" cy="472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1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Bee Dances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Round Dance – </a:t>
            </a: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(General location) </a:t>
            </a: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food nearby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A002454-AE66-1F86-499A-D145BE43F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9348" y="3389086"/>
            <a:ext cx="3206750" cy="271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B39B4B04-BC84-3E77-02C6-7E3207373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0452" y="1295772"/>
            <a:ext cx="31242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ntro session 1.0 waggle dance">
            <a:hlinkClick r:id="" action="ppaction://media"/>
            <a:extLst>
              <a:ext uri="{FF2B5EF4-FFF2-40B4-BE49-F238E27FC236}">
                <a16:creationId xmlns:a16="http://schemas.microsoft.com/office/drawing/2014/main" id="{693B6002-9A51-F095-F7C3-A9E80EA740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3896" y="1196752"/>
            <a:ext cx="9167896" cy="4484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4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Bees have been kept since around 3000 BCE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  <p:pic>
        <p:nvPicPr>
          <p:cNvPr id="3" name="Picture 8" descr="clay_1">
            <a:extLst>
              <a:ext uri="{FF2B5EF4-FFF2-40B4-BE49-F238E27FC236}">
                <a16:creationId xmlns:a16="http://schemas.microsoft.com/office/drawing/2014/main" id="{C5679486-6916-BE16-D016-92611E868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41" y="3849855"/>
            <a:ext cx="3530472" cy="236362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eg_1">
            <a:extLst>
              <a:ext uri="{FF2B5EF4-FFF2-40B4-BE49-F238E27FC236}">
                <a16:creationId xmlns:a16="http://schemas.microsoft.com/office/drawing/2014/main" id="{0EC03F40-AB7B-3AB1-1408-2756371CD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60" y="1260308"/>
            <a:ext cx="3197890" cy="241115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eg_2">
            <a:extLst>
              <a:ext uri="{FF2B5EF4-FFF2-40B4-BE49-F238E27FC236}">
                <a16:creationId xmlns:a16="http://schemas.microsoft.com/office/drawing/2014/main" id="{C64F5A95-D658-ABEE-F9EB-B6ABF21F3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286" y="3848663"/>
            <a:ext cx="3530473" cy="236362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eg_3">
            <a:extLst>
              <a:ext uri="{FF2B5EF4-FFF2-40B4-BE49-F238E27FC236}">
                <a16:creationId xmlns:a16="http://schemas.microsoft.com/office/drawing/2014/main" id="{59F211E7-3C3D-AB3F-0E4F-AA7770682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41" y="1248225"/>
            <a:ext cx="3094663" cy="242324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0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9C65AA7E-DEC1-F5A9-2773-0922A58535B5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628650" y="1196752"/>
            <a:ext cx="8263830" cy="4637902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986463" algn="l"/>
              </a:tabLst>
              <a:defRPr/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to UK agriculture of insect pollinators	– est. £700m pa</a:t>
            </a:r>
            <a:b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(85% of food crops rely on pollinators </a:t>
            </a:r>
            <a:r>
              <a:rPr lang="en-GB" altLang="en-US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</a:t>
            </a:r>
            <a:r>
              <a:rPr lang="en-GB" alt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honeybees)</a:t>
            </a:r>
            <a:br>
              <a:rPr lang="en-GB" alt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986463" algn="l"/>
              </a:tabLst>
              <a:defRPr/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to the environment 	– ??? </a:t>
            </a:r>
            <a:b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986463" algn="l"/>
              </a:tabLst>
              <a:defRPr/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consumption of honey 	– 95m lbs pa</a:t>
            </a:r>
            <a:b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986463" algn="l"/>
              </a:tabLst>
              <a:defRPr/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production of honey ( apx.14% consumption) – 13m lbs pa</a:t>
            </a:r>
            <a:b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986463" algn="l"/>
              </a:tabLst>
              <a:defRPr/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beekeepers in UK	– 40,000</a:t>
            </a:r>
            <a:b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986463" algn="l"/>
              </a:tabLst>
              <a:defRPr/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bee farmers (BFA)	– 500</a:t>
            </a:r>
            <a:b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986463" algn="l"/>
              </a:tabLst>
              <a:defRPr/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managed colonies (</a:t>
            </a:r>
            <a:r>
              <a:rPr lang="en-GB" alt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Beebase</a:t>
            </a: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– 272,000</a:t>
            </a:r>
            <a:b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986463" algn="l"/>
              </a:tabLst>
              <a:defRPr/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wild colonies 	– ???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7DAFFA3-C324-CDA8-4AA0-659C9535CDB6}"/>
              </a:ext>
            </a:extLst>
          </p:cNvPr>
          <p:cNvSpPr txBox="1">
            <a:spLocks/>
          </p:cNvSpPr>
          <p:nvPr/>
        </p:nvSpPr>
        <p:spPr>
          <a:xfrm>
            <a:off x="630238" y="330200"/>
            <a:ext cx="7886700" cy="615950"/>
          </a:xfrm>
          <a:prstGeom prst="rect">
            <a:avLst/>
          </a:prstGeo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GB" alt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Bees and the GDP</a:t>
            </a:r>
          </a:p>
        </p:txBody>
      </p:sp>
      <p:sp>
        <p:nvSpPr>
          <p:cNvPr id="58372" name="TextBox 3">
            <a:extLst>
              <a:ext uri="{FF2B5EF4-FFF2-40B4-BE49-F238E27FC236}">
                <a16:creationId xmlns:a16="http://schemas.microsoft.com/office/drawing/2014/main" id="{E7DF7B93-6DC3-D781-B1A1-0D9E021BD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371481"/>
            <a:ext cx="805815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>
              <a:solidFill>
                <a:srgbClr val="EFCD9F"/>
              </a:solidFill>
            </a:endParaRPr>
          </a:p>
        </p:txBody>
      </p:sp>
      <p:sp>
        <p:nvSpPr>
          <p:cNvPr id="58373" name="Slide Number Placeholder 6">
            <a:extLst>
              <a:ext uri="{FF2B5EF4-FFF2-40B4-BE49-F238E27FC236}">
                <a16:creationId xmlns:a16="http://schemas.microsoft.com/office/drawing/2014/main" id="{447FF9E6-05D9-18E4-4E3E-4B56D479F7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33924BD-0075-4C39-8550-942E265294BD}" type="slidenum">
              <a:rPr lang="en-GB" altLang="en-US" smtClean="0">
                <a:solidFill>
                  <a:srgbClr val="000000"/>
                </a:solidFill>
              </a:rPr>
              <a:pPr/>
              <a:t>11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8374" name="Footer Placeholder 2">
            <a:extLst>
              <a:ext uri="{FF2B5EF4-FFF2-40B4-BE49-F238E27FC236}">
                <a16:creationId xmlns:a16="http://schemas.microsoft.com/office/drawing/2014/main" id="{0C7E25BB-BAF1-73C5-808A-B33B947F2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Session1: Bees and Beekeeping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Box 3">
            <a:extLst>
              <a:ext uri="{FF2B5EF4-FFF2-40B4-BE49-F238E27FC236}">
                <a16:creationId xmlns:a16="http://schemas.microsoft.com/office/drawing/2014/main" id="{B607DADD-B5B5-6D1D-CF88-DF79359D7D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>
              <a:solidFill>
                <a:srgbClr val="EFCD9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11C8B-4A57-FC0F-B98E-3E73FC799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Bees and plants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2" name="Content Placeholder 2">
            <a:extLst>
              <a:ext uri="{FF2B5EF4-FFF2-40B4-BE49-F238E27FC236}">
                <a16:creationId xmlns:a16="http://schemas.microsoft.com/office/drawing/2014/main" id="{2CF22D30-BFF0-1898-9360-C013C59964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840758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b="1" dirty="0"/>
              <a:t>Plants give</a:t>
            </a:r>
            <a:r>
              <a:rPr lang="en-US" altLang="en-US" sz="2400" dirty="0"/>
              <a:t>:</a:t>
            </a:r>
          </a:p>
          <a:p>
            <a:pPr marL="360363" lvl="1" indent="360363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altLang="en-US" sz="2400" dirty="0"/>
              <a:t>Pollen = Protein</a:t>
            </a:r>
          </a:p>
          <a:p>
            <a:pPr marL="360363" lvl="1" indent="360363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tabLst>
                <a:tab pos="360363" algn="l"/>
              </a:tabLst>
              <a:defRPr/>
            </a:pPr>
            <a:r>
              <a:rPr lang="en-US" altLang="en-US" sz="2400" dirty="0"/>
              <a:t>Nectar = Carbohydrate for energy, stored as honey</a:t>
            </a:r>
          </a:p>
          <a:p>
            <a:pPr marL="360363" lvl="1" indent="360363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tabLst>
                <a:tab pos="360363" algn="l"/>
              </a:tabLst>
              <a:defRPr/>
            </a:pPr>
            <a:r>
              <a:rPr lang="en-US" altLang="en-US" sz="2400" dirty="0"/>
              <a:t>Resin = Propolis used for hygiene, draft exclusion</a:t>
            </a:r>
          </a:p>
          <a:p>
            <a:pPr marL="360363" lvl="1" indent="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tabLst>
                <a:tab pos="360363" algn="l"/>
              </a:tabLst>
              <a:defRPr/>
            </a:pPr>
            <a:r>
              <a:rPr lang="en-US" altLang="en-US" sz="2400" b="1" dirty="0"/>
              <a:t>Bees also need water for:</a:t>
            </a:r>
          </a:p>
          <a:p>
            <a:pPr marL="360363" lvl="1" indent="360363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tabLst>
                <a:tab pos="360363" algn="l"/>
              </a:tabLst>
              <a:defRPr/>
            </a:pPr>
            <a:r>
              <a:rPr lang="en-US" altLang="en-US" sz="2400" dirty="0"/>
              <a:t>Temperature and humidity regulation</a:t>
            </a:r>
          </a:p>
          <a:p>
            <a:pPr marL="360363" lvl="1" indent="360363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tabLst>
                <a:tab pos="360363" algn="l"/>
              </a:tabLst>
              <a:defRPr/>
            </a:pPr>
            <a:r>
              <a:rPr lang="en-US" altLang="en-US" sz="2400" dirty="0"/>
              <a:t>To dilute stores</a:t>
            </a:r>
          </a:p>
          <a:p>
            <a:pPr eaLnBrk="1" hangingPunct="1">
              <a:defRPr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THOUGHT: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We once grew food without chemicals, but never without bees…</a:t>
            </a: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05" name="Slide Number Placeholder 6">
            <a:extLst>
              <a:ext uri="{FF2B5EF4-FFF2-40B4-BE49-F238E27FC236}">
                <a16:creationId xmlns:a16="http://schemas.microsoft.com/office/drawing/2014/main" id="{85CF8811-367C-FCD8-60B7-5CF91DC664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9B72433-7CBB-44D2-BABF-09EF05D43C12}" type="slidenum">
              <a:rPr lang="en-GB" altLang="en-US" smtClean="0">
                <a:solidFill>
                  <a:srgbClr val="000000"/>
                </a:solidFill>
              </a:rPr>
              <a:pPr/>
              <a:t>12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6806" name="Footer Placeholder 2">
            <a:extLst>
              <a:ext uri="{FF2B5EF4-FFF2-40B4-BE49-F238E27FC236}">
                <a16:creationId xmlns:a16="http://schemas.microsoft.com/office/drawing/2014/main" id="{4D4BBEDE-CD1A-A0C5-B0AA-ECB292CD98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Session1: Bees and Beekeeping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Environmental Impact of No Bees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 honey bee = 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no early pollinators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Less winter feed for birds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Changes in flora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Increase in grasses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Late pollinated plants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  <p:pic>
        <p:nvPicPr>
          <p:cNvPr id="3" name="Content Placeholder 6" descr="Yellowstone &amp; Idaho 213.jpg">
            <a:extLst>
              <a:ext uri="{FF2B5EF4-FFF2-40B4-BE49-F238E27FC236}">
                <a16:creationId xmlns:a16="http://schemas.microsoft.com/office/drawing/2014/main" id="{7DEB4BE0-AC22-A20E-5E97-DB43E7A9213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92080" y="1252537"/>
            <a:ext cx="3229210" cy="2146749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</p:pic>
      <p:pic>
        <p:nvPicPr>
          <p:cNvPr id="4" name="Picture 7" descr="Yellowstone &amp; Idaho 223.jpg">
            <a:extLst>
              <a:ext uri="{FF2B5EF4-FFF2-40B4-BE49-F238E27FC236}">
                <a16:creationId xmlns:a16="http://schemas.microsoft.com/office/drawing/2014/main" id="{501976A0-8B82-6431-1AC5-84882F9A0C7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789040"/>
            <a:ext cx="3230296" cy="2147848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076" name="Picture 4" descr="https://tse3.mm.bing.net/th?id=OIP.B6LAMJ-HxECcR3gljAQg9wHaE_&amp;pid=Api&amp;P=0">
            <a:extLst>
              <a:ext uri="{FF2B5EF4-FFF2-40B4-BE49-F238E27FC236}">
                <a16:creationId xmlns:a16="http://schemas.microsoft.com/office/drawing/2014/main" id="{D5B553B1-FC4D-4F24-A3FB-1803C9338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76" y="3779878"/>
            <a:ext cx="3191473" cy="2147848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91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Beginners @ LK 6.JPG">
            <a:extLst>
              <a:ext uri="{FF2B5EF4-FFF2-40B4-BE49-F238E27FC236}">
                <a16:creationId xmlns:a16="http://schemas.microsoft.com/office/drawing/2014/main" id="{233EE21C-274F-5F7A-D7C0-AFE3DAD7C4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89091" y="1281224"/>
            <a:ext cx="3926259" cy="26097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5" descr="WS8.JPG">
            <a:extLst>
              <a:ext uri="{FF2B5EF4-FFF2-40B4-BE49-F238E27FC236}">
                <a16:creationId xmlns:a16="http://schemas.microsoft.com/office/drawing/2014/main" id="{F2434763-7BD3-689B-FAA8-47621598C0E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9500" y="1291786"/>
            <a:ext cx="3915682" cy="2365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97BE183-010C-F90C-927E-79F7D6FF7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336" y="1298675"/>
            <a:ext cx="3943350" cy="262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BCD meeting 5.jpg">
            <a:extLst>
              <a:ext uri="{FF2B5EF4-FFF2-40B4-BE49-F238E27FC236}">
                <a16:creationId xmlns:a16="http://schemas.microsoft.com/office/drawing/2014/main" id="{123736CE-9B6A-76AF-2E75-8E8B118AC3B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1" y="1268760"/>
            <a:ext cx="3960440" cy="299168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764F74-C2BC-4232-1AF4-1B2CA70E2A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414965"/>
            <a:ext cx="2736304" cy="2736304"/>
          </a:xfrm>
          <a:prstGeom prst="rect">
            <a:avLst/>
          </a:prstGeom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Beekeeping Support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594360" indent="-457200" fontAlgn="auto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 I keep bees?</a:t>
            </a:r>
          </a:p>
          <a:p>
            <a:pPr marL="594360" indent="-457200" fontAlgn="auto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Local Branches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Training 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Mentoring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4360" indent="-457200" fontAlgn="auto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County Associations 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Representation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4360" indent="-457200" fontAlgn="auto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National  (BBKA)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Assessments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Insurance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</a:p>
          <a:p>
            <a:pPr marL="1042416" lvl="1" indent="-457200" fontAlgn="auto">
              <a:lnSpc>
                <a:spcPct val="100000"/>
              </a:lnSpc>
              <a:spcAft>
                <a:spcPts val="0"/>
              </a:spcAft>
              <a:buFont typeface="+mj-lt"/>
              <a:buAutoNum type="alphaLcParenR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Government liaison etc.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</p:spTree>
    <p:extLst>
      <p:ext uri="{BB962C8B-B14F-4D97-AF65-F5344CB8AC3E}">
        <p14:creationId xmlns:p14="http://schemas.microsoft.com/office/powerpoint/2010/main" val="26995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Your Beekeeping Association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  <p:pic>
        <p:nvPicPr>
          <p:cNvPr id="1026" name="Picture 2" descr="LDBKA Membership Heatmap">
            <a:extLst>
              <a:ext uri="{FF2B5EF4-FFF2-40B4-BE49-F238E27FC236}">
                <a16:creationId xmlns:a16="http://schemas.microsoft.com/office/drawing/2014/main" id="{D7EA0E89-1E91-438C-B2F0-96776D8882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873" y="2066007"/>
            <a:ext cx="5783791" cy="381310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79DAE6-7CB5-43D3-A8DA-A95DEBADB78E}"/>
              </a:ext>
            </a:extLst>
          </p:cNvPr>
          <p:cNvSpPr/>
          <p:nvPr/>
        </p:nvSpPr>
        <p:spPr>
          <a:xfrm>
            <a:off x="251520" y="1163360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373737"/>
                </a:solidFill>
                <a:latin typeface="Helvetica Neue"/>
              </a:rPr>
              <a:t>L&amp;DBKA currently has around 190 members in the area from Church Stretton to Leominster and from Bridgnorth to the Welsh border.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50892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Basic Equipment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BAF9190F-A3FB-32FE-E293-742EA60C03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172140"/>
              </p:ext>
            </p:extLst>
          </p:nvPr>
        </p:nvGraphicFramePr>
        <p:xfrm>
          <a:off x="1879054" y="1347787"/>
          <a:ext cx="5429250" cy="483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hoto Editor Photo" r:id="rId4" imgW="8723810" imgH="7763959" progId="">
                  <p:embed/>
                </p:oleObj>
              </mc:Choice>
              <mc:Fallback>
                <p:oleObj name="Photo Editor Photo" r:id="rId4" imgW="8723810" imgH="7763959" progId="">
                  <p:embed/>
                  <p:pic>
                    <p:nvPicPr>
                      <p:cNvPr id="7" name="Object 5">
                        <a:extLst>
                          <a:ext uri="{FF2B5EF4-FFF2-40B4-BE49-F238E27FC236}">
                            <a16:creationId xmlns:a16="http://schemas.microsoft.com/office/drawing/2014/main" id="{BAF9190F-A3FB-32FE-E293-742EA60C03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054" y="1347787"/>
                        <a:ext cx="5429250" cy="483076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accent6">
                            <a:lumMod val="75000"/>
                          </a:schemeClr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6">
            <a:extLst>
              <a:ext uri="{FF2B5EF4-FFF2-40B4-BE49-F238E27FC236}">
                <a16:creationId xmlns:a16="http://schemas.microsoft.com/office/drawing/2014/main" id="{E949BAC8-9109-B74B-FE7F-857AB1ABE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682" y="1307309"/>
            <a:ext cx="9797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Smoker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A14E202F-F447-8236-1AFF-D950EA8D1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11" y="4365625"/>
            <a:ext cx="13901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3 Hive tools</a:t>
            </a: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BABF4CD2-3824-FDB9-FEFF-B52061251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185" y="2085178"/>
            <a:ext cx="12618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Porter bee</a:t>
            </a:r>
          </a:p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escape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AFC39F8-B0DA-F955-30D7-3D69946B5C74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1801437" y="1491975"/>
            <a:ext cx="1020480" cy="59320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4DDB914-20CB-D202-BA99-1A03505115A3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814070" y="2408344"/>
            <a:ext cx="183828" cy="66160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59B35FA-938F-EF37-7CA0-BDD37321D282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797535" y="3978129"/>
            <a:ext cx="1838361" cy="57216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BA0507D-9CF2-3242-7E27-0FA7B0E0273C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6800128" y="2742733"/>
            <a:ext cx="580183" cy="44595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F2BD0E7-6C0B-6F19-7F8E-C01910366771}"/>
              </a:ext>
            </a:extLst>
          </p:cNvPr>
          <p:cNvCxnSpPr>
            <a:cxnSpLocks/>
            <a:stCxn id="31" idx="1"/>
          </p:cNvCxnSpPr>
          <p:nvPr/>
        </p:nvCxnSpPr>
        <p:spPr>
          <a:xfrm flipH="1">
            <a:off x="5220072" y="4061103"/>
            <a:ext cx="2160394" cy="20425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72E485-90CA-A8EC-E9F8-1C9D065E5991}"/>
              </a:ext>
            </a:extLst>
          </p:cNvPr>
          <p:cNvCxnSpPr>
            <a:cxnSpLocks/>
          </p:cNvCxnSpPr>
          <p:nvPr/>
        </p:nvCxnSpPr>
        <p:spPr>
          <a:xfrm flipH="1">
            <a:off x="4593679" y="4365625"/>
            <a:ext cx="2771489" cy="18356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6E72DB8-D49D-5386-F266-9C56BBA86942}"/>
              </a:ext>
            </a:extLst>
          </p:cNvPr>
          <p:cNvCxnSpPr>
            <a:cxnSpLocks/>
          </p:cNvCxnSpPr>
          <p:nvPr/>
        </p:nvCxnSpPr>
        <p:spPr>
          <a:xfrm flipH="1">
            <a:off x="7047441" y="5157192"/>
            <a:ext cx="317727" cy="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2DCABF7-C0F0-6482-FECE-909F7688ECF1}"/>
              </a:ext>
            </a:extLst>
          </p:cNvPr>
          <p:cNvCxnSpPr>
            <a:cxnSpLocks/>
            <a:stCxn id="50183" idx="1"/>
          </p:cNvCxnSpPr>
          <p:nvPr/>
        </p:nvCxnSpPr>
        <p:spPr>
          <a:xfrm flipH="1" flipV="1">
            <a:off x="6588125" y="5157192"/>
            <a:ext cx="797795" cy="23199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31ED90F-2B2A-0C3C-1BCF-2A93A54E2964}"/>
              </a:ext>
            </a:extLst>
          </p:cNvPr>
          <p:cNvCxnSpPr>
            <a:cxnSpLocks/>
            <a:stCxn id="50179" idx="1"/>
          </p:cNvCxnSpPr>
          <p:nvPr/>
        </p:nvCxnSpPr>
        <p:spPr>
          <a:xfrm flipH="1" flipV="1">
            <a:off x="6183031" y="5699549"/>
            <a:ext cx="1190257" cy="4967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1FF1215-DF94-7066-6913-3D89E1C00D4E}"/>
              </a:ext>
            </a:extLst>
          </p:cNvPr>
          <p:cNvCxnSpPr>
            <a:cxnSpLocks/>
            <a:stCxn id="50184" idx="1"/>
          </p:cNvCxnSpPr>
          <p:nvPr/>
        </p:nvCxnSpPr>
        <p:spPr>
          <a:xfrm flipH="1" flipV="1">
            <a:off x="5429256" y="5929330"/>
            <a:ext cx="1929891" cy="15394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>
            <a:extLst>
              <a:ext uri="{FF2B5EF4-FFF2-40B4-BE49-F238E27FC236}">
                <a16:creationId xmlns:a16="http://schemas.microsoft.com/office/drawing/2014/main" id="{6CEF5FA8-E1D4-A4D3-5B85-903DCC732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791" y="2922150"/>
            <a:ext cx="1714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2 Queen marking cages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AD88C1-7BAD-D1EF-9319-265D5B100385}"/>
              </a:ext>
            </a:extLst>
          </p:cNvPr>
          <p:cNvSpPr txBox="1"/>
          <p:nvPr/>
        </p:nvSpPr>
        <p:spPr>
          <a:xfrm>
            <a:off x="7380312" y="1230110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Gloves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F580E2-4CCE-4D97-F919-DB4A61F0FB90}"/>
              </a:ext>
            </a:extLst>
          </p:cNvPr>
          <p:cNvSpPr txBox="1"/>
          <p:nvPr/>
        </p:nvSpPr>
        <p:spPr>
          <a:xfrm>
            <a:off x="7396181" y="1637620"/>
            <a:ext cx="2307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Butler Cage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88E46A-C135-533C-8EFB-1DCEED906BAE}"/>
              </a:ext>
            </a:extLst>
          </p:cNvPr>
          <p:cNvSpPr txBox="1"/>
          <p:nvPr/>
        </p:nvSpPr>
        <p:spPr>
          <a:xfrm>
            <a:off x="7380311" y="1916832"/>
            <a:ext cx="1714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Drawing Pins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18F35-EEC1-9CBC-64E2-1E9BB224EBBF}"/>
              </a:ext>
            </a:extLst>
          </p:cNvPr>
          <p:cNvSpPr txBox="1"/>
          <p:nvPr/>
        </p:nvSpPr>
        <p:spPr>
          <a:xfrm>
            <a:off x="7380311" y="2234901"/>
            <a:ext cx="1243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Queen cell cage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5876DF-0B45-B958-3023-70C8E369F46E}"/>
              </a:ext>
            </a:extLst>
          </p:cNvPr>
          <p:cNvSpPr txBox="1"/>
          <p:nvPr/>
        </p:nvSpPr>
        <p:spPr>
          <a:xfrm>
            <a:off x="7419210" y="3573016"/>
            <a:ext cx="1332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Matches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F8B316-DC38-9ED2-19FA-6F319C476BB8}"/>
              </a:ext>
            </a:extLst>
          </p:cNvPr>
          <p:cNvSpPr txBox="1"/>
          <p:nvPr/>
        </p:nvSpPr>
        <p:spPr>
          <a:xfrm>
            <a:off x="7380466" y="3861048"/>
            <a:ext cx="1382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Scissors</a:t>
            </a:r>
          </a:p>
        </p:txBody>
      </p:sp>
      <p:sp>
        <p:nvSpPr>
          <p:cNvPr id="50176" name="TextBox 50175">
            <a:extLst>
              <a:ext uri="{FF2B5EF4-FFF2-40B4-BE49-F238E27FC236}">
                <a16:creationId xmlns:a16="http://schemas.microsoft.com/office/drawing/2014/main" id="{2862E0C8-7FDB-709C-0332-95C03938DE14}"/>
              </a:ext>
            </a:extLst>
          </p:cNvPr>
          <p:cNvSpPr txBox="1"/>
          <p:nvPr/>
        </p:nvSpPr>
        <p:spPr>
          <a:xfrm>
            <a:off x="7355062" y="4221088"/>
            <a:ext cx="1778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Uncapping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</a:p>
        </p:txBody>
      </p:sp>
      <p:sp>
        <p:nvSpPr>
          <p:cNvPr id="50177" name="TextBox 50176">
            <a:extLst>
              <a:ext uri="{FF2B5EF4-FFF2-40B4-BE49-F238E27FC236}">
                <a16:creationId xmlns:a16="http://schemas.microsoft.com/office/drawing/2014/main" id="{B916D5E0-156E-AECE-82D3-F80A9D9079BD}"/>
              </a:ext>
            </a:extLst>
          </p:cNvPr>
          <p:cNvSpPr txBox="1"/>
          <p:nvPr/>
        </p:nvSpPr>
        <p:spPr>
          <a:xfrm>
            <a:off x="7380312" y="4869160"/>
            <a:ext cx="2127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Mouse Guard</a:t>
            </a:r>
          </a:p>
        </p:txBody>
      </p:sp>
      <p:sp>
        <p:nvSpPr>
          <p:cNvPr id="50179" name="TextBox 50178">
            <a:extLst>
              <a:ext uri="{FF2B5EF4-FFF2-40B4-BE49-F238E27FC236}">
                <a16:creationId xmlns:a16="http://schemas.microsoft.com/office/drawing/2014/main" id="{D235FC1A-CD27-2164-549A-EA6BF8B6FC0D}"/>
              </a:ext>
            </a:extLst>
          </p:cNvPr>
          <p:cNvSpPr txBox="1"/>
          <p:nvPr/>
        </p:nvSpPr>
        <p:spPr>
          <a:xfrm>
            <a:off x="7373288" y="5549170"/>
            <a:ext cx="1142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‘Ends’</a:t>
            </a:r>
          </a:p>
        </p:txBody>
      </p:sp>
      <p:sp>
        <p:nvSpPr>
          <p:cNvPr id="50183" name="TextBox 50182">
            <a:extLst>
              <a:ext uri="{FF2B5EF4-FFF2-40B4-BE49-F238E27FC236}">
                <a16:creationId xmlns:a16="http://schemas.microsoft.com/office/drawing/2014/main" id="{8315E61C-379E-1F64-EBB2-6C8748096A68}"/>
              </a:ext>
            </a:extLst>
          </p:cNvPr>
          <p:cNvSpPr txBox="1"/>
          <p:nvPr/>
        </p:nvSpPr>
        <p:spPr>
          <a:xfrm>
            <a:off x="7385920" y="5189130"/>
            <a:ext cx="1917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Marking Fluid</a:t>
            </a:r>
          </a:p>
        </p:txBody>
      </p:sp>
      <p:sp>
        <p:nvSpPr>
          <p:cNvPr id="50184" name="TextBox 50183">
            <a:extLst>
              <a:ext uri="{FF2B5EF4-FFF2-40B4-BE49-F238E27FC236}">
                <a16:creationId xmlns:a16="http://schemas.microsoft.com/office/drawing/2014/main" id="{59124986-6363-9F5D-7786-126BB8F3A17E}"/>
              </a:ext>
            </a:extLst>
          </p:cNvPr>
          <p:cNvSpPr txBox="1"/>
          <p:nvPr/>
        </p:nvSpPr>
        <p:spPr>
          <a:xfrm>
            <a:off x="7359147" y="5883215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Mesh</a:t>
            </a:r>
          </a:p>
        </p:txBody>
      </p:sp>
      <p:cxnSp>
        <p:nvCxnSpPr>
          <p:cNvPr id="50193" name="Straight Arrow Connector 50192">
            <a:extLst>
              <a:ext uri="{FF2B5EF4-FFF2-40B4-BE49-F238E27FC236}">
                <a16:creationId xmlns:a16="http://schemas.microsoft.com/office/drawing/2014/main" id="{69742486-5E2F-3F7E-F052-8826261A0BC1}"/>
              </a:ext>
            </a:extLst>
          </p:cNvPr>
          <p:cNvCxnSpPr>
            <a:cxnSpLocks/>
            <a:stCxn id="30" idx="1"/>
          </p:cNvCxnSpPr>
          <p:nvPr/>
        </p:nvCxnSpPr>
        <p:spPr>
          <a:xfrm flipH="1">
            <a:off x="5508106" y="3773071"/>
            <a:ext cx="1911104" cy="951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96" name="Straight Arrow Connector 50195">
            <a:extLst>
              <a:ext uri="{FF2B5EF4-FFF2-40B4-BE49-F238E27FC236}">
                <a16:creationId xmlns:a16="http://schemas.microsoft.com/office/drawing/2014/main" id="{090BB54B-923C-D006-52C1-DE264B2D1C0C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6790253" y="2116887"/>
            <a:ext cx="590058" cy="31536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98" name="Straight Arrow Connector 50197">
            <a:extLst>
              <a:ext uri="{FF2B5EF4-FFF2-40B4-BE49-F238E27FC236}">
                <a16:creationId xmlns:a16="http://schemas.microsoft.com/office/drawing/2014/main" id="{319CB04E-523A-EEBA-2C15-510F10C65DE6}"/>
              </a:ext>
            </a:extLst>
          </p:cNvPr>
          <p:cNvCxnSpPr>
            <a:cxnSpLocks/>
          </p:cNvCxnSpPr>
          <p:nvPr/>
        </p:nvCxnSpPr>
        <p:spPr>
          <a:xfrm flipH="1">
            <a:off x="6028828" y="1520817"/>
            <a:ext cx="1390382" cy="37925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D9431D3-DF6E-2A13-FE5A-757E78B4C5D4}"/>
              </a:ext>
            </a:extLst>
          </p:cNvPr>
          <p:cNvCxnSpPr>
            <a:cxnSpLocks/>
          </p:cNvCxnSpPr>
          <p:nvPr/>
        </p:nvCxnSpPr>
        <p:spPr>
          <a:xfrm flipH="1">
            <a:off x="6105560" y="3210910"/>
            <a:ext cx="1224370" cy="23663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573ADA-40C4-4B5F-5C7E-69907CA99571}"/>
              </a:ext>
            </a:extLst>
          </p:cNvPr>
          <p:cNvCxnSpPr>
            <a:cxnSpLocks/>
          </p:cNvCxnSpPr>
          <p:nvPr/>
        </p:nvCxnSpPr>
        <p:spPr>
          <a:xfrm flipH="1">
            <a:off x="6800129" y="3468489"/>
            <a:ext cx="573159" cy="4503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02501CE-F19D-9FCA-57D5-88A4B9E3B4B3}"/>
              </a:ext>
            </a:extLst>
          </p:cNvPr>
          <p:cNvCxnSpPr>
            <a:cxnSpLocks/>
          </p:cNvCxnSpPr>
          <p:nvPr/>
        </p:nvCxnSpPr>
        <p:spPr>
          <a:xfrm flipH="1">
            <a:off x="5921732" y="1809407"/>
            <a:ext cx="1409951" cy="10527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90" name="Straight Arrow Connector 50189">
            <a:extLst>
              <a:ext uri="{FF2B5EF4-FFF2-40B4-BE49-F238E27FC236}">
                <a16:creationId xmlns:a16="http://schemas.microsoft.com/office/drawing/2014/main" id="{9AED1A0F-0293-D7F0-B5E1-9615808ECC61}"/>
              </a:ext>
            </a:extLst>
          </p:cNvPr>
          <p:cNvCxnSpPr>
            <a:cxnSpLocks/>
          </p:cNvCxnSpPr>
          <p:nvPr/>
        </p:nvCxnSpPr>
        <p:spPr>
          <a:xfrm flipH="1" flipV="1">
            <a:off x="6300192" y="5220380"/>
            <a:ext cx="1137599" cy="40751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73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1" grpId="0"/>
      <p:bldP spid="26" grpId="0"/>
      <p:bldP spid="27" grpId="0"/>
      <p:bldP spid="28" grpId="0"/>
      <p:bldP spid="29" grpId="0"/>
      <p:bldP spid="30" grpId="0"/>
      <p:bldP spid="31" grpId="0"/>
      <p:bldP spid="50176" grpId="0"/>
      <p:bldP spid="50176" grpId="1"/>
      <p:bldP spid="50177" grpId="0"/>
      <p:bldP spid="50179" grpId="0"/>
      <p:bldP spid="50183" grpId="0"/>
      <p:bldP spid="501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Box 3">
            <a:extLst>
              <a:ext uri="{FF2B5EF4-FFF2-40B4-BE49-F238E27FC236}">
                <a16:creationId xmlns:a16="http://schemas.microsoft.com/office/drawing/2014/main" id="{C9F6FBEE-98FC-8028-9BB3-22D301D7F6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0BFA5F-412E-8649-BC10-D1DBB20E5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Quiz</a:t>
            </a:r>
            <a:endPara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716" name="Slide Number Placeholder 6">
            <a:extLst>
              <a:ext uri="{FF2B5EF4-FFF2-40B4-BE49-F238E27FC236}">
                <a16:creationId xmlns:a16="http://schemas.microsoft.com/office/drawing/2014/main" id="{5BA23CFC-C271-6A49-E572-1F11C09998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8851E6-5927-4FC6-8814-3E24F4498FA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3671C5-872A-8443-9F7E-72A841C241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Which social insects are carnivorous?   </a:t>
            </a:r>
          </a:p>
          <a:p>
            <a:pPr marL="342900" lvl="1" indent="0" eaLnBrk="1" hangingPunct="1">
              <a:lnSpc>
                <a:spcPct val="100000"/>
              </a:lnSpc>
              <a:buNone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A.  = Wasp and hornet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 is Karl famous?  </a:t>
            </a:r>
          </a:p>
          <a:p>
            <a:pPr marL="342900" lvl="1" indent="0" eaLnBrk="1" hangingPunct="1">
              <a:lnSpc>
                <a:spcPct val="100000"/>
              </a:lnSpc>
              <a:buNone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=  Waggle dance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do you put in a smoker?  </a:t>
            </a:r>
          </a:p>
          <a:p>
            <a:pPr marL="342900" lvl="1" indent="0" eaLnBrk="1" hangingPunct="1">
              <a:lnSpc>
                <a:spcPct val="100000"/>
              </a:lnSpc>
              <a:buNone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= Material that will make smoke, not flame – talk about this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is the ADM?</a:t>
            </a:r>
          </a:p>
          <a:p>
            <a:pPr marL="342900" lvl="1" indent="0" eaLnBrk="1" hangingPunct="1">
              <a:lnSpc>
                <a:spcPct val="100000"/>
              </a:lnSpc>
              <a:buNone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= Annual Delegates Meeting (Beekeeping national meeting)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Where are spiracles? </a:t>
            </a:r>
          </a:p>
          <a:p>
            <a:pPr marL="342900" lvl="1" indent="0" eaLnBrk="1" hangingPunct="1">
              <a:lnSpc>
                <a:spcPct val="100000"/>
              </a:lnSpc>
              <a:buNone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= On each segment of larva and adult – breathing holes.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6B9DA0A5-BFDD-4848-A31E-FBB3162541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Box 3">
            <a:extLst>
              <a:ext uri="{FF2B5EF4-FFF2-40B4-BE49-F238E27FC236}">
                <a16:creationId xmlns:a16="http://schemas.microsoft.com/office/drawing/2014/main" id="{FBA66B70-C406-F5AB-D654-1CB32725C60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AC25CA-01A2-C743-93DF-51F6AD779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Next Session – On Zoom!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4" name="Content Placeholder 2">
            <a:extLst>
              <a:ext uri="{FF2B5EF4-FFF2-40B4-BE49-F238E27FC236}">
                <a16:creationId xmlns:a16="http://schemas.microsoft.com/office/drawing/2014/main" id="{AE3CAAE6-CCA2-8E17-B2BC-A4344F1EC3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Read the following sections of your book for the next session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lphaLcParenR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Chapter 1 that covers what we have  taught today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Chapter 2 – The Colony for the next session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Also read Chapter 6 Pages 98 to 107 as Chapter 6 is not covered full  in its own right as it is more advanced beekeeping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lphaLcParenR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We are going to be learning about Bees and their relationship with each other and their environment 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lphaLcParenR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If you are interested also read History of Bees Chapter 4 as relatively little of this will be covered during the course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rabicPeriod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Date of next session: </a:t>
            </a:r>
            <a:r>
              <a:rPr lang="en-US" alt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Wednesday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15/2/23 at 7.00pm – 9pm on Zoom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957" name="Slide Number Placeholder 6">
            <a:extLst>
              <a:ext uri="{FF2B5EF4-FFF2-40B4-BE49-F238E27FC236}">
                <a16:creationId xmlns:a16="http://schemas.microsoft.com/office/drawing/2014/main" id="{98A1C771-A58E-4FB3-AF38-60FEF46AC4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10F3B-1085-4002-872A-75483C329AB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49B5100-37A1-4004-9148-6A8E8F9075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C9EBB2EA-8561-061A-9E41-4FDD7B45CA0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D3C82-8CBA-4388-F6BE-009794A45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Closing thoughts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4" name="Content Placeholder 2">
            <a:extLst>
              <a:ext uri="{FF2B5EF4-FFF2-40B4-BE49-F238E27FC236}">
                <a16:creationId xmlns:a16="http://schemas.microsoft.com/office/drawing/2014/main" id="{803BAA83-AB3C-F3C2-A0A4-0C7D81D5C5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050925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Practical opportunities to take:</a:t>
            </a:r>
          </a:p>
          <a:p>
            <a:pPr marL="800100" lvl="1" indent="-457200" eaLnBrk="1" hangingPunct="1">
              <a:lnSpc>
                <a:spcPct val="150000"/>
              </a:lnSpc>
              <a:buFont typeface="+mj-lt"/>
              <a:buAutoNum type="alphaLcParenR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Plan what equipment you need and explore where to buy</a:t>
            </a:r>
          </a:p>
          <a:p>
            <a:pPr marL="800100" lvl="1" indent="-457200" eaLnBrk="1" hangingPunct="1">
              <a:lnSpc>
                <a:spcPct val="150000"/>
              </a:lnSpc>
              <a:buFont typeface="+mj-lt"/>
              <a:buAutoNum type="alphaLcParenR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Consider attending Harper Adams Spring Convention  - tickets</a:t>
            </a:r>
          </a:p>
          <a:p>
            <a:pPr marL="800100" lvl="1" indent="-457200" eaLnBrk="1" hangingPunct="1">
              <a:lnSpc>
                <a:spcPct val="150000"/>
              </a:lnSpc>
              <a:buFont typeface="+mj-lt"/>
              <a:buAutoNum type="alphaLcParenR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Consider what you want to spend and where you want to buy</a:t>
            </a:r>
          </a:p>
          <a:p>
            <a:pPr lvl="1" eaLnBrk="1" hangingPunct="1"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5" name="Slide Number Placeholder 6">
            <a:extLst>
              <a:ext uri="{FF2B5EF4-FFF2-40B4-BE49-F238E27FC236}">
                <a16:creationId xmlns:a16="http://schemas.microsoft.com/office/drawing/2014/main" id="{FDB5E182-5245-3E2C-9DB4-A0F77AA6A7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9913E-8F6E-44B1-BD94-FBE3DA641609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9AB3FF-61F4-BDD3-FAD7-FBAE79C28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592" y="3307643"/>
            <a:ext cx="3749066" cy="288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DSC09623">
            <a:extLst>
              <a:ext uri="{FF2B5EF4-FFF2-40B4-BE49-F238E27FC236}">
                <a16:creationId xmlns:a16="http://schemas.microsoft.com/office/drawing/2014/main" id="{5243277B-D1AC-458E-94F9-B7E8D8FBC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40" y="3307643"/>
            <a:ext cx="3749066" cy="28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5CB54FC9-81AA-42EA-83C1-12D3CC83B22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Session1: Bees and Beekeeping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Video 65540" descr="A bee on a leaf&#10;&#10;Description automatically generated with medium confidence">
            <a:extLst>
              <a:ext uri="{FF2B5EF4-FFF2-40B4-BE49-F238E27FC236}">
                <a16:creationId xmlns:a16="http://schemas.microsoft.com/office/drawing/2014/main" id="{4A884C7F-1281-B071-AA61-2CD2FC922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85"/>
          <a:stretch>
            <a:fillRect/>
          </a:stretch>
        </p:blipFill>
        <p:spPr bwMode="auto">
          <a:xfrm>
            <a:off x="-1588" y="85725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3">
            <a:extLst>
              <a:ext uri="{FF2B5EF4-FFF2-40B4-BE49-F238E27FC236}">
                <a16:creationId xmlns:a16="http://schemas.microsoft.com/office/drawing/2014/main" id="{C277AC9A-888D-CEF4-5D3F-1E873755538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825500" y="3911600"/>
            <a:ext cx="7543800" cy="962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GB" altLang="en-US" b="1" u="sng" dirty="0">
                <a:solidFill>
                  <a:srgbClr val="FFFFFF"/>
                </a:solidFill>
              </a:rPr>
              <a:t>Questions?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GB" altLang="en-US" b="1" u="sng" dirty="0">
              <a:solidFill>
                <a:srgbClr val="FFFFFF"/>
              </a:solidFill>
            </a:endParaRPr>
          </a:p>
        </p:txBody>
      </p:sp>
      <p:sp>
        <p:nvSpPr>
          <p:cNvPr id="119812" name="Slide Number Placeholder 5">
            <a:extLst>
              <a:ext uri="{FF2B5EF4-FFF2-40B4-BE49-F238E27FC236}">
                <a16:creationId xmlns:a16="http://schemas.microsoft.com/office/drawing/2014/main" id="{21E9D3C0-124D-9071-F4E2-2DA036ABC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457950" y="5624513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fld id="{D1D9AB83-C653-40C4-81BE-26EFE2800B91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Hands on…………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eaLnBrk="1" hangingPunct="1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practical look at the hive and equipment </a:t>
            </a: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2: A Life’s work and comb</a:t>
            </a:r>
          </a:p>
        </p:txBody>
      </p:sp>
    </p:spTree>
    <p:extLst>
      <p:ext uri="{BB962C8B-B14F-4D97-AF65-F5344CB8AC3E}">
        <p14:creationId xmlns:p14="http://schemas.microsoft.com/office/powerpoint/2010/main" val="33925707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3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4.xml><?xml version="1.0" encoding="utf-8"?>
<a:theme xmlns:a="http://schemas.openxmlformats.org/drawingml/2006/main" name="3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8508</TotalTime>
  <Words>981</Words>
  <Application>Microsoft Office PowerPoint</Application>
  <PresentationFormat>On-screen Show (4:3)</PresentationFormat>
  <Paragraphs>231</Paragraphs>
  <Slides>21</Slides>
  <Notes>21</Notes>
  <HiddenSlides>0</HiddenSlides>
  <MMClips>1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Arial</vt:lpstr>
      <vt:lpstr>Book Antiqua</vt:lpstr>
      <vt:lpstr>Calibri</vt:lpstr>
      <vt:lpstr>Calibri Light</vt:lpstr>
      <vt:lpstr>Helvetica Neue</vt:lpstr>
      <vt:lpstr>Lucida Sans</vt:lpstr>
      <vt:lpstr>Times New Roman</vt:lpstr>
      <vt:lpstr>Wingdings</vt:lpstr>
      <vt:lpstr>Wingdings 2</vt:lpstr>
      <vt:lpstr>Wingdings 3</vt:lpstr>
      <vt:lpstr>Apex</vt:lpstr>
      <vt:lpstr>Theme1</vt:lpstr>
      <vt:lpstr>1_Theme1</vt:lpstr>
      <vt:lpstr>3_Theme1</vt:lpstr>
      <vt:lpstr>Photo Editor Photo</vt:lpstr>
      <vt:lpstr> Ludlow &amp; District Beekeepers Association </vt:lpstr>
      <vt:lpstr>Introduction – Getting to know you….</vt:lpstr>
      <vt:lpstr>Aims and Objectives</vt:lpstr>
      <vt:lpstr>Honey bees and other insects</vt:lpstr>
      <vt:lpstr>How many animals?</vt:lpstr>
      <vt:lpstr>Social Animals</vt:lpstr>
      <vt:lpstr>Anatomy of a Honey bee</vt:lpstr>
      <vt:lpstr>No hibernation means……?</vt:lpstr>
      <vt:lpstr>Bee Dances</vt:lpstr>
      <vt:lpstr>Bees have been kept since around 3000 BCE</vt:lpstr>
      <vt:lpstr>PowerPoint Presentation</vt:lpstr>
      <vt:lpstr>Bees and plants</vt:lpstr>
      <vt:lpstr>Environmental Impact of No Bees</vt:lpstr>
      <vt:lpstr>Beekeeping Support</vt:lpstr>
      <vt:lpstr>Your Beekeeping Association</vt:lpstr>
      <vt:lpstr>Basic Equipment</vt:lpstr>
      <vt:lpstr>Quick Quiz</vt:lpstr>
      <vt:lpstr>Next Session – On Zoom!</vt:lpstr>
      <vt:lpstr>Closing thoughts</vt:lpstr>
      <vt:lpstr>PowerPoint Presentation</vt:lpstr>
      <vt:lpstr>Hands on…………</vt:lpstr>
    </vt:vector>
  </TitlesOfParts>
  <Company>Picos Consulting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S1 Introduction v1.0</dc:title>
  <dc:subject>BBKA Introduction to Beekeeping</dc:subject>
  <dc:creator>Ivor Davis</dc:creator>
  <cp:lastModifiedBy>cc ddd</cp:lastModifiedBy>
  <cp:revision>350</cp:revision>
  <cp:lastPrinted>1601-01-01T00:00:00Z</cp:lastPrinted>
  <dcterms:created xsi:type="dcterms:W3CDTF">2005-07-13T11:07:33Z</dcterms:created>
  <dcterms:modified xsi:type="dcterms:W3CDTF">2023-02-13T10:11:59Z</dcterms:modified>
  <cp:category>© BBKA January 2010</cp:category>
  <cp:contentStatus>Final v1.0</cp:contentStatus>
</cp:coreProperties>
</file>